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10" r:id="rId4"/>
  </p:sldMasterIdLst>
  <p:notesMasterIdLst>
    <p:notesMasterId r:id="rId97"/>
  </p:notesMasterIdLst>
  <p:sldIdLst>
    <p:sldId id="460" r:id="rId5"/>
    <p:sldId id="461" r:id="rId6"/>
    <p:sldId id="462" r:id="rId7"/>
    <p:sldId id="493" r:id="rId8"/>
    <p:sldId id="492"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83" r:id="rId28"/>
    <p:sldId id="484" r:id="rId29"/>
    <p:sldId id="494" r:id="rId30"/>
    <p:sldId id="495" r:id="rId31"/>
    <p:sldId id="496" r:id="rId32"/>
    <p:sldId id="488" r:id="rId33"/>
    <p:sldId id="489" r:id="rId34"/>
    <p:sldId id="497" r:id="rId35"/>
    <p:sldId id="491" r:id="rId36"/>
    <p:sldId id="498" r:id="rId37"/>
    <p:sldId id="499" r:id="rId38"/>
    <p:sldId id="500"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547" r:id="rId86"/>
    <p:sldId id="548" r:id="rId87"/>
    <p:sldId id="549" r:id="rId88"/>
    <p:sldId id="550" r:id="rId89"/>
    <p:sldId id="551" r:id="rId90"/>
    <p:sldId id="552" r:id="rId91"/>
    <p:sldId id="553" r:id="rId92"/>
    <p:sldId id="554" r:id="rId93"/>
    <p:sldId id="555" r:id="rId94"/>
    <p:sldId id="556" r:id="rId95"/>
    <p:sldId id="557" r:id="rId96"/>
  </p:sldIdLst>
  <p:sldSz cx="9144000" cy="5148263"/>
  <p:notesSz cx="6858000" cy="9144000"/>
  <p:defaultTextStyle>
    <a:defPPr>
      <a:defRPr lang="en-US"/>
    </a:defPPr>
    <a:lvl1pPr marL="0" algn="l" defTabSz="685983" rtl="0" eaLnBrk="1" latinLnBrk="0" hangingPunct="1">
      <a:defRPr sz="1400" kern="1200">
        <a:solidFill>
          <a:schemeClr val="tx1"/>
        </a:solidFill>
        <a:latin typeface="+mn-lt"/>
        <a:ea typeface="+mn-ea"/>
        <a:cs typeface="+mn-cs"/>
      </a:defRPr>
    </a:lvl1pPr>
    <a:lvl2pPr marL="342991" algn="l" defTabSz="685983" rtl="0" eaLnBrk="1" latinLnBrk="0" hangingPunct="1">
      <a:defRPr sz="1400" kern="1200">
        <a:solidFill>
          <a:schemeClr val="tx1"/>
        </a:solidFill>
        <a:latin typeface="+mn-lt"/>
        <a:ea typeface="+mn-ea"/>
        <a:cs typeface="+mn-cs"/>
      </a:defRPr>
    </a:lvl2pPr>
    <a:lvl3pPr marL="685983" algn="l" defTabSz="685983" rtl="0" eaLnBrk="1" latinLnBrk="0" hangingPunct="1">
      <a:defRPr sz="1400" kern="1200">
        <a:solidFill>
          <a:schemeClr val="tx1"/>
        </a:solidFill>
        <a:latin typeface="+mn-lt"/>
        <a:ea typeface="+mn-ea"/>
        <a:cs typeface="+mn-cs"/>
      </a:defRPr>
    </a:lvl3pPr>
    <a:lvl4pPr marL="1028974" algn="l" defTabSz="685983" rtl="0" eaLnBrk="1" latinLnBrk="0" hangingPunct="1">
      <a:defRPr sz="1400" kern="1200">
        <a:solidFill>
          <a:schemeClr val="tx1"/>
        </a:solidFill>
        <a:latin typeface="+mn-lt"/>
        <a:ea typeface="+mn-ea"/>
        <a:cs typeface="+mn-cs"/>
      </a:defRPr>
    </a:lvl4pPr>
    <a:lvl5pPr marL="1371966" algn="l" defTabSz="685983" rtl="0" eaLnBrk="1" latinLnBrk="0" hangingPunct="1">
      <a:defRPr sz="1400" kern="1200">
        <a:solidFill>
          <a:schemeClr val="tx1"/>
        </a:solidFill>
        <a:latin typeface="+mn-lt"/>
        <a:ea typeface="+mn-ea"/>
        <a:cs typeface="+mn-cs"/>
      </a:defRPr>
    </a:lvl5pPr>
    <a:lvl6pPr marL="1714957" algn="l" defTabSz="685983" rtl="0" eaLnBrk="1" latinLnBrk="0" hangingPunct="1">
      <a:defRPr sz="1400" kern="1200">
        <a:solidFill>
          <a:schemeClr val="tx1"/>
        </a:solidFill>
        <a:latin typeface="+mn-lt"/>
        <a:ea typeface="+mn-ea"/>
        <a:cs typeface="+mn-cs"/>
      </a:defRPr>
    </a:lvl6pPr>
    <a:lvl7pPr marL="2057949" algn="l" defTabSz="685983" rtl="0" eaLnBrk="1" latinLnBrk="0" hangingPunct="1">
      <a:defRPr sz="1400" kern="1200">
        <a:solidFill>
          <a:schemeClr val="tx1"/>
        </a:solidFill>
        <a:latin typeface="+mn-lt"/>
        <a:ea typeface="+mn-ea"/>
        <a:cs typeface="+mn-cs"/>
      </a:defRPr>
    </a:lvl7pPr>
    <a:lvl8pPr marL="2400940" algn="l" defTabSz="685983" rtl="0" eaLnBrk="1" latinLnBrk="0" hangingPunct="1">
      <a:defRPr sz="1400" kern="1200">
        <a:solidFill>
          <a:schemeClr val="tx1"/>
        </a:solidFill>
        <a:latin typeface="+mn-lt"/>
        <a:ea typeface="+mn-ea"/>
        <a:cs typeface="+mn-cs"/>
      </a:defRPr>
    </a:lvl8pPr>
    <a:lvl9pPr marL="2743932" algn="l" defTabSz="685983"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Rapino" initials="PR" lastIdx="22" clrIdx="0">
    <p:extLst>
      <p:ext uri="{19B8F6BF-5375-455C-9EA6-DF929625EA0E}">
        <p15:presenceInfo xmlns:p15="http://schemas.microsoft.com/office/powerpoint/2012/main" xmlns="" userId="S-1-5-21-124525095-708259637-1543119021-11859" providerId="AD"/>
      </p:ext>
    </p:extLst>
  </p:cmAuthor>
  <p:cmAuthor id="2" name="Kate Fetty" initials="KF" lastIdx="2" clrIdx="1">
    <p:extLst>
      <p:ext uri="{19B8F6BF-5375-455C-9EA6-DF929625EA0E}">
        <p15:presenceInfo xmlns:p15="http://schemas.microsoft.com/office/powerpoint/2012/main" xmlns="" userId="S-1-5-21-2127521184-1604012920-1887927527-12034772" providerId="AD"/>
      </p:ext>
    </p:extLst>
  </p:cmAuthor>
  <p:cmAuthor id="3" name="Christopher Olsen (Perfect Planit, Inc)" initials="CJO" lastIdx="0" clrIdx="2"/>
  <p:cmAuthor id="4" name="Tracy Northcutt" initials="TN"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107C10"/>
    <a:srgbClr val="5DC21E"/>
    <a:srgbClr val="008800"/>
    <a:srgbClr val="008A00"/>
    <a:srgbClr val="57ADE7"/>
    <a:srgbClr val="7030A0"/>
    <a:srgbClr val="262626"/>
    <a:srgbClr val="000000"/>
    <a:srgbClr val="019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1" autoAdjust="0"/>
    <p:restoredTop sz="77865" autoAdjust="0"/>
  </p:normalViewPr>
  <p:slideViewPr>
    <p:cSldViewPr snapToGrid="0">
      <p:cViewPr>
        <p:scale>
          <a:sx n="103" d="100"/>
          <a:sy n="103" d="100"/>
        </p:scale>
        <p:origin x="-1664" y="-256"/>
      </p:cViewPr>
      <p:guideLst>
        <p:guide orient="horz" pos="1695"/>
        <p:guide orient="horz" pos="2712"/>
        <p:guide orient="horz" pos="1175"/>
        <p:guide orient="horz" pos="2405"/>
        <p:guide pos="3386"/>
        <p:guide pos="190"/>
        <p:guide pos="5580"/>
        <p:guide pos="153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commentAuthors" Target="commentAuthor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presProps" Target="presProps.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954569355741"/>
          <c:y val="0.0544813971371111"/>
          <c:w val="0.565472672937909"/>
          <c:h val="0.61725497184533"/>
        </c:manualLayout>
      </c:layout>
      <c:barChart>
        <c:barDir val="col"/>
        <c:grouping val="clustered"/>
        <c:varyColors val="0"/>
        <c:ser>
          <c:idx val="0"/>
          <c:order val="0"/>
          <c:tx>
            <c:strRef>
              <c:f>Sheet1!$B$1</c:f>
              <c:strCache>
                <c:ptCount val="1"/>
                <c:pt idx="0">
                  <c:v>Index</c:v>
                </c:pt>
              </c:strCache>
            </c:strRef>
          </c:tx>
          <c:spPr>
            <a:solidFill>
              <a:srgbClr val="00B0F0"/>
            </a:solidFill>
            <a:ln>
              <a:prstDash val="solid"/>
            </a:ln>
          </c:spPr>
          <c:invertIfNegative val="0"/>
          <c:cat>
            <c:strRef>
              <c:f>Sheet1!$A$2:$A$13</c:f>
              <c:strCache>
                <c:ptCount val="12"/>
                <c:pt idx="0">
                  <c:v>MSN Homepages</c:v>
                </c:pt>
                <c:pt idx="1">
                  <c:v>Skype</c:v>
                </c:pt>
                <c:pt idx="2">
                  <c:v>FoxSports</c:v>
                </c:pt>
                <c:pt idx="3">
                  <c:v>MSN Entertainment</c:v>
                </c:pt>
                <c:pt idx="4">
                  <c:v>MSN Now</c:v>
                </c:pt>
                <c:pt idx="5">
                  <c:v>MSN Money</c:v>
                </c:pt>
                <c:pt idx="6">
                  <c:v>Xbox</c:v>
                </c:pt>
                <c:pt idx="7">
                  <c:v>MSN Lifestyle</c:v>
                </c:pt>
                <c:pt idx="8">
                  <c:v>MSN News</c:v>
                </c:pt>
                <c:pt idx="9">
                  <c:v>MSN Living</c:v>
                </c:pt>
                <c:pt idx="10">
                  <c:v>MSN Health</c:v>
                </c:pt>
                <c:pt idx="11">
                  <c:v>MSN Autos</c:v>
                </c:pt>
              </c:strCache>
            </c:strRef>
          </c:cat>
          <c:val>
            <c:numRef>
              <c:f>Sheet1!$B$2:$B$13</c:f>
              <c:numCache>
                <c:formatCode>General</c:formatCode>
                <c:ptCount val="12"/>
                <c:pt idx="0">
                  <c:v>93.0</c:v>
                </c:pt>
                <c:pt idx="1">
                  <c:v>94.0</c:v>
                </c:pt>
                <c:pt idx="2">
                  <c:v>99.0</c:v>
                </c:pt>
                <c:pt idx="3">
                  <c:v>94.0</c:v>
                </c:pt>
                <c:pt idx="4">
                  <c:v>111.0</c:v>
                </c:pt>
                <c:pt idx="5">
                  <c:v>100.0</c:v>
                </c:pt>
                <c:pt idx="6" formatCode="_(* #,##0_);_(* \(#,##0\);_(* &quot;-&quot;??_);_(@_)">
                  <c:v>96.53</c:v>
                </c:pt>
                <c:pt idx="7">
                  <c:v>90.0</c:v>
                </c:pt>
                <c:pt idx="8">
                  <c:v>100.0</c:v>
                </c:pt>
                <c:pt idx="9">
                  <c:v>92.0</c:v>
                </c:pt>
                <c:pt idx="10">
                  <c:v>97.0</c:v>
                </c:pt>
                <c:pt idx="11">
                  <c:v>103.0</c:v>
                </c:pt>
              </c:numCache>
            </c:numRef>
          </c:val>
        </c:ser>
        <c:dLbls>
          <c:showLegendKey val="0"/>
          <c:showVal val="0"/>
          <c:showCatName val="0"/>
          <c:showSerName val="0"/>
          <c:showPercent val="0"/>
          <c:showBubbleSize val="0"/>
        </c:dLbls>
        <c:gapWidth val="150"/>
        <c:axId val="-2120911240"/>
        <c:axId val="-2120905352"/>
      </c:barChart>
      <c:lineChart>
        <c:grouping val="standard"/>
        <c:varyColors val="0"/>
        <c:ser>
          <c:idx val="1"/>
          <c:order val="1"/>
          <c:tx>
            <c:strRef>
              <c:f>Sheet1!$C$1</c:f>
              <c:strCache>
                <c:ptCount val="1"/>
                <c:pt idx="0">
                  <c:v>%Reach</c:v>
                </c:pt>
              </c:strCache>
            </c:strRef>
          </c:tx>
          <c:spPr>
            <a:ln>
              <a:solidFill>
                <a:srgbClr val="7030A0"/>
              </a:solidFill>
            </a:ln>
          </c:spPr>
          <c:marker>
            <c:spPr>
              <a:solidFill>
                <a:srgbClr val="7030A0"/>
              </a:solidFill>
              <a:ln>
                <a:solidFill>
                  <a:srgbClr val="7030A0"/>
                </a:solidFill>
              </a:ln>
            </c:spPr>
          </c:marker>
          <c:cat>
            <c:strRef>
              <c:f>Sheet1!$A$2:$A$13</c:f>
              <c:strCache>
                <c:ptCount val="12"/>
                <c:pt idx="0">
                  <c:v>MSN Homepages</c:v>
                </c:pt>
                <c:pt idx="1">
                  <c:v>Skype</c:v>
                </c:pt>
                <c:pt idx="2">
                  <c:v>FoxSports</c:v>
                </c:pt>
                <c:pt idx="3">
                  <c:v>MSN Entertainment</c:v>
                </c:pt>
                <c:pt idx="4">
                  <c:v>MSN Now</c:v>
                </c:pt>
                <c:pt idx="5">
                  <c:v>MSN Money</c:v>
                </c:pt>
                <c:pt idx="6">
                  <c:v>Xbox</c:v>
                </c:pt>
                <c:pt idx="7">
                  <c:v>MSN Lifestyle</c:v>
                </c:pt>
                <c:pt idx="8">
                  <c:v>MSN News</c:v>
                </c:pt>
                <c:pt idx="9">
                  <c:v>MSN Living</c:v>
                </c:pt>
                <c:pt idx="10">
                  <c:v>MSN Health</c:v>
                </c:pt>
                <c:pt idx="11">
                  <c:v>MSN Autos</c:v>
                </c:pt>
              </c:strCache>
            </c:strRef>
          </c:cat>
          <c:val>
            <c:numRef>
              <c:f>Sheet1!$C$2:$C$13</c:f>
              <c:numCache>
                <c:formatCode>0%</c:formatCode>
                <c:ptCount val="12"/>
                <c:pt idx="0">
                  <c:v>0.292</c:v>
                </c:pt>
                <c:pt idx="1">
                  <c:v>0.215</c:v>
                </c:pt>
                <c:pt idx="2">
                  <c:v>0.141</c:v>
                </c:pt>
                <c:pt idx="3">
                  <c:v>0.123</c:v>
                </c:pt>
                <c:pt idx="4">
                  <c:v>0.09</c:v>
                </c:pt>
                <c:pt idx="5">
                  <c:v>0.088</c:v>
                </c:pt>
                <c:pt idx="6">
                  <c:v>0.0753913716789305</c:v>
                </c:pt>
                <c:pt idx="7">
                  <c:v>0.072</c:v>
                </c:pt>
                <c:pt idx="8">
                  <c:v>0.071</c:v>
                </c:pt>
                <c:pt idx="9">
                  <c:v>0.048</c:v>
                </c:pt>
                <c:pt idx="10">
                  <c:v>0.036</c:v>
                </c:pt>
                <c:pt idx="11">
                  <c:v>0.031</c:v>
                </c:pt>
              </c:numCache>
            </c:numRef>
          </c:val>
          <c:smooth val="0"/>
        </c:ser>
        <c:dLbls>
          <c:showLegendKey val="0"/>
          <c:showVal val="0"/>
          <c:showCatName val="0"/>
          <c:showSerName val="0"/>
          <c:showPercent val="0"/>
          <c:showBubbleSize val="0"/>
        </c:dLbls>
        <c:marker val="1"/>
        <c:smooth val="0"/>
        <c:axId val="-2120899544"/>
        <c:axId val="-2120899912"/>
      </c:lineChart>
      <c:catAx>
        <c:axId val="-2120899544"/>
        <c:scaling>
          <c:orientation val="minMax"/>
        </c:scaling>
        <c:delete val="0"/>
        <c:axPos val="b"/>
        <c:numFmt formatCode="General" sourceLinked="0"/>
        <c:majorTickMark val="out"/>
        <c:minorTickMark val="none"/>
        <c:tickLblPos val="nextTo"/>
        <c:spPr>
          <a:noFill/>
          <a:ln>
            <a:solidFill>
              <a:schemeClr val="tx1"/>
            </a:solidFill>
          </a:ln>
        </c:spPr>
        <c:txPr>
          <a:bodyPr/>
          <a:lstStyle/>
          <a:p>
            <a:pPr>
              <a:defRPr sz="1050">
                <a:solidFill>
                  <a:schemeClr val="tx2"/>
                </a:solidFill>
              </a:defRPr>
            </a:pPr>
            <a:endParaRPr lang="en-US"/>
          </a:p>
        </c:txPr>
        <c:crossAx val="-2120899912"/>
        <c:crosses val="autoZero"/>
        <c:auto val="1"/>
        <c:lblAlgn val="ctr"/>
        <c:lblOffset val="100"/>
        <c:noMultiLvlLbl val="0"/>
      </c:catAx>
      <c:valAx>
        <c:axId val="-2120899912"/>
        <c:scaling>
          <c:orientation val="minMax"/>
        </c:scaling>
        <c:delete val="0"/>
        <c:axPos val="l"/>
        <c:title>
          <c:tx>
            <c:rich>
              <a:bodyPr/>
              <a:lstStyle/>
              <a:p>
                <a:pPr>
                  <a:defRPr sz="1200" b="0">
                    <a:solidFill>
                      <a:schemeClr val="tx2"/>
                    </a:solidFill>
                  </a:defRPr>
                </a:pPr>
                <a:r>
                  <a:rPr lang="en-US" sz="1600" b="0" baseline="0" dirty="0" smtClean="0">
                    <a:solidFill>
                      <a:schemeClr val="tx2"/>
                    </a:solidFill>
                  </a:rPr>
                  <a:t>%Reach</a:t>
                </a:r>
                <a:endParaRPr lang="en-US" sz="1600" b="0" baseline="0" dirty="0">
                  <a:solidFill>
                    <a:schemeClr val="tx2"/>
                  </a:solidFill>
                </a:endParaRPr>
              </a:p>
            </c:rich>
          </c:tx>
          <c:layout>
            <c:manualLayout>
              <c:xMode val="edge"/>
              <c:yMode val="edge"/>
              <c:x val="0.104566455275759"/>
              <c:y val="0.302581570041633"/>
            </c:manualLayout>
          </c:layout>
          <c:overlay val="0"/>
        </c:title>
        <c:numFmt formatCode="0%" sourceLinked="0"/>
        <c:majorTickMark val="out"/>
        <c:minorTickMark val="none"/>
        <c:tickLblPos val="nextTo"/>
        <c:spPr>
          <a:ln>
            <a:solidFill>
              <a:schemeClr val="bg1">
                <a:lumMod val="50000"/>
                <a:lumOff val="50000"/>
              </a:schemeClr>
            </a:solidFill>
          </a:ln>
        </c:spPr>
        <c:txPr>
          <a:bodyPr/>
          <a:lstStyle/>
          <a:p>
            <a:pPr>
              <a:defRPr sz="1100">
                <a:solidFill>
                  <a:schemeClr val="tx2"/>
                </a:solidFill>
              </a:defRPr>
            </a:pPr>
            <a:endParaRPr lang="en-US"/>
          </a:p>
        </c:txPr>
        <c:crossAx val="-2120899544"/>
        <c:crosses val="autoZero"/>
        <c:crossBetween val="between"/>
      </c:valAx>
      <c:valAx>
        <c:axId val="-2120905352"/>
        <c:scaling>
          <c:orientation val="minMax"/>
        </c:scaling>
        <c:delete val="0"/>
        <c:axPos val="r"/>
        <c:title>
          <c:tx>
            <c:rich>
              <a:bodyPr/>
              <a:lstStyle/>
              <a:p>
                <a:pPr>
                  <a:defRPr sz="1200" b="0">
                    <a:solidFill>
                      <a:schemeClr val="tx2"/>
                    </a:solidFill>
                  </a:defRPr>
                </a:pPr>
                <a:r>
                  <a:rPr lang="en-US" sz="1600" b="0" dirty="0" smtClean="0">
                    <a:solidFill>
                      <a:schemeClr val="tx2"/>
                    </a:solidFill>
                  </a:rPr>
                  <a:t>Index</a:t>
                </a:r>
              </a:p>
            </c:rich>
          </c:tx>
          <c:layout>
            <c:manualLayout>
              <c:xMode val="edge"/>
              <c:yMode val="edge"/>
              <c:x val="0.91845070238044"/>
              <c:y val="0.302804654441715"/>
            </c:manualLayout>
          </c:layout>
          <c:overlay val="0"/>
        </c:title>
        <c:numFmt formatCode="#,##0" sourceLinked="0"/>
        <c:majorTickMark val="out"/>
        <c:minorTickMark val="none"/>
        <c:tickLblPos val="nextTo"/>
        <c:spPr>
          <a:ln>
            <a:solidFill>
              <a:schemeClr val="bg1">
                <a:lumMod val="50000"/>
                <a:lumOff val="50000"/>
              </a:schemeClr>
            </a:solidFill>
          </a:ln>
        </c:spPr>
        <c:txPr>
          <a:bodyPr/>
          <a:lstStyle/>
          <a:p>
            <a:pPr>
              <a:defRPr sz="1100">
                <a:solidFill>
                  <a:schemeClr val="tx2"/>
                </a:solidFill>
              </a:defRPr>
            </a:pPr>
            <a:endParaRPr lang="en-US"/>
          </a:p>
        </c:txPr>
        <c:crossAx val="-2120911240"/>
        <c:crosses val="max"/>
        <c:crossBetween val="between"/>
      </c:valAx>
      <c:catAx>
        <c:axId val="-2120911240"/>
        <c:scaling>
          <c:orientation val="minMax"/>
        </c:scaling>
        <c:delete val="1"/>
        <c:axPos val="b"/>
        <c:numFmt formatCode="General" sourceLinked="1"/>
        <c:majorTickMark val="out"/>
        <c:minorTickMark val="none"/>
        <c:tickLblPos val="nextTo"/>
        <c:crossAx val="-2120905352"/>
        <c:crosses val="autoZero"/>
        <c:auto val="1"/>
        <c:lblAlgn val="ctr"/>
        <c:lblOffset val="100"/>
        <c:noMultiLvlLbl val="0"/>
      </c:catAx>
      <c:spPr>
        <a:noFill/>
        <a:ln w="25400">
          <a:noFill/>
        </a:ln>
      </c:spPr>
    </c:plotArea>
    <c:legend>
      <c:legendPos val="b"/>
      <c:legendEntry>
        <c:idx val="0"/>
        <c:txPr>
          <a:bodyPr/>
          <a:lstStyle/>
          <a:p>
            <a:pPr>
              <a:defRPr sz="1200">
                <a:solidFill>
                  <a:schemeClr val="bg1">
                    <a:lumMod val="75000"/>
                    <a:lumOff val="25000"/>
                  </a:schemeClr>
                </a:solidFill>
              </a:defRPr>
            </a:pPr>
            <a:endParaRPr lang="en-US"/>
          </a:p>
        </c:txPr>
      </c:legendEntry>
      <c:legendEntry>
        <c:idx val="1"/>
        <c:txPr>
          <a:bodyPr/>
          <a:lstStyle/>
          <a:p>
            <a:pPr>
              <a:defRPr sz="1200">
                <a:solidFill>
                  <a:schemeClr val="bg1">
                    <a:lumMod val="75000"/>
                    <a:lumOff val="25000"/>
                  </a:schemeClr>
                </a:solidFill>
              </a:defRPr>
            </a:pPr>
            <a:endParaRPr lang="en-US"/>
          </a:p>
        </c:txPr>
      </c:legendEntry>
      <c:layout>
        <c:manualLayout>
          <c:xMode val="edge"/>
          <c:yMode val="edge"/>
          <c:x val="0.330958444751748"/>
          <c:y val="0.914704838518869"/>
          <c:w val="0.338082923369705"/>
          <c:h val="0.085295161481131"/>
        </c:manualLayout>
      </c:layout>
      <c:overlay val="0"/>
      <c:txPr>
        <a:bodyPr/>
        <a:lstStyle/>
        <a:p>
          <a:pPr>
            <a:defRPr sz="1200">
              <a:solidFill>
                <a:schemeClr val="bg1">
                  <a:lumMod val="75000"/>
                  <a:lumOff val="25000"/>
                </a:schemeClr>
              </a:solidFill>
            </a:defRPr>
          </a:pPr>
          <a:endParaRPr lang="en-US"/>
        </a:p>
      </c:txPr>
    </c:legend>
    <c:plotVisOnly val="1"/>
    <c:dispBlanksAs val="gap"/>
    <c:showDLblsOverMax val="0"/>
  </c:chart>
  <c:spPr>
    <a:noFill/>
  </c:spPr>
  <c:txPr>
    <a:bodyPr/>
    <a:lstStyle/>
    <a:p>
      <a:pPr>
        <a:defRPr sz="18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solidFill>
                  <a:schemeClr val="bg1"/>
                </a:solidFill>
              </a:defRPr>
            </a:pPr>
            <a:r>
              <a:rPr lang="en-US" sz="2000" b="0" dirty="0" smtClean="0">
                <a:solidFill>
                  <a:schemeClr val="bg1"/>
                </a:solidFill>
              </a:rPr>
              <a:t>% Visits</a:t>
            </a:r>
            <a:endParaRPr lang="en-US" sz="2000" b="0" dirty="0">
              <a:solidFill>
                <a:schemeClr val="bg1"/>
              </a:solidFill>
            </a:endParaRPr>
          </a:p>
        </c:rich>
      </c:tx>
      <c:layout>
        <c:manualLayout>
          <c:xMode val="edge"/>
          <c:yMode val="edge"/>
          <c:x val="0.426828205870185"/>
          <c:y val="0.00149613327274464"/>
        </c:manualLayout>
      </c:layout>
      <c:overlay val="0"/>
    </c:title>
    <c:autoTitleDeleted val="0"/>
    <c:plotArea>
      <c:layout>
        <c:manualLayout>
          <c:layoutTarget val="inner"/>
          <c:xMode val="edge"/>
          <c:yMode val="edge"/>
          <c:x val="0.219900988661605"/>
          <c:y val="0.131465311885519"/>
          <c:w val="0.732256751783331"/>
          <c:h val="0.82869591796075"/>
        </c:manualLayout>
      </c:layout>
      <c:barChart>
        <c:barDir val="bar"/>
        <c:grouping val="clustered"/>
        <c:varyColors val="0"/>
        <c:ser>
          <c:idx val="0"/>
          <c:order val="0"/>
          <c:tx>
            <c:strRef>
              <c:f>Sheet1!$B$1</c:f>
              <c:strCache>
                <c:ptCount val="1"/>
                <c:pt idx="0">
                  <c:v>General MSN Audience</c:v>
                </c:pt>
              </c:strCache>
            </c:strRef>
          </c:tx>
          <c:spPr>
            <a:solidFill>
              <a:schemeClr val="accent4"/>
            </a:solidFill>
            <a:ln>
              <a:noFill/>
            </a:ln>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Sheet1!$A$2:$A$14</c:f>
              <c:strCache>
                <c:ptCount val="13"/>
                <c:pt idx="0">
                  <c:v>MSN Autos</c:v>
                </c:pt>
                <c:pt idx="1">
                  <c:v>MSN Healthy Living</c:v>
                </c:pt>
                <c:pt idx="2">
                  <c:v>MSN News</c:v>
                </c:pt>
                <c:pt idx="3">
                  <c:v>MSN Local</c:v>
                </c:pt>
                <c:pt idx="4">
                  <c:v>MSN Games</c:v>
                </c:pt>
                <c:pt idx="5">
                  <c:v>Glo</c:v>
                </c:pt>
                <c:pt idx="6">
                  <c:v>MSN Living</c:v>
                </c:pt>
                <c:pt idx="7">
                  <c:v>MSN Entertainment</c:v>
                </c:pt>
                <c:pt idx="8">
                  <c:v>FoxSports</c:v>
                </c:pt>
                <c:pt idx="9">
                  <c:v>MSN Money</c:v>
                </c:pt>
                <c:pt idx="10">
                  <c:v>MSN Now</c:v>
                </c:pt>
                <c:pt idx="11">
                  <c:v>Wonderwall</c:v>
                </c:pt>
                <c:pt idx="12">
                  <c:v>MSN Homepage</c:v>
                </c:pt>
              </c:strCache>
            </c:strRef>
          </c:cat>
          <c:val>
            <c:numRef>
              <c:f>Sheet1!$B$2:$B$14</c:f>
              <c:numCache>
                <c:formatCode>0%</c:formatCode>
                <c:ptCount val="13"/>
                <c:pt idx="0">
                  <c:v>0.0128792601300434</c:v>
                </c:pt>
                <c:pt idx="1">
                  <c:v>0.0138268996213021</c:v>
                </c:pt>
                <c:pt idx="2">
                  <c:v>0.0191990892226805</c:v>
                </c:pt>
                <c:pt idx="3">
                  <c:v>0.0167109402859693</c:v>
                </c:pt>
                <c:pt idx="4">
                  <c:v>0.0287285202150168</c:v>
                </c:pt>
                <c:pt idx="5">
                  <c:v>0.0183305456709561</c:v>
                </c:pt>
                <c:pt idx="6">
                  <c:v>0.040051861690883</c:v>
                </c:pt>
                <c:pt idx="7">
                  <c:v>0.0502757881274714</c:v>
                </c:pt>
                <c:pt idx="8">
                  <c:v>0.0578829222920119</c:v>
                </c:pt>
                <c:pt idx="9">
                  <c:v>0.043091358425921</c:v>
                </c:pt>
                <c:pt idx="10">
                  <c:v>0.0552619777440509</c:v>
                </c:pt>
                <c:pt idx="11">
                  <c:v>0.11242325523467</c:v>
                </c:pt>
                <c:pt idx="12">
                  <c:v>0.409986527496494</c:v>
                </c:pt>
              </c:numCache>
            </c:numRef>
          </c:val>
        </c:ser>
        <c:ser>
          <c:idx val="1"/>
          <c:order val="1"/>
          <c:tx>
            <c:strRef>
              <c:f>Sheet1!$C$1</c:f>
              <c:strCache>
                <c:ptCount val="1"/>
                <c:pt idx="0">
                  <c:v>Auto insurance researchers</c:v>
                </c:pt>
              </c:strCache>
            </c:strRef>
          </c:tx>
          <c:spPr>
            <a:solidFill>
              <a:srgbClr val="002060"/>
            </a:solidFill>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Sheet1!$A$2:$A$14</c:f>
              <c:strCache>
                <c:ptCount val="13"/>
                <c:pt idx="0">
                  <c:v>MSN Autos</c:v>
                </c:pt>
                <c:pt idx="1">
                  <c:v>MSN Healthy Living</c:v>
                </c:pt>
                <c:pt idx="2">
                  <c:v>MSN News</c:v>
                </c:pt>
                <c:pt idx="3">
                  <c:v>MSN Local</c:v>
                </c:pt>
                <c:pt idx="4">
                  <c:v>MSN Games</c:v>
                </c:pt>
                <c:pt idx="5">
                  <c:v>Glo</c:v>
                </c:pt>
                <c:pt idx="6">
                  <c:v>MSN Living</c:v>
                </c:pt>
                <c:pt idx="7">
                  <c:v>MSN Entertainment</c:v>
                </c:pt>
                <c:pt idx="8">
                  <c:v>FoxSports</c:v>
                </c:pt>
                <c:pt idx="9">
                  <c:v>MSN Money</c:v>
                </c:pt>
                <c:pt idx="10">
                  <c:v>MSN Now</c:v>
                </c:pt>
                <c:pt idx="11">
                  <c:v>Wonderwall</c:v>
                </c:pt>
                <c:pt idx="12">
                  <c:v>MSN Homepage</c:v>
                </c:pt>
              </c:strCache>
            </c:strRef>
          </c:cat>
          <c:val>
            <c:numRef>
              <c:f>Sheet1!$C$2:$C$14</c:f>
              <c:numCache>
                <c:formatCode>0%</c:formatCode>
                <c:ptCount val="13"/>
                <c:pt idx="0">
                  <c:v>0.0134741599145066</c:v>
                </c:pt>
                <c:pt idx="1">
                  <c:v>0.016389078381657</c:v>
                </c:pt>
                <c:pt idx="2">
                  <c:v>0.0167971229662684</c:v>
                </c:pt>
                <c:pt idx="3">
                  <c:v>0.0192107558853817</c:v>
                </c:pt>
                <c:pt idx="4">
                  <c:v>0.0205706451805104</c:v>
                </c:pt>
                <c:pt idx="5">
                  <c:v>0.0237184806283094</c:v>
                </c:pt>
                <c:pt idx="6">
                  <c:v>0.0512172257971733</c:v>
                </c:pt>
                <c:pt idx="7">
                  <c:v>0.0517947849572666</c:v>
                </c:pt>
                <c:pt idx="8">
                  <c:v>0.0541960290609098</c:v>
                </c:pt>
                <c:pt idx="9">
                  <c:v>0.061077055454223</c:v>
                </c:pt>
                <c:pt idx="10">
                  <c:v>0.0663846493034458</c:v>
                </c:pt>
                <c:pt idx="11">
                  <c:v>0.132839306707275</c:v>
                </c:pt>
                <c:pt idx="12">
                  <c:v>0.434336492407851</c:v>
                </c:pt>
              </c:numCache>
            </c:numRef>
          </c:val>
        </c:ser>
        <c:dLbls>
          <c:showLegendKey val="0"/>
          <c:showVal val="0"/>
          <c:showCatName val="0"/>
          <c:showSerName val="0"/>
          <c:showPercent val="0"/>
          <c:showBubbleSize val="0"/>
        </c:dLbls>
        <c:gapWidth val="28"/>
        <c:axId val="-2115834232"/>
        <c:axId val="-2115837608"/>
      </c:barChart>
      <c:catAx>
        <c:axId val="-2115834232"/>
        <c:scaling>
          <c:orientation val="minMax"/>
        </c:scaling>
        <c:delete val="0"/>
        <c:axPos val="l"/>
        <c:numFmt formatCode="General" sourceLinked="0"/>
        <c:majorTickMark val="out"/>
        <c:minorTickMark val="none"/>
        <c:tickLblPos val="nextTo"/>
        <c:spPr>
          <a:ln>
            <a:solidFill>
              <a:schemeClr val="bg1"/>
            </a:solidFill>
          </a:ln>
        </c:spPr>
        <c:txPr>
          <a:bodyPr/>
          <a:lstStyle/>
          <a:p>
            <a:pPr>
              <a:defRPr sz="1100">
                <a:solidFill>
                  <a:schemeClr val="bg1"/>
                </a:solidFill>
              </a:defRPr>
            </a:pPr>
            <a:endParaRPr lang="en-US"/>
          </a:p>
        </c:txPr>
        <c:crossAx val="-2115837608"/>
        <c:crosses val="autoZero"/>
        <c:auto val="1"/>
        <c:lblAlgn val="ctr"/>
        <c:lblOffset val="100"/>
        <c:noMultiLvlLbl val="0"/>
      </c:catAx>
      <c:valAx>
        <c:axId val="-2115837608"/>
        <c:scaling>
          <c:orientation val="minMax"/>
        </c:scaling>
        <c:delete val="1"/>
        <c:axPos val="b"/>
        <c:numFmt formatCode="0%" sourceLinked="1"/>
        <c:majorTickMark val="out"/>
        <c:minorTickMark val="none"/>
        <c:tickLblPos val="nextTo"/>
        <c:crossAx val="-2115834232"/>
        <c:crosses val="autoZero"/>
        <c:crossBetween val="between"/>
      </c:valAx>
    </c:plotArea>
    <c:legend>
      <c:legendPos val="r"/>
      <c:layout>
        <c:manualLayout>
          <c:xMode val="edge"/>
          <c:yMode val="edge"/>
          <c:x val="0.724799492792947"/>
          <c:y val="0.547008756675864"/>
          <c:w val="0.266177421134115"/>
          <c:h val="0.343800149981252"/>
        </c:manualLayout>
      </c:layout>
      <c:overlay val="0"/>
      <c:txPr>
        <a:bodyPr/>
        <a:lstStyle/>
        <a:p>
          <a:pPr>
            <a:defRPr sz="1100">
              <a:solidFill>
                <a:schemeClr val="bg1"/>
              </a:solidFill>
            </a:defRPr>
          </a:pPr>
          <a:endParaRPr lang="en-US"/>
        </a:p>
      </c:txPr>
    </c:legend>
    <c:plotVisOnly val="1"/>
    <c:dispBlanksAs val="gap"/>
    <c:showDLblsOverMax val="0"/>
  </c:chart>
  <c:txPr>
    <a:bodyPr/>
    <a:lstStyle/>
    <a:p>
      <a:pPr>
        <a:defRPr sz="1800">
          <a:solidFill>
            <a:srgbClr val="FFFCFC"/>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400" b="0">
                <a:solidFill>
                  <a:schemeClr val="bg1"/>
                </a:solidFill>
              </a:defRPr>
            </a:pPr>
            <a:r>
              <a:rPr lang="en-US" sz="1400" b="0" dirty="0" smtClean="0">
                <a:solidFill>
                  <a:schemeClr val="bg1"/>
                </a:solidFill>
              </a:rPr>
              <a:t>Share of Banking Category Spend on Microsoft Advertising by Property</a:t>
            </a:r>
            <a:endParaRPr lang="en-US" sz="1400" b="0" dirty="0">
              <a:solidFill>
                <a:schemeClr val="bg1"/>
              </a:solidFill>
            </a:endParaRPr>
          </a:p>
        </c:rich>
      </c:tx>
      <c:layout>
        <c:manualLayout>
          <c:xMode val="edge"/>
          <c:yMode val="edge"/>
          <c:x val="0.0602248889141333"/>
          <c:y val="0.0433749594949561"/>
        </c:manualLayout>
      </c:layout>
      <c:overlay val="0"/>
    </c:title>
    <c:autoTitleDeleted val="0"/>
    <c:plotArea>
      <c:layout>
        <c:manualLayout>
          <c:layoutTarget val="inner"/>
          <c:xMode val="edge"/>
          <c:yMode val="edge"/>
          <c:x val="0.0502189151212437"/>
          <c:y val="0.169029159771771"/>
          <c:w val="0.906597865775898"/>
          <c:h val="0.622280912223776"/>
        </c:manualLayout>
      </c:layout>
      <c:barChart>
        <c:barDir val="col"/>
        <c:grouping val="clustered"/>
        <c:varyColors val="0"/>
        <c:ser>
          <c:idx val="0"/>
          <c:order val="0"/>
          <c:tx>
            <c:strRef>
              <c:f>Sheet1!$B$1</c:f>
              <c:strCache>
                <c:ptCount val="1"/>
                <c:pt idx="0">
                  <c:v>FY12</c:v>
                </c:pt>
              </c:strCache>
            </c:strRef>
          </c:tx>
          <c:spPr>
            <a:solidFill>
              <a:srgbClr val="7030A0"/>
            </a:solidFill>
            <a:ln>
              <a:noFill/>
            </a:ln>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Sheet1!$A$2:$A$11</c:f>
              <c:strCache>
                <c:ptCount val="10"/>
                <c:pt idx="0">
                  <c:v>MSN Home Page</c:v>
                </c:pt>
                <c:pt idx="1">
                  <c:v>MSN Money</c:v>
                </c:pt>
                <c:pt idx="2">
                  <c:v>MSN Video</c:v>
                </c:pt>
                <c:pt idx="3">
                  <c:v>Windows Live Hotmail</c:v>
                </c:pt>
                <c:pt idx="4">
                  <c:v>FoxSports</c:v>
                </c:pt>
                <c:pt idx="5">
                  <c:v>MSN Living</c:v>
                </c:pt>
                <c:pt idx="6">
                  <c:v>Skype</c:v>
                </c:pt>
                <c:pt idx="7">
                  <c:v>Microsoft Media Network</c:v>
                </c:pt>
                <c:pt idx="8">
                  <c:v>Glo</c:v>
                </c:pt>
                <c:pt idx="9">
                  <c:v>Wonderwall</c:v>
                </c:pt>
              </c:strCache>
            </c:strRef>
          </c:cat>
          <c:val>
            <c:numRef>
              <c:f>Sheet1!$B$2:$B$11</c:f>
              <c:numCache>
                <c:formatCode>0%</c:formatCode>
                <c:ptCount val="10"/>
                <c:pt idx="0">
                  <c:v>0.10909774328033</c:v>
                </c:pt>
                <c:pt idx="1">
                  <c:v>0.0547576948560801</c:v>
                </c:pt>
                <c:pt idx="2">
                  <c:v>0.0324499024383428</c:v>
                </c:pt>
                <c:pt idx="3">
                  <c:v>0.0679027313518004</c:v>
                </c:pt>
                <c:pt idx="4">
                  <c:v>0.0180828975880355</c:v>
                </c:pt>
                <c:pt idx="5">
                  <c:v>0.0218642885145986</c:v>
                </c:pt>
                <c:pt idx="6">
                  <c:v>0.000905089410347614</c:v>
                </c:pt>
                <c:pt idx="7">
                  <c:v>0.0393359848364045</c:v>
                </c:pt>
                <c:pt idx="8">
                  <c:v>0.00169101903873945</c:v>
                </c:pt>
                <c:pt idx="9">
                  <c:v>0.00697988109970537</c:v>
                </c:pt>
              </c:numCache>
            </c:numRef>
          </c:val>
        </c:ser>
        <c:ser>
          <c:idx val="1"/>
          <c:order val="1"/>
          <c:tx>
            <c:strRef>
              <c:f>Sheet1!$C$1</c:f>
              <c:strCache>
                <c:ptCount val="1"/>
                <c:pt idx="0">
                  <c:v>FY13</c:v>
                </c:pt>
              </c:strCache>
            </c:strRef>
          </c:tx>
          <c:spPr>
            <a:solidFill>
              <a:srgbClr val="006DD4"/>
            </a:solidFill>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Sheet1!$A$2:$A$11</c:f>
              <c:strCache>
                <c:ptCount val="10"/>
                <c:pt idx="0">
                  <c:v>MSN Home Page</c:v>
                </c:pt>
                <c:pt idx="1">
                  <c:v>MSN Money</c:v>
                </c:pt>
                <c:pt idx="2">
                  <c:v>MSN Video</c:v>
                </c:pt>
                <c:pt idx="3">
                  <c:v>Windows Live Hotmail</c:v>
                </c:pt>
                <c:pt idx="4">
                  <c:v>FoxSports</c:v>
                </c:pt>
                <c:pt idx="5">
                  <c:v>MSN Living</c:v>
                </c:pt>
                <c:pt idx="6">
                  <c:v>Skype</c:v>
                </c:pt>
                <c:pt idx="7">
                  <c:v>Microsoft Media Network</c:v>
                </c:pt>
                <c:pt idx="8">
                  <c:v>Glo</c:v>
                </c:pt>
                <c:pt idx="9">
                  <c:v>Wonderwall</c:v>
                </c:pt>
              </c:strCache>
            </c:strRef>
          </c:cat>
          <c:val>
            <c:numRef>
              <c:f>Sheet1!$C$2:$C$11</c:f>
              <c:numCache>
                <c:formatCode>0%</c:formatCode>
                <c:ptCount val="10"/>
                <c:pt idx="0">
                  <c:v>0.215937106394954</c:v>
                </c:pt>
                <c:pt idx="1">
                  <c:v>0.0608796654459443</c:v>
                </c:pt>
                <c:pt idx="2">
                  <c:v>0.029194961732277</c:v>
                </c:pt>
                <c:pt idx="3">
                  <c:v>0.0284221651879004</c:v>
                </c:pt>
                <c:pt idx="4">
                  <c:v>0.0268011910786082</c:v>
                </c:pt>
                <c:pt idx="5">
                  <c:v>0.0195748159549768</c:v>
                </c:pt>
                <c:pt idx="6">
                  <c:v>0.0143216839320513</c:v>
                </c:pt>
                <c:pt idx="7">
                  <c:v>0.0140056665458538</c:v>
                </c:pt>
                <c:pt idx="8">
                  <c:v>0.00465478513665607</c:v>
                </c:pt>
                <c:pt idx="9">
                  <c:v>0.00460769160352324</c:v>
                </c:pt>
              </c:numCache>
            </c:numRef>
          </c:val>
        </c:ser>
        <c:dLbls>
          <c:showLegendKey val="0"/>
          <c:showVal val="0"/>
          <c:showCatName val="0"/>
          <c:showSerName val="0"/>
          <c:showPercent val="0"/>
          <c:showBubbleSize val="0"/>
        </c:dLbls>
        <c:gapWidth val="28"/>
        <c:axId val="-2115893240"/>
        <c:axId val="-2115896616"/>
      </c:barChart>
      <c:catAx>
        <c:axId val="-2115893240"/>
        <c:scaling>
          <c:orientation val="minMax"/>
        </c:scaling>
        <c:delete val="0"/>
        <c:axPos val="b"/>
        <c:numFmt formatCode="General" sourceLinked="0"/>
        <c:majorTickMark val="out"/>
        <c:minorTickMark val="none"/>
        <c:tickLblPos val="nextTo"/>
        <c:spPr>
          <a:ln>
            <a:solidFill>
              <a:schemeClr val="bg1"/>
            </a:solidFill>
          </a:ln>
        </c:spPr>
        <c:txPr>
          <a:bodyPr/>
          <a:lstStyle/>
          <a:p>
            <a:pPr>
              <a:defRPr sz="800">
                <a:solidFill>
                  <a:schemeClr val="bg1"/>
                </a:solidFill>
              </a:defRPr>
            </a:pPr>
            <a:endParaRPr lang="en-US"/>
          </a:p>
        </c:txPr>
        <c:crossAx val="-2115896616"/>
        <c:crosses val="autoZero"/>
        <c:auto val="1"/>
        <c:lblAlgn val="ctr"/>
        <c:lblOffset val="100"/>
        <c:noMultiLvlLbl val="0"/>
      </c:catAx>
      <c:valAx>
        <c:axId val="-2115896616"/>
        <c:scaling>
          <c:orientation val="minMax"/>
          <c:min val="0.0"/>
        </c:scaling>
        <c:delete val="1"/>
        <c:axPos val="l"/>
        <c:numFmt formatCode="0%" sourceLinked="1"/>
        <c:majorTickMark val="out"/>
        <c:minorTickMark val="none"/>
        <c:tickLblPos val="nextTo"/>
        <c:crossAx val="-2115893240"/>
        <c:crosses val="autoZero"/>
        <c:crossBetween val="between"/>
      </c:valAx>
    </c:plotArea>
    <c:legend>
      <c:legendPos val="b"/>
      <c:layout>
        <c:manualLayout>
          <c:xMode val="edge"/>
          <c:yMode val="edge"/>
          <c:x val="0.642059231467715"/>
          <c:y val="0.169186494785027"/>
          <c:w val="0.271521759320736"/>
          <c:h val="0.08478299952077"/>
        </c:manualLayout>
      </c:layout>
      <c:overlay val="0"/>
      <c:txPr>
        <a:bodyPr/>
        <a:lstStyle/>
        <a:p>
          <a:pPr>
            <a:defRPr sz="1400">
              <a:solidFill>
                <a:schemeClr val="bg1"/>
              </a:solidFill>
            </a:defRPr>
          </a:pPr>
          <a:endParaRPr lang="en-US"/>
        </a:p>
      </c:txPr>
    </c:legend>
    <c:plotVisOnly val="1"/>
    <c:dispBlanksAs val="gap"/>
    <c:showDLblsOverMax val="0"/>
  </c:chart>
  <c:spPr>
    <a:noFill/>
    <a:ln>
      <a:solidFill>
        <a:schemeClr val="bg1">
          <a:lumMod val="50000"/>
          <a:lumOff val="50000"/>
        </a:schemeClr>
      </a:solidFill>
    </a:ln>
  </c:spPr>
  <c:txPr>
    <a:bodyPr/>
    <a:lstStyle/>
    <a:p>
      <a:pPr>
        <a:defRPr sz="1800">
          <a:solidFill>
            <a:srgbClr val="FFFCFC"/>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solidFill>
                  <a:schemeClr val="bg1"/>
                </a:solidFill>
              </a:defRPr>
            </a:pPr>
            <a:r>
              <a:rPr lang="en-US" sz="2000" b="0" dirty="0" smtClean="0">
                <a:solidFill>
                  <a:schemeClr val="bg1"/>
                </a:solidFill>
              </a:rPr>
              <a:t>% Visits</a:t>
            </a:r>
            <a:endParaRPr lang="en-US" sz="2000" b="0" dirty="0">
              <a:solidFill>
                <a:schemeClr val="bg1"/>
              </a:solidFill>
            </a:endParaRPr>
          </a:p>
        </c:rich>
      </c:tx>
      <c:layout>
        <c:manualLayout>
          <c:xMode val="edge"/>
          <c:yMode val="edge"/>
          <c:x val="0.426828205870185"/>
          <c:y val="0.00149613327274464"/>
        </c:manualLayout>
      </c:layout>
      <c:overlay val="0"/>
    </c:title>
    <c:autoTitleDeleted val="0"/>
    <c:plotArea>
      <c:layout>
        <c:manualLayout>
          <c:layoutTarget val="inner"/>
          <c:xMode val="edge"/>
          <c:yMode val="edge"/>
          <c:x val="0.219900988661605"/>
          <c:y val="0.131465311885519"/>
          <c:w val="0.732256751783331"/>
          <c:h val="0.82869591796075"/>
        </c:manualLayout>
      </c:layout>
      <c:barChart>
        <c:barDir val="bar"/>
        <c:grouping val="clustered"/>
        <c:varyColors val="0"/>
        <c:ser>
          <c:idx val="0"/>
          <c:order val="0"/>
          <c:tx>
            <c:strRef>
              <c:f>Sheet1!$B$1</c:f>
              <c:strCache>
                <c:ptCount val="1"/>
                <c:pt idx="0">
                  <c:v>General MSN Users</c:v>
                </c:pt>
              </c:strCache>
            </c:strRef>
          </c:tx>
          <c:spPr>
            <a:solidFill>
              <a:srgbClr val="00B0F0"/>
            </a:solidFill>
            <a:ln>
              <a:noFill/>
            </a:ln>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Sheet1!$A$2:$A$14</c:f>
              <c:strCache>
                <c:ptCount val="13"/>
                <c:pt idx="0">
                  <c:v>MSN Autos</c:v>
                </c:pt>
                <c:pt idx="1">
                  <c:v>MSN Healthy Living</c:v>
                </c:pt>
                <c:pt idx="2">
                  <c:v>MSN News</c:v>
                </c:pt>
                <c:pt idx="3">
                  <c:v>MSN Games</c:v>
                </c:pt>
                <c:pt idx="4">
                  <c:v>MSN Local</c:v>
                </c:pt>
                <c:pt idx="5">
                  <c:v>Glo</c:v>
                </c:pt>
                <c:pt idx="6">
                  <c:v>MSN Living</c:v>
                </c:pt>
                <c:pt idx="7">
                  <c:v>MSN Entertainment</c:v>
                </c:pt>
                <c:pt idx="8">
                  <c:v>FoxSports</c:v>
                </c:pt>
                <c:pt idx="9">
                  <c:v>MSN Now</c:v>
                </c:pt>
                <c:pt idx="10">
                  <c:v>MSN Money</c:v>
                </c:pt>
                <c:pt idx="11">
                  <c:v>Wonderwall</c:v>
                </c:pt>
                <c:pt idx="12">
                  <c:v>MSN Homepage</c:v>
                </c:pt>
              </c:strCache>
            </c:strRef>
          </c:cat>
          <c:val>
            <c:numRef>
              <c:f>Sheet1!$B$2:$B$14</c:f>
              <c:numCache>
                <c:formatCode>0%</c:formatCode>
                <c:ptCount val="13"/>
                <c:pt idx="0">
                  <c:v>0.0128792601300434</c:v>
                </c:pt>
                <c:pt idx="1">
                  <c:v>0.0138268996213021</c:v>
                </c:pt>
                <c:pt idx="2">
                  <c:v>0.0191990892226805</c:v>
                </c:pt>
                <c:pt idx="3">
                  <c:v>0.0287285202150168</c:v>
                </c:pt>
                <c:pt idx="4">
                  <c:v>0.0167109402859693</c:v>
                </c:pt>
                <c:pt idx="5">
                  <c:v>0.0183305456709561</c:v>
                </c:pt>
                <c:pt idx="6">
                  <c:v>0.040051861690883</c:v>
                </c:pt>
                <c:pt idx="7">
                  <c:v>0.0502757881274714</c:v>
                </c:pt>
                <c:pt idx="8">
                  <c:v>0.0578829222920119</c:v>
                </c:pt>
                <c:pt idx="9">
                  <c:v>0.0552619777440509</c:v>
                </c:pt>
                <c:pt idx="10">
                  <c:v>0.043091358425921</c:v>
                </c:pt>
                <c:pt idx="11">
                  <c:v>0.11242325523467</c:v>
                </c:pt>
                <c:pt idx="12">
                  <c:v>0.409986527496494</c:v>
                </c:pt>
              </c:numCache>
            </c:numRef>
          </c:val>
        </c:ser>
        <c:ser>
          <c:idx val="1"/>
          <c:order val="1"/>
          <c:tx>
            <c:strRef>
              <c:f>Sheet1!$C$1</c:f>
              <c:strCache>
                <c:ptCount val="1"/>
                <c:pt idx="0">
                  <c:v>Brokerage Audience</c:v>
                </c:pt>
              </c:strCache>
            </c:strRef>
          </c:tx>
          <c:spPr>
            <a:solidFill>
              <a:srgbClr val="7030A0"/>
            </a:solidFill>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Sheet1!$A$2:$A$14</c:f>
              <c:strCache>
                <c:ptCount val="13"/>
                <c:pt idx="0">
                  <c:v>MSN Autos</c:v>
                </c:pt>
                <c:pt idx="1">
                  <c:v>MSN Healthy Living</c:v>
                </c:pt>
                <c:pt idx="2">
                  <c:v>MSN News</c:v>
                </c:pt>
                <c:pt idx="3">
                  <c:v>MSN Games</c:v>
                </c:pt>
                <c:pt idx="4">
                  <c:v>MSN Local</c:v>
                </c:pt>
                <c:pt idx="5">
                  <c:v>Glo</c:v>
                </c:pt>
                <c:pt idx="6">
                  <c:v>MSN Living</c:v>
                </c:pt>
                <c:pt idx="7">
                  <c:v>MSN Entertainment</c:v>
                </c:pt>
                <c:pt idx="8">
                  <c:v>FoxSports</c:v>
                </c:pt>
                <c:pt idx="9">
                  <c:v>MSN Now</c:v>
                </c:pt>
                <c:pt idx="10">
                  <c:v>MSN Money</c:v>
                </c:pt>
                <c:pt idx="11">
                  <c:v>Wonderwall</c:v>
                </c:pt>
                <c:pt idx="12">
                  <c:v>MSN Homepage</c:v>
                </c:pt>
              </c:strCache>
            </c:strRef>
          </c:cat>
          <c:val>
            <c:numRef>
              <c:f>Sheet1!$C$2:$C$14</c:f>
              <c:numCache>
                <c:formatCode>0%</c:formatCode>
                <c:ptCount val="13"/>
                <c:pt idx="0">
                  <c:v>0.0143875390566205</c:v>
                </c:pt>
                <c:pt idx="1">
                  <c:v>0.0157382501027876</c:v>
                </c:pt>
                <c:pt idx="2">
                  <c:v>0.0163703544377543</c:v>
                </c:pt>
                <c:pt idx="3">
                  <c:v>0.0192835177328736</c:v>
                </c:pt>
                <c:pt idx="4">
                  <c:v>0.020078708078173</c:v>
                </c:pt>
                <c:pt idx="5">
                  <c:v>0.0222429830843802</c:v>
                </c:pt>
                <c:pt idx="6">
                  <c:v>0.0464523533767143</c:v>
                </c:pt>
                <c:pt idx="7">
                  <c:v>0.0500691563431783</c:v>
                </c:pt>
                <c:pt idx="8">
                  <c:v>0.0577963900260533</c:v>
                </c:pt>
                <c:pt idx="9">
                  <c:v>0.060680642582029</c:v>
                </c:pt>
                <c:pt idx="10">
                  <c:v>0.0947496912938581</c:v>
                </c:pt>
                <c:pt idx="11">
                  <c:v>0.12592814219095</c:v>
                </c:pt>
                <c:pt idx="12">
                  <c:v>0.422649649870181</c:v>
                </c:pt>
              </c:numCache>
            </c:numRef>
          </c:val>
        </c:ser>
        <c:dLbls>
          <c:showLegendKey val="0"/>
          <c:showVal val="0"/>
          <c:showCatName val="0"/>
          <c:showSerName val="0"/>
          <c:showPercent val="0"/>
          <c:showBubbleSize val="0"/>
        </c:dLbls>
        <c:gapWidth val="28"/>
        <c:axId val="-2112422856"/>
        <c:axId val="-2112604904"/>
      </c:barChart>
      <c:catAx>
        <c:axId val="-2112422856"/>
        <c:scaling>
          <c:orientation val="minMax"/>
        </c:scaling>
        <c:delete val="0"/>
        <c:axPos val="l"/>
        <c:numFmt formatCode="General" sourceLinked="0"/>
        <c:majorTickMark val="out"/>
        <c:minorTickMark val="none"/>
        <c:tickLblPos val="nextTo"/>
        <c:spPr>
          <a:ln>
            <a:solidFill>
              <a:schemeClr val="bg1"/>
            </a:solidFill>
          </a:ln>
        </c:spPr>
        <c:txPr>
          <a:bodyPr/>
          <a:lstStyle/>
          <a:p>
            <a:pPr>
              <a:defRPr sz="1100">
                <a:solidFill>
                  <a:schemeClr val="bg1"/>
                </a:solidFill>
              </a:defRPr>
            </a:pPr>
            <a:endParaRPr lang="en-US"/>
          </a:p>
        </c:txPr>
        <c:crossAx val="-2112604904"/>
        <c:crosses val="autoZero"/>
        <c:auto val="1"/>
        <c:lblAlgn val="ctr"/>
        <c:lblOffset val="100"/>
        <c:noMultiLvlLbl val="0"/>
      </c:catAx>
      <c:valAx>
        <c:axId val="-2112604904"/>
        <c:scaling>
          <c:orientation val="minMax"/>
        </c:scaling>
        <c:delete val="1"/>
        <c:axPos val="b"/>
        <c:numFmt formatCode="0%" sourceLinked="1"/>
        <c:majorTickMark val="out"/>
        <c:minorTickMark val="none"/>
        <c:tickLblPos val="nextTo"/>
        <c:crossAx val="-2112422856"/>
        <c:crosses val="autoZero"/>
        <c:crossBetween val="between"/>
      </c:valAx>
    </c:plotArea>
    <c:legend>
      <c:legendPos val="r"/>
      <c:layout>
        <c:manualLayout>
          <c:xMode val="edge"/>
          <c:yMode val="edge"/>
          <c:x val="0.656562950704663"/>
          <c:y val="0.547008665995958"/>
          <c:w val="0.284881038914786"/>
          <c:h val="0.160958840540972"/>
        </c:manualLayout>
      </c:layout>
      <c:overlay val="0"/>
      <c:txPr>
        <a:bodyPr/>
        <a:lstStyle/>
        <a:p>
          <a:pPr>
            <a:defRPr sz="1100">
              <a:solidFill>
                <a:schemeClr val="bg1"/>
              </a:solidFill>
            </a:defRPr>
          </a:pPr>
          <a:endParaRPr lang="en-US"/>
        </a:p>
      </c:txPr>
    </c:legend>
    <c:plotVisOnly val="1"/>
    <c:dispBlanksAs val="gap"/>
    <c:showDLblsOverMax val="0"/>
  </c:chart>
  <c:txPr>
    <a:bodyPr/>
    <a:lstStyle/>
    <a:p>
      <a:pPr>
        <a:defRPr sz="1800">
          <a:solidFill>
            <a:srgbClr val="FFFCFC"/>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400" b="0">
                <a:solidFill>
                  <a:schemeClr val="bg1"/>
                </a:solidFill>
              </a:defRPr>
            </a:pPr>
            <a:r>
              <a:rPr lang="en-US" sz="1400" b="0" dirty="0" smtClean="0">
                <a:solidFill>
                  <a:schemeClr val="bg1"/>
                </a:solidFill>
              </a:rPr>
              <a:t>Share of Brokerage Category Spend on Microsoft Advertising by Property</a:t>
            </a:r>
            <a:endParaRPr lang="en-US" sz="1400" b="0" dirty="0">
              <a:solidFill>
                <a:schemeClr val="bg1"/>
              </a:solidFill>
            </a:endParaRPr>
          </a:p>
        </c:rich>
      </c:tx>
      <c:layout>
        <c:manualLayout>
          <c:xMode val="edge"/>
          <c:yMode val="edge"/>
          <c:x val="0.0602248889141333"/>
          <c:y val="0.0433749594949561"/>
        </c:manualLayout>
      </c:layout>
      <c:overlay val="0"/>
    </c:title>
    <c:autoTitleDeleted val="0"/>
    <c:plotArea>
      <c:layout>
        <c:manualLayout>
          <c:layoutTarget val="inner"/>
          <c:xMode val="edge"/>
          <c:yMode val="edge"/>
          <c:x val="0.0502189151212437"/>
          <c:y val="0.169029159771771"/>
          <c:w val="0.906597865775898"/>
          <c:h val="0.622280912223776"/>
        </c:manualLayout>
      </c:layout>
      <c:barChart>
        <c:barDir val="col"/>
        <c:grouping val="clustered"/>
        <c:varyColors val="0"/>
        <c:ser>
          <c:idx val="0"/>
          <c:order val="0"/>
          <c:tx>
            <c:strRef>
              <c:f>Sheet1!$B$1</c:f>
              <c:strCache>
                <c:ptCount val="1"/>
                <c:pt idx="0">
                  <c:v>FY12</c:v>
                </c:pt>
              </c:strCache>
            </c:strRef>
          </c:tx>
          <c:spPr>
            <a:solidFill>
              <a:srgbClr val="002060"/>
            </a:solidFill>
            <a:ln>
              <a:noFill/>
            </a:ln>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Sheet1!$A$2:$A$9</c:f>
              <c:strCache>
                <c:ptCount val="8"/>
                <c:pt idx="0">
                  <c:v>MSN Money</c:v>
                </c:pt>
                <c:pt idx="1">
                  <c:v>FoxSports</c:v>
                </c:pt>
                <c:pt idx="2">
                  <c:v>MSN Home Page</c:v>
                </c:pt>
                <c:pt idx="3">
                  <c:v>MSN Video</c:v>
                </c:pt>
                <c:pt idx="4">
                  <c:v>Microsoft Media Network</c:v>
                </c:pt>
                <c:pt idx="5">
                  <c:v>Windows Live Hotmail</c:v>
                </c:pt>
                <c:pt idx="6">
                  <c:v>Games-Video</c:v>
                </c:pt>
                <c:pt idx="7">
                  <c:v>Wonderwall</c:v>
                </c:pt>
              </c:strCache>
            </c:strRef>
          </c:cat>
          <c:val>
            <c:numRef>
              <c:f>Sheet1!$B$2:$B$9</c:f>
              <c:numCache>
                <c:formatCode>0%</c:formatCode>
                <c:ptCount val="8"/>
                <c:pt idx="0">
                  <c:v>0.42</c:v>
                </c:pt>
                <c:pt idx="1">
                  <c:v>0.02</c:v>
                </c:pt>
                <c:pt idx="2">
                  <c:v>0.04</c:v>
                </c:pt>
                <c:pt idx="3">
                  <c:v>0.02</c:v>
                </c:pt>
                <c:pt idx="4">
                  <c:v>0.02</c:v>
                </c:pt>
                <c:pt idx="5">
                  <c:v>0.03</c:v>
                </c:pt>
                <c:pt idx="6">
                  <c:v>0.0</c:v>
                </c:pt>
                <c:pt idx="7">
                  <c:v>0.0</c:v>
                </c:pt>
              </c:numCache>
            </c:numRef>
          </c:val>
        </c:ser>
        <c:ser>
          <c:idx val="1"/>
          <c:order val="1"/>
          <c:tx>
            <c:strRef>
              <c:f>Sheet1!$C$1</c:f>
              <c:strCache>
                <c:ptCount val="1"/>
                <c:pt idx="0">
                  <c:v>FY13</c:v>
                </c:pt>
              </c:strCache>
            </c:strRef>
          </c:tx>
          <c:spPr>
            <a:solidFill>
              <a:srgbClr val="7030A0"/>
            </a:solidFill>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Sheet1!$A$2:$A$9</c:f>
              <c:strCache>
                <c:ptCount val="8"/>
                <c:pt idx="0">
                  <c:v>MSN Money</c:v>
                </c:pt>
                <c:pt idx="1">
                  <c:v>FoxSports</c:v>
                </c:pt>
                <c:pt idx="2">
                  <c:v>MSN Home Page</c:v>
                </c:pt>
                <c:pt idx="3">
                  <c:v>MSN Video</c:v>
                </c:pt>
                <c:pt idx="4">
                  <c:v>Microsoft Media Network</c:v>
                </c:pt>
                <c:pt idx="5">
                  <c:v>Windows Live Hotmail</c:v>
                </c:pt>
                <c:pt idx="6">
                  <c:v>Games-Video</c:v>
                </c:pt>
                <c:pt idx="7">
                  <c:v>Wonderwall</c:v>
                </c:pt>
              </c:strCache>
            </c:strRef>
          </c:cat>
          <c:val>
            <c:numRef>
              <c:f>Sheet1!$C$2:$C$9</c:f>
              <c:numCache>
                <c:formatCode>0%</c:formatCode>
                <c:ptCount val="8"/>
                <c:pt idx="0">
                  <c:v>0.4</c:v>
                </c:pt>
                <c:pt idx="1">
                  <c:v>0.08</c:v>
                </c:pt>
                <c:pt idx="2">
                  <c:v>0.04</c:v>
                </c:pt>
                <c:pt idx="3">
                  <c:v>0.04</c:v>
                </c:pt>
                <c:pt idx="4">
                  <c:v>0.03</c:v>
                </c:pt>
                <c:pt idx="5">
                  <c:v>0.01</c:v>
                </c:pt>
                <c:pt idx="6">
                  <c:v>0.01</c:v>
                </c:pt>
                <c:pt idx="7">
                  <c:v>0.0</c:v>
                </c:pt>
              </c:numCache>
            </c:numRef>
          </c:val>
        </c:ser>
        <c:dLbls>
          <c:showLegendKey val="0"/>
          <c:showVal val="0"/>
          <c:showCatName val="0"/>
          <c:showSerName val="0"/>
          <c:showPercent val="0"/>
          <c:showBubbleSize val="0"/>
        </c:dLbls>
        <c:gapWidth val="28"/>
        <c:axId val="-2111214776"/>
        <c:axId val="-2111211480"/>
      </c:barChart>
      <c:catAx>
        <c:axId val="-2111214776"/>
        <c:scaling>
          <c:orientation val="minMax"/>
        </c:scaling>
        <c:delete val="0"/>
        <c:axPos val="b"/>
        <c:numFmt formatCode="General" sourceLinked="0"/>
        <c:majorTickMark val="out"/>
        <c:minorTickMark val="none"/>
        <c:tickLblPos val="nextTo"/>
        <c:spPr>
          <a:ln>
            <a:solidFill>
              <a:schemeClr val="bg1"/>
            </a:solidFill>
          </a:ln>
        </c:spPr>
        <c:txPr>
          <a:bodyPr/>
          <a:lstStyle/>
          <a:p>
            <a:pPr>
              <a:defRPr sz="800">
                <a:solidFill>
                  <a:schemeClr val="bg1"/>
                </a:solidFill>
              </a:defRPr>
            </a:pPr>
            <a:endParaRPr lang="en-US"/>
          </a:p>
        </c:txPr>
        <c:crossAx val="-2111211480"/>
        <c:crosses val="autoZero"/>
        <c:auto val="1"/>
        <c:lblAlgn val="ctr"/>
        <c:lblOffset val="100"/>
        <c:noMultiLvlLbl val="0"/>
      </c:catAx>
      <c:valAx>
        <c:axId val="-2111211480"/>
        <c:scaling>
          <c:orientation val="minMax"/>
          <c:min val="0.0"/>
        </c:scaling>
        <c:delete val="1"/>
        <c:axPos val="l"/>
        <c:numFmt formatCode="0%" sourceLinked="1"/>
        <c:majorTickMark val="out"/>
        <c:minorTickMark val="none"/>
        <c:tickLblPos val="nextTo"/>
        <c:crossAx val="-2111214776"/>
        <c:crosses val="autoZero"/>
        <c:crossBetween val="between"/>
      </c:valAx>
    </c:plotArea>
    <c:legend>
      <c:legendPos val="b"/>
      <c:layout>
        <c:manualLayout>
          <c:xMode val="edge"/>
          <c:yMode val="edge"/>
          <c:x val="0.642059231467715"/>
          <c:y val="0.169186494785027"/>
          <c:w val="0.271521759320736"/>
          <c:h val="0.08478299952077"/>
        </c:manualLayout>
      </c:layout>
      <c:overlay val="0"/>
      <c:txPr>
        <a:bodyPr/>
        <a:lstStyle/>
        <a:p>
          <a:pPr>
            <a:defRPr sz="1400">
              <a:solidFill>
                <a:schemeClr val="bg1"/>
              </a:solidFill>
            </a:defRPr>
          </a:pPr>
          <a:endParaRPr lang="en-US"/>
        </a:p>
      </c:txPr>
    </c:legend>
    <c:plotVisOnly val="1"/>
    <c:dispBlanksAs val="gap"/>
    <c:showDLblsOverMax val="0"/>
  </c:chart>
  <c:spPr>
    <a:noFill/>
    <a:ln>
      <a:solidFill>
        <a:schemeClr val="bg1">
          <a:lumMod val="50000"/>
          <a:lumOff val="50000"/>
        </a:schemeClr>
      </a:solidFill>
    </a:ln>
  </c:spPr>
  <c:txPr>
    <a:bodyPr/>
    <a:lstStyle/>
    <a:p>
      <a:pPr>
        <a:defRPr sz="1800">
          <a:solidFill>
            <a:srgbClr val="FFFCFC"/>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solidFill>
                  <a:schemeClr val="bg1"/>
                </a:solidFill>
              </a:defRPr>
            </a:pPr>
            <a:r>
              <a:rPr lang="en-US" sz="2000" b="0" dirty="0" smtClean="0">
                <a:solidFill>
                  <a:schemeClr val="bg1"/>
                </a:solidFill>
              </a:rPr>
              <a:t>% Visits</a:t>
            </a:r>
            <a:endParaRPr lang="en-US" sz="2000" b="0" dirty="0">
              <a:solidFill>
                <a:schemeClr val="bg1"/>
              </a:solidFill>
            </a:endParaRPr>
          </a:p>
        </c:rich>
      </c:tx>
      <c:layout>
        <c:manualLayout>
          <c:xMode val="edge"/>
          <c:yMode val="edge"/>
          <c:x val="0.426828205870185"/>
          <c:y val="0.00149613327274464"/>
        </c:manualLayout>
      </c:layout>
      <c:overlay val="0"/>
    </c:title>
    <c:autoTitleDeleted val="0"/>
    <c:plotArea>
      <c:layout>
        <c:manualLayout>
          <c:layoutTarget val="inner"/>
          <c:xMode val="edge"/>
          <c:yMode val="edge"/>
          <c:x val="0.219900988661605"/>
          <c:y val="0.131465311885519"/>
          <c:w val="0.732256751783331"/>
          <c:h val="0.82869591796075"/>
        </c:manualLayout>
      </c:layout>
      <c:barChart>
        <c:barDir val="bar"/>
        <c:grouping val="clustered"/>
        <c:varyColors val="0"/>
        <c:ser>
          <c:idx val="0"/>
          <c:order val="0"/>
          <c:tx>
            <c:strRef>
              <c:f>Sheet1!$B$1</c:f>
              <c:strCache>
                <c:ptCount val="1"/>
                <c:pt idx="0">
                  <c:v>General MSN Audience</c:v>
                </c:pt>
              </c:strCache>
            </c:strRef>
          </c:tx>
          <c:spPr>
            <a:solidFill>
              <a:srgbClr val="002060"/>
            </a:solidFill>
            <a:ln>
              <a:noFill/>
            </a:ln>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Glo</c:v>
                </c:pt>
                <c:pt idx="1">
                  <c:v>MSN Autos</c:v>
                </c:pt>
                <c:pt idx="2">
                  <c:v>MSN Games</c:v>
                </c:pt>
                <c:pt idx="3">
                  <c:v>MSN Living</c:v>
                </c:pt>
                <c:pt idx="4">
                  <c:v>MSN Entertainment</c:v>
                </c:pt>
                <c:pt idx="5">
                  <c:v>MSN Now</c:v>
                </c:pt>
                <c:pt idx="6">
                  <c:v>FoxSports</c:v>
                </c:pt>
                <c:pt idx="7">
                  <c:v>MSN Money</c:v>
                </c:pt>
                <c:pt idx="8">
                  <c:v>Wonderwall</c:v>
                </c:pt>
                <c:pt idx="9">
                  <c:v>MSN Homepage</c:v>
                </c:pt>
              </c:strCache>
            </c:strRef>
          </c:cat>
          <c:val>
            <c:numRef>
              <c:f>Sheet1!$B$2:$B$11</c:f>
              <c:numCache>
                <c:formatCode>0%</c:formatCode>
                <c:ptCount val="10"/>
                <c:pt idx="0">
                  <c:v>0.02</c:v>
                </c:pt>
                <c:pt idx="1">
                  <c:v>0.01</c:v>
                </c:pt>
                <c:pt idx="2">
                  <c:v>0.03</c:v>
                </c:pt>
                <c:pt idx="3">
                  <c:v>0.04</c:v>
                </c:pt>
                <c:pt idx="4">
                  <c:v>0.05</c:v>
                </c:pt>
                <c:pt idx="5">
                  <c:v>0.05</c:v>
                </c:pt>
                <c:pt idx="6">
                  <c:v>0.06</c:v>
                </c:pt>
                <c:pt idx="7">
                  <c:v>0.04</c:v>
                </c:pt>
                <c:pt idx="8">
                  <c:v>0.11</c:v>
                </c:pt>
                <c:pt idx="9">
                  <c:v>0.41</c:v>
                </c:pt>
              </c:numCache>
            </c:numRef>
          </c:val>
        </c:ser>
        <c:ser>
          <c:idx val="1"/>
          <c:order val="1"/>
          <c:tx>
            <c:strRef>
              <c:f>Sheet1!$C$1</c:f>
              <c:strCache>
                <c:ptCount val="1"/>
                <c:pt idx="0">
                  <c:v>Auto insurance researchers</c:v>
                </c:pt>
              </c:strCache>
            </c:strRef>
          </c:tx>
          <c:spPr>
            <a:solidFill>
              <a:srgbClr val="00B0F0"/>
            </a:solidFill>
          </c:spPr>
          <c:invertIfNegative val="0"/>
          <c:dLbls>
            <c:spPr>
              <a:noFill/>
              <a:ln>
                <a:noFill/>
              </a:ln>
              <a:effectLst/>
            </c:spPr>
            <c:txPr>
              <a:bodyPr/>
              <a:lstStyle/>
              <a:p>
                <a:pPr>
                  <a:defRPr sz="9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Glo</c:v>
                </c:pt>
                <c:pt idx="1">
                  <c:v>MSN Autos</c:v>
                </c:pt>
                <c:pt idx="2">
                  <c:v>MSN Games</c:v>
                </c:pt>
                <c:pt idx="3">
                  <c:v>MSN Living</c:v>
                </c:pt>
                <c:pt idx="4">
                  <c:v>MSN Entertainment</c:v>
                </c:pt>
                <c:pt idx="5">
                  <c:v>MSN Now</c:v>
                </c:pt>
                <c:pt idx="6">
                  <c:v>FoxSports</c:v>
                </c:pt>
                <c:pt idx="7">
                  <c:v>MSN Money</c:v>
                </c:pt>
                <c:pt idx="8">
                  <c:v>Wonderwall</c:v>
                </c:pt>
                <c:pt idx="9">
                  <c:v>MSN Homepage</c:v>
                </c:pt>
              </c:strCache>
            </c:strRef>
          </c:cat>
          <c:val>
            <c:numRef>
              <c:f>Sheet1!$C$2:$C$11</c:f>
              <c:numCache>
                <c:formatCode>0%</c:formatCode>
                <c:ptCount val="10"/>
                <c:pt idx="0">
                  <c:v>0.02</c:v>
                </c:pt>
                <c:pt idx="1">
                  <c:v>0.02</c:v>
                </c:pt>
                <c:pt idx="2">
                  <c:v>0.02</c:v>
                </c:pt>
                <c:pt idx="3">
                  <c:v>0.05</c:v>
                </c:pt>
                <c:pt idx="4">
                  <c:v>0.05</c:v>
                </c:pt>
                <c:pt idx="5">
                  <c:v>0.05</c:v>
                </c:pt>
                <c:pt idx="6">
                  <c:v>0.06</c:v>
                </c:pt>
                <c:pt idx="7">
                  <c:v>0.07</c:v>
                </c:pt>
                <c:pt idx="8">
                  <c:v>0.12</c:v>
                </c:pt>
                <c:pt idx="9">
                  <c:v>0.44</c:v>
                </c:pt>
              </c:numCache>
            </c:numRef>
          </c:val>
        </c:ser>
        <c:dLbls>
          <c:showLegendKey val="0"/>
          <c:showVal val="0"/>
          <c:showCatName val="0"/>
          <c:showSerName val="0"/>
          <c:showPercent val="0"/>
          <c:showBubbleSize val="0"/>
        </c:dLbls>
        <c:gapWidth val="28"/>
        <c:axId val="-2113888504"/>
        <c:axId val="-2110295736"/>
      </c:barChart>
      <c:catAx>
        <c:axId val="-2113888504"/>
        <c:scaling>
          <c:orientation val="minMax"/>
        </c:scaling>
        <c:delete val="0"/>
        <c:axPos val="l"/>
        <c:numFmt formatCode="General" sourceLinked="0"/>
        <c:majorTickMark val="out"/>
        <c:minorTickMark val="none"/>
        <c:tickLblPos val="nextTo"/>
        <c:spPr>
          <a:ln>
            <a:solidFill>
              <a:schemeClr val="bg1"/>
            </a:solidFill>
          </a:ln>
        </c:spPr>
        <c:txPr>
          <a:bodyPr/>
          <a:lstStyle/>
          <a:p>
            <a:pPr>
              <a:defRPr sz="1100">
                <a:solidFill>
                  <a:schemeClr val="bg1"/>
                </a:solidFill>
              </a:defRPr>
            </a:pPr>
            <a:endParaRPr lang="en-US"/>
          </a:p>
        </c:txPr>
        <c:crossAx val="-2110295736"/>
        <c:crosses val="autoZero"/>
        <c:auto val="1"/>
        <c:lblAlgn val="ctr"/>
        <c:lblOffset val="100"/>
        <c:noMultiLvlLbl val="0"/>
      </c:catAx>
      <c:valAx>
        <c:axId val="-2110295736"/>
        <c:scaling>
          <c:orientation val="minMax"/>
        </c:scaling>
        <c:delete val="1"/>
        <c:axPos val="b"/>
        <c:numFmt formatCode="0%" sourceLinked="1"/>
        <c:majorTickMark val="out"/>
        <c:minorTickMark val="none"/>
        <c:tickLblPos val="nextTo"/>
        <c:crossAx val="-2113888504"/>
        <c:crosses val="autoZero"/>
        <c:crossBetween val="between"/>
      </c:valAx>
    </c:plotArea>
    <c:legend>
      <c:legendPos val="r"/>
      <c:layout>
        <c:manualLayout>
          <c:xMode val="edge"/>
          <c:yMode val="edge"/>
          <c:x val="0.673622086226734"/>
          <c:y val="0.547008665995958"/>
          <c:w val="0.275200507207053"/>
          <c:h val="0.314188449216125"/>
        </c:manualLayout>
      </c:layout>
      <c:overlay val="0"/>
      <c:txPr>
        <a:bodyPr/>
        <a:lstStyle/>
        <a:p>
          <a:pPr>
            <a:defRPr sz="1100">
              <a:solidFill>
                <a:schemeClr val="bg1"/>
              </a:solidFill>
            </a:defRPr>
          </a:pPr>
          <a:endParaRPr lang="en-US"/>
        </a:p>
      </c:txPr>
    </c:legend>
    <c:plotVisOnly val="1"/>
    <c:dispBlanksAs val="gap"/>
    <c:showDLblsOverMax val="0"/>
  </c:chart>
  <c:txPr>
    <a:bodyPr/>
    <a:lstStyle/>
    <a:p>
      <a:pPr>
        <a:defRPr sz="1800">
          <a:solidFill>
            <a:srgbClr val="FFFCFC"/>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400" b="0">
                <a:solidFill>
                  <a:schemeClr val="bg1"/>
                </a:solidFill>
              </a:defRPr>
            </a:pPr>
            <a:r>
              <a:rPr lang="en-US" sz="1400" b="0" dirty="0" smtClean="0">
                <a:solidFill>
                  <a:schemeClr val="bg1"/>
                </a:solidFill>
              </a:rPr>
              <a:t>Share of Auto Insurance Category Spend on Microsoft Advertising by Property</a:t>
            </a:r>
            <a:endParaRPr lang="en-US" sz="1400" b="0" dirty="0">
              <a:solidFill>
                <a:schemeClr val="bg1"/>
              </a:solidFill>
            </a:endParaRPr>
          </a:p>
        </c:rich>
      </c:tx>
      <c:layout>
        <c:manualLayout>
          <c:xMode val="edge"/>
          <c:yMode val="edge"/>
          <c:x val="0.0602248889141333"/>
          <c:y val="0.0433749594949561"/>
        </c:manualLayout>
      </c:layout>
      <c:overlay val="0"/>
    </c:title>
    <c:autoTitleDeleted val="0"/>
    <c:plotArea>
      <c:layout>
        <c:manualLayout>
          <c:layoutTarget val="inner"/>
          <c:xMode val="edge"/>
          <c:yMode val="edge"/>
          <c:x val="0.0437753920147127"/>
          <c:y val="0.217607849973142"/>
          <c:w val="0.941771548048427"/>
          <c:h val="0.622280912223776"/>
        </c:manualLayout>
      </c:layout>
      <c:barChart>
        <c:barDir val="col"/>
        <c:grouping val="clustered"/>
        <c:varyColors val="0"/>
        <c:ser>
          <c:idx val="0"/>
          <c:order val="0"/>
          <c:tx>
            <c:strRef>
              <c:f>Sheet1!$B$1</c:f>
              <c:strCache>
                <c:ptCount val="1"/>
                <c:pt idx="0">
                  <c:v>FY12</c:v>
                </c:pt>
              </c:strCache>
            </c:strRef>
          </c:tx>
          <c:spPr>
            <a:solidFill>
              <a:srgbClr val="00B0F0"/>
            </a:solidFill>
            <a:ln>
              <a:noFill/>
            </a:ln>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Sheet1!$A$2:$A$9</c:f>
              <c:strCache>
                <c:ptCount val="8"/>
                <c:pt idx="0">
                  <c:v>MSN Home Page</c:v>
                </c:pt>
                <c:pt idx="1">
                  <c:v>Xbox Live Dash</c:v>
                </c:pt>
                <c:pt idx="2">
                  <c:v>Windows Live Hotmail</c:v>
                </c:pt>
                <c:pt idx="3">
                  <c:v>MSN Video</c:v>
                </c:pt>
                <c:pt idx="4">
                  <c:v>MSN Money</c:v>
                </c:pt>
                <c:pt idx="5">
                  <c:v>Wonderwall</c:v>
                </c:pt>
                <c:pt idx="6">
                  <c:v>FoxSports</c:v>
                </c:pt>
                <c:pt idx="7">
                  <c:v>Games-Video</c:v>
                </c:pt>
              </c:strCache>
            </c:strRef>
          </c:cat>
          <c:val>
            <c:numRef>
              <c:f>Sheet1!$B$2:$B$9</c:f>
              <c:numCache>
                <c:formatCode>0%</c:formatCode>
                <c:ptCount val="8"/>
                <c:pt idx="0">
                  <c:v>0.42</c:v>
                </c:pt>
                <c:pt idx="1">
                  <c:v>0.04</c:v>
                </c:pt>
                <c:pt idx="2">
                  <c:v>0.14</c:v>
                </c:pt>
                <c:pt idx="3">
                  <c:v>0.03</c:v>
                </c:pt>
                <c:pt idx="4">
                  <c:v>0.03</c:v>
                </c:pt>
                <c:pt idx="5">
                  <c:v>0.02</c:v>
                </c:pt>
                <c:pt idx="6">
                  <c:v>0.04</c:v>
                </c:pt>
                <c:pt idx="7">
                  <c:v>0.03</c:v>
                </c:pt>
              </c:numCache>
            </c:numRef>
          </c:val>
        </c:ser>
        <c:ser>
          <c:idx val="1"/>
          <c:order val="1"/>
          <c:tx>
            <c:strRef>
              <c:f>Sheet1!$C$1</c:f>
              <c:strCache>
                <c:ptCount val="1"/>
                <c:pt idx="0">
                  <c:v>FY13</c:v>
                </c:pt>
              </c:strCache>
            </c:strRef>
          </c:tx>
          <c:spPr>
            <a:solidFill>
              <a:srgbClr val="002060"/>
            </a:solidFill>
          </c:spPr>
          <c:invertIfNegative val="0"/>
          <c:dLbls>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Sheet1!$A$2:$A$9</c:f>
              <c:strCache>
                <c:ptCount val="8"/>
                <c:pt idx="0">
                  <c:v>MSN Home Page</c:v>
                </c:pt>
                <c:pt idx="1">
                  <c:v>Xbox Live Dash</c:v>
                </c:pt>
                <c:pt idx="2">
                  <c:v>Windows Live Hotmail</c:v>
                </c:pt>
                <c:pt idx="3">
                  <c:v>MSN Video</c:v>
                </c:pt>
                <c:pt idx="4">
                  <c:v>MSN Money</c:v>
                </c:pt>
                <c:pt idx="5">
                  <c:v>Wonderwall</c:v>
                </c:pt>
                <c:pt idx="6">
                  <c:v>FoxSports</c:v>
                </c:pt>
                <c:pt idx="7">
                  <c:v>Games-Video</c:v>
                </c:pt>
              </c:strCache>
            </c:strRef>
          </c:cat>
          <c:val>
            <c:numRef>
              <c:f>Sheet1!$C$2:$C$9</c:f>
              <c:numCache>
                <c:formatCode>0%</c:formatCode>
                <c:ptCount val="8"/>
                <c:pt idx="0">
                  <c:v>0.36</c:v>
                </c:pt>
                <c:pt idx="1">
                  <c:v>0.12</c:v>
                </c:pt>
                <c:pt idx="2">
                  <c:v>0.08</c:v>
                </c:pt>
                <c:pt idx="3">
                  <c:v>0.05</c:v>
                </c:pt>
                <c:pt idx="4">
                  <c:v>0.04</c:v>
                </c:pt>
                <c:pt idx="5">
                  <c:v>0.03</c:v>
                </c:pt>
                <c:pt idx="6">
                  <c:v>0.02</c:v>
                </c:pt>
                <c:pt idx="7">
                  <c:v>0.02</c:v>
                </c:pt>
              </c:numCache>
            </c:numRef>
          </c:val>
        </c:ser>
        <c:dLbls>
          <c:showLegendKey val="0"/>
          <c:showVal val="0"/>
          <c:showCatName val="0"/>
          <c:showSerName val="0"/>
          <c:showPercent val="0"/>
          <c:showBubbleSize val="0"/>
        </c:dLbls>
        <c:gapWidth val="28"/>
        <c:axId val="-2110669848"/>
        <c:axId val="-2110673224"/>
      </c:barChart>
      <c:catAx>
        <c:axId val="-2110669848"/>
        <c:scaling>
          <c:orientation val="minMax"/>
        </c:scaling>
        <c:delete val="0"/>
        <c:axPos val="b"/>
        <c:numFmt formatCode="General" sourceLinked="0"/>
        <c:majorTickMark val="out"/>
        <c:minorTickMark val="none"/>
        <c:tickLblPos val="nextTo"/>
        <c:spPr>
          <a:ln>
            <a:solidFill>
              <a:schemeClr val="bg1"/>
            </a:solidFill>
          </a:ln>
        </c:spPr>
        <c:txPr>
          <a:bodyPr/>
          <a:lstStyle/>
          <a:p>
            <a:pPr>
              <a:defRPr sz="800">
                <a:solidFill>
                  <a:schemeClr val="bg1"/>
                </a:solidFill>
              </a:defRPr>
            </a:pPr>
            <a:endParaRPr lang="en-US"/>
          </a:p>
        </c:txPr>
        <c:crossAx val="-2110673224"/>
        <c:crosses val="autoZero"/>
        <c:auto val="1"/>
        <c:lblAlgn val="ctr"/>
        <c:lblOffset val="100"/>
        <c:noMultiLvlLbl val="0"/>
      </c:catAx>
      <c:valAx>
        <c:axId val="-2110673224"/>
        <c:scaling>
          <c:orientation val="minMax"/>
          <c:min val="0.0"/>
        </c:scaling>
        <c:delete val="1"/>
        <c:axPos val="l"/>
        <c:numFmt formatCode="0%" sourceLinked="1"/>
        <c:majorTickMark val="out"/>
        <c:minorTickMark val="none"/>
        <c:tickLblPos val="nextTo"/>
        <c:crossAx val="-2110669848"/>
        <c:crosses val="autoZero"/>
        <c:crossBetween val="between"/>
      </c:valAx>
    </c:plotArea>
    <c:legend>
      <c:legendPos val="b"/>
      <c:layout>
        <c:manualLayout>
          <c:xMode val="edge"/>
          <c:yMode val="edge"/>
          <c:x val="0.642059231467715"/>
          <c:y val="0.169186494785027"/>
          <c:w val="0.271521759320736"/>
          <c:h val="0.08478299952077"/>
        </c:manualLayout>
      </c:layout>
      <c:overlay val="0"/>
      <c:txPr>
        <a:bodyPr/>
        <a:lstStyle/>
        <a:p>
          <a:pPr>
            <a:defRPr sz="1400">
              <a:solidFill>
                <a:schemeClr val="bg1"/>
              </a:solidFill>
            </a:defRPr>
          </a:pPr>
          <a:endParaRPr lang="en-US"/>
        </a:p>
      </c:txPr>
    </c:legend>
    <c:plotVisOnly val="1"/>
    <c:dispBlanksAs val="gap"/>
    <c:showDLblsOverMax val="0"/>
  </c:chart>
  <c:spPr>
    <a:noFill/>
    <a:ln>
      <a:solidFill>
        <a:schemeClr val="bg1">
          <a:lumMod val="50000"/>
          <a:lumOff val="50000"/>
        </a:schemeClr>
      </a:solidFill>
    </a:ln>
  </c:spPr>
  <c:txPr>
    <a:bodyPr/>
    <a:lstStyle/>
    <a:p>
      <a:pPr>
        <a:defRPr sz="1800">
          <a:solidFill>
            <a:srgbClr val="FFFCFC"/>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EE429-8DAA-4693-8AAB-CC4AA31D8BD7}" type="datetimeFigureOut">
              <a:rPr lang="en-US" smtClean="0"/>
              <a:t>7/19/14</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E673D-EE4C-4D93-868C-338A8AFA75DD}" type="slidenum">
              <a:rPr lang="en-US" smtClean="0"/>
              <a:t>‹#›</a:t>
            </a:fld>
            <a:endParaRPr lang="en-US"/>
          </a:p>
        </p:txBody>
      </p:sp>
    </p:spTree>
    <p:extLst>
      <p:ext uri="{BB962C8B-B14F-4D97-AF65-F5344CB8AC3E}">
        <p14:creationId xmlns:p14="http://schemas.microsoft.com/office/powerpoint/2010/main" val="1557327997"/>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taging.joystickinteractive.com/package/1202/skype_experia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origin.demo.mediamind.com/productionservices/SkypeDemos/Finance/mediamindTestPage_Skype_Finance.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1</a:t>
            </a:fld>
            <a:endParaRPr lang="en-US" dirty="0"/>
          </a:p>
        </p:txBody>
      </p:sp>
    </p:spTree>
    <p:extLst>
      <p:ext uri="{BB962C8B-B14F-4D97-AF65-F5344CB8AC3E}">
        <p14:creationId xmlns:p14="http://schemas.microsoft.com/office/powerpoint/2010/main" val="305166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We challenged ourselves to revisit the traditional sales funnel and explore whether we could identify a more consumer-centric model, where consumer behavior and need-states drive opportunities &amp; solutions.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That led us to re-envisioning the path to purchase as a dynamic journey, defined by the needs and motivations of the consumer. Some consumers may move smoothly through the stages if marketers do a good job of meeting their needs but many will go back &amp; forth between stages and some get stuck if their needs aren’t met.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Digital channels have potential to guide consumers smoothly through the decision journey by meeting their needs from the very beginning of their journey through to the purchase point &amp; beyond. </a:t>
            </a:r>
            <a:endParaRPr lang="en-US" baseline="0" dirty="0" smtClean="0"/>
          </a:p>
          <a:p>
            <a:pPr defTabSz="448600">
              <a:defRPr/>
            </a:pPr>
            <a:endParaRPr lang="en-US" baseline="0" dirty="0" smtClean="0"/>
          </a:p>
          <a:p>
            <a:pPr defTabSz="448600">
              <a:defRPr/>
            </a:pPr>
            <a:r>
              <a:rPr lang="en-US" baseline="0" dirty="0" smtClean="0"/>
              <a:t>The path to financial decision making is complex for consumers.  Consumer often feel a lot of confusion and helplessness in early stages and often get stuck with plans/products that don’t work for them, often causing inertia and a passive approach to buying/owning financial products.</a:t>
            </a:r>
          </a:p>
          <a:p>
            <a:pPr defTabSz="448600">
              <a:defRPr/>
            </a:pPr>
            <a:endParaRPr lang="en-US" b="1" baseline="0" dirty="0" smtClean="0"/>
          </a:p>
          <a:p>
            <a:r>
              <a:rPr lang="en-GB" dirty="0" smtClean="0"/>
              <a:t>Let’s look at the high-level journey for financial goals</a:t>
            </a:r>
            <a:r>
              <a:rPr lang="en-GB" baseline="0" dirty="0" smtClean="0"/>
              <a:t>:</a:t>
            </a:r>
          </a:p>
          <a:p>
            <a:endParaRPr lang="en-GB" baseline="0" dirty="0" smtClean="0"/>
          </a:p>
          <a:p>
            <a:pPr defTabSz="448600">
              <a:defRPr/>
            </a:pPr>
            <a:r>
              <a:rPr lang="en-GB" b="1" baseline="0" dirty="0" smtClean="0"/>
              <a:t>Open to possibility: LAYING TRACKS</a:t>
            </a:r>
            <a:endParaRPr lang="en-GB" b="1" dirty="0" smtClean="0"/>
          </a:p>
          <a:p>
            <a:pPr defTabSz="448600">
              <a:defRPr/>
            </a:pPr>
            <a:r>
              <a:rPr lang="en-US" dirty="0" smtClean="0"/>
              <a:t>Consumers’ experiences often set</a:t>
            </a:r>
            <a:r>
              <a:rPr lang="en-US" baseline="0" dirty="0" smtClean="0"/>
              <a:t> the stage for how they approach a financial goal.  Lessons learned from parents/people influencers, earlier experiences and their own personalities can define how actively or passively approach their goal.  </a:t>
            </a:r>
          </a:p>
          <a:p>
            <a:pPr defTabSz="448600">
              <a:defRPr/>
            </a:pPr>
            <a:r>
              <a:rPr lang="en-US" baseline="0" dirty="0" smtClean="0"/>
              <a:t>NEED: Consumers need help imagining what success looks like.  </a:t>
            </a:r>
          </a:p>
          <a:p>
            <a:pPr defTabSz="448600">
              <a:defRPr/>
            </a:pPr>
            <a:r>
              <a:rPr lang="en-US" baseline="0" dirty="0" smtClean="0"/>
              <a:t>SOLUTIONS: Videos and stories/articles centered on real people can help connect on a personal level and spur consumers to make a plan.</a:t>
            </a:r>
          </a:p>
          <a:p>
            <a:pPr defTabSz="448600">
              <a:defRPr/>
            </a:pPr>
            <a:endParaRPr lang="en-US" baseline="0" dirty="0" smtClean="0"/>
          </a:p>
          <a:p>
            <a:pPr defTabSz="448600">
              <a:defRPr/>
            </a:pPr>
            <a:r>
              <a:rPr lang="en-GB" b="1" baseline="0" dirty="0" smtClean="0"/>
              <a:t>Decision to change (EARLY STAGE): GETTING ON BOARD</a:t>
            </a:r>
            <a:endParaRPr lang="en-GB" b="1" dirty="0" smtClean="0"/>
          </a:p>
          <a:p>
            <a:pPr defTabSz="448600">
              <a:defRPr/>
            </a:pPr>
            <a:r>
              <a:rPr lang="en-US" dirty="0" smtClean="0"/>
              <a:t>If a consumer starts the journey from an</a:t>
            </a:r>
            <a:r>
              <a:rPr lang="en-US" baseline="0" dirty="0" smtClean="0"/>
              <a:t> earlier life stage, or doesn’t feel empowered with enough information, he/she will make a passive decision to set a plan.  Often the products/plans are those easiest to obtain, requiring little to no research and virtually no active shopping phase.  Products are often those recommended by a strong influencer like a parent, or those that can be extended from current products already owned (i.e. from current bank or institution).</a:t>
            </a:r>
          </a:p>
          <a:p>
            <a:pPr defTabSz="448600">
              <a:defRPr/>
            </a:pPr>
            <a:r>
              <a:rPr lang="en-US" baseline="0" dirty="0" smtClean="0"/>
              <a:t>NEED: Light research and access to simple product comparisons.</a:t>
            </a:r>
          </a:p>
          <a:p>
            <a:pPr defTabSz="448600">
              <a:defRPr/>
            </a:pPr>
            <a:r>
              <a:rPr lang="en-US" baseline="0" dirty="0" smtClean="0"/>
              <a:t>SOLUTION: Links to easy comparison of rates and benefits can help reassure and provide (not too much) information. Use easy messaging in advertising or connect to advertorials and stories explaining basic terms.  </a:t>
            </a:r>
            <a:endParaRPr lang="en-US" dirty="0" smtClean="0"/>
          </a:p>
          <a:p>
            <a:pPr defTabSz="448600">
              <a:defRPr/>
            </a:pPr>
            <a:endParaRPr lang="en-US" dirty="0" smtClean="0"/>
          </a:p>
          <a:p>
            <a:pPr defTabSz="448600">
              <a:defRPr/>
            </a:pPr>
            <a:r>
              <a:rPr lang="en-GB" b="1" baseline="0" dirty="0" smtClean="0"/>
              <a:t>Experiencing (Early Stage): CHUGGING ALONG</a:t>
            </a:r>
          </a:p>
          <a:p>
            <a:pPr defTabSz="448600">
              <a:defRPr/>
            </a:pPr>
            <a:r>
              <a:rPr lang="en-US" b="0" dirty="0" smtClean="0"/>
              <a:t>The “set it and forget it stage”.  Consumer</a:t>
            </a:r>
            <a:r>
              <a:rPr lang="en-US" b="0" baseline="0" dirty="0" smtClean="0"/>
              <a:t>s know very little about their plans and often let it run in the background.  There is a vague dissatisfaction that they need to do more, but inertia and feeling that a change will be more trouble that it’s worth can get consumers stuck and dissatisfied.</a:t>
            </a:r>
          </a:p>
          <a:p>
            <a:pPr defTabSz="448600">
              <a:defRPr/>
            </a:pPr>
            <a:r>
              <a:rPr lang="en-US" b="0" baseline="0" dirty="0" smtClean="0">
                <a:ea typeface="Segoe UI" pitchFamily="34" charset="0"/>
                <a:cs typeface="Segoe UI" pitchFamily="34" charset="0"/>
              </a:rPr>
              <a:t>NEED: A jolt can move the consumer to a more active stage.  Negative news can accelerate feelings of dissatisfaction.</a:t>
            </a:r>
          </a:p>
          <a:p>
            <a:pPr defTabSz="448600">
              <a:defRPr/>
            </a:pPr>
            <a:r>
              <a:rPr lang="en-US" b="0" baseline="0" dirty="0" smtClean="0">
                <a:ea typeface="Segoe UI" pitchFamily="34" charset="0"/>
                <a:cs typeface="Segoe UI" pitchFamily="34" charset="0"/>
              </a:rPr>
              <a:t>SOLUTION:  News articles through Bing and MSN portals can surface any system-wide issues a consumer needs to keep track of.</a:t>
            </a:r>
            <a:endParaRPr lang="en-US" dirty="0" smtClean="0">
              <a:ea typeface="Segoe UI" pitchFamily="34" charset="0"/>
              <a:cs typeface="Segoe UI" pitchFamily="34" charset="0"/>
            </a:endParaRPr>
          </a:p>
          <a:p>
            <a:pPr defTabSz="448600">
              <a:defRPr/>
            </a:pPr>
            <a:endParaRPr lang="en-GB" b="0" baseline="0" dirty="0" smtClean="0"/>
          </a:p>
          <a:p>
            <a:pPr defTabSz="448600">
              <a:defRPr/>
            </a:pPr>
            <a:r>
              <a:rPr lang="en-GB" b="1" baseline="0" dirty="0" smtClean="0"/>
              <a:t>Decision to Buy/Change (Active): HITTING A CURVE</a:t>
            </a:r>
          </a:p>
          <a:p>
            <a:pPr defTabSz="448600">
              <a:defRPr/>
            </a:pPr>
            <a:r>
              <a:rPr lang="en-GB" b="0" baseline="0" dirty="0" smtClean="0"/>
              <a:t>The consumers experiences a life change or an external shock has brought on the realization that the passive approach is not working.  </a:t>
            </a:r>
          </a:p>
          <a:p>
            <a:pPr defTabSz="448600">
              <a:defRPr/>
            </a:pPr>
            <a:r>
              <a:rPr lang="en-GB" b="0" baseline="0" dirty="0" smtClean="0"/>
              <a:t>NEED: Consumers are determined to start in a better place.  Access to content such as “Top Banks” or “Top Accounts for College Savings” can set a more organized approach to evaluating and help set the stage so the consumer feels empowered in their decision.</a:t>
            </a:r>
          </a:p>
          <a:p>
            <a:pPr defTabSz="448600">
              <a:defRPr/>
            </a:pPr>
            <a:r>
              <a:rPr lang="en-GB" b="0" baseline="0" dirty="0" smtClean="0"/>
              <a:t>SOLUTION: Advertorial content on account and feature rankings through MSN Money and Bing Finance App.  Messaging in ads that hits at specific ways a consumer can achieve a goal can draw the eye.</a:t>
            </a:r>
          </a:p>
          <a:p>
            <a:pPr defTabSz="448600">
              <a:defRPr/>
            </a:pPr>
            <a:endParaRPr lang="en-GB" b="0" dirty="0" smtClean="0"/>
          </a:p>
          <a:p>
            <a:pPr defTabSz="448600">
              <a:defRPr/>
            </a:pPr>
            <a:r>
              <a:rPr lang="en-GB" b="1" baseline="0" dirty="0" smtClean="0"/>
              <a:t>Evaluating: TAKING CONTROL</a:t>
            </a:r>
          </a:p>
          <a:p>
            <a:pPr defTabSz="448600">
              <a:defRPr/>
            </a:pPr>
            <a:r>
              <a:rPr lang="en-GB" b="0" baseline="0" dirty="0" smtClean="0"/>
              <a:t>Consumers are actively evaluating the right approach, the right companies and the right products.  </a:t>
            </a:r>
          </a:p>
          <a:p>
            <a:pPr defTabSz="448600">
              <a:defRPr/>
            </a:pPr>
            <a:r>
              <a:rPr lang="en-GB" b="0" baseline="0" dirty="0" smtClean="0"/>
              <a:t>NEED: Access to varied sources of information is key.  Personal validation through those closest can help tip consumers towards specific products/brands.</a:t>
            </a:r>
          </a:p>
          <a:p>
            <a:pPr defTabSz="448600">
              <a:defRPr/>
            </a:pPr>
            <a:r>
              <a:rPr lang="en-GB" b="0" baseline="0" dirty="0" smtClean="0"/>
              <a:t>SOLUTION: Skype can help connect to those closest to her in the crucial evaluation stage.</a:t>
            </a:r>
          </a:p>
          <a:p>
            <a:pPr defTabSz="448600">
              <a:defRPr/>
            </a:pPr>
            <a:endParaRPr lang="en-GB" b="0" baseline="0" dirty="0" smtClean="0"/>
          </a:p>
          <a:p>
            <a:pPr defTabSz="448600">
              <a:defRPr/>
            </a:pPr>
            <a:r>
              <a:rPr lang="en-GB" b="1" baseline="0" dirty="0" smtClean="0"/>
              <a:t>Shopping: BACK ON TRACK</a:t>
            </a:r>
          </a:p>
          <a:p>
            <a:pPr defTabSz="448600">
              <a:defRPr/>
            </a:pPr>
            <a:r>
              <a:rPr lang="en-US" dirty="0" smtClean="0"/>
              <a:t>The consumer</a:t>
            </a:r>
            <a:r>
              <a:rPr lang="en-US" baseline="0" dirty="0" smtClean="0"/>
              <a:t> is armed with the facts and is actively choosing specific plans/products/brands.</a:t>
            </a:r>
          </a:p>
          <a:p>
            <a:pPr defTabSz="448600">
              <a:defRPr/>
            </a:pPr>
            <a:r>
              <a:rPr lang="en-US" baseline="0" dirty="0" smtClean="0"/>
              <a:t>NEED: Deep product information and understanding of full financial picture.</a:t>
            </a:r>
          </a:p>
          <a:p>
            <a:pPr marL="0" marR="0" indent="0" algn="l" defTabSz="448600" rtl="0" eaLnBrk="1" fontAlgn="auto" latinLnBrk="0" hangingPunct="1">
              <a:lnSpc>
                <a:spcPct val="100000"/>
              </a:lnSpc>
              <a:spcBef>
                <a:spcPts val="0"/>
              </a:spcBef>
              <a:spcAft>
                <a:spcPts val="0"/>
              </a:spcAft>
              <a:buClrTx/>
              <a:buSzTx/>
              <a:buFontTx/>
              <a:buNone/>
              <a:tabLst/>
              <a:defRPr/>
            </a:pPr>
            <a:r>
              <a:rPr lang="en-US" baseline="0" dirty="0" smtClean="0"/>
              <a:t>SOLUTION: Articles and content that dives more deeply into more sophisticated products.  Videos and access to experts can also help consumers feel empowered in their choices. </a:t>
            </a:r>
            <a:r>
              <a:rPr lang="en-GB" b="0" baseline="0" dirty="0" smtClean="0"/>
              <a:t>Search can connect consumers to various sources including Social information on Bing.  </a:t>
            </a:r>
          </a:p>
          <a:p>
            <a:pPr defTabSz="448600">
              <a:defRPr/>
            </a:pPr>
            <a:endParaRPr lang="en-US" baseline="0" dirty="0" smtClean="0"/>
          </a:p>
          <a:p>
            <a:pPr defTabSz="448600">
              <a:defRPr/>
            </a:pPr>
            <a:r>
              <a:rPr lang="en-US" b="1" baseline="0" dirty="0" smtClean="0"/>
              <a:t>Experiencing: MAINTENANCE</a:t>
            </a:r>
          </a:p>
          <a:p>
            <a:pPr defTabSz="448600">
              <a:defRPr/>
            </a:pPr>
            <a:r>
              <a:rPr lang="en-US" baseline="0" dirty="0" smtClean="0"/>
              <a:t>The goal is within reach and consumers feel good about their choices.  However, they are looking for constant reassurance that they are doing well.</a:t>
            </a:r>
          </a:p>
          <a:p>
            <a:pPr defTabSz="448600">
              <a:defRPr/>
            </a:pPr>
            <a:r>
              <a:rPr lang="en-US" baseline="0" dirty="0" smtClean="0"/>
              <a:t>NEED: Continuous feedback from brands, personal contacts, media that they are on the right track.</a:t>
            </a:r>
          </a:p>
          <a:p>
            <a:pPr defTabSz="448600">
              <a:defRPr/>
            </a:pPr>
            <a:r>
              <a:rPr lang="en-US" baseline="0" dirty="0" smtClean="0"/>
              <a:t>SOLUTION:  Stay on the consumers’ radar through brand messaging that provides personal connection.  Articles and advertorials focusing on brands and how they help consumers can provide external validation consumers are looking for.  </a:t>
            </a:r>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18</a:t>
            </a:fld>
            <a:endParaRPr lang="en-US"/>
          </a:p>
        </p:txBody>
      </p:sp>
    </p:spTree>
    <p:extLst>
      <p:ext uri="{BB962C8B-B14F-4D97-AF65-F5344CB8AC3E}">
        <p14:creationId xmlns:p14="http://schemas.microsoft.com/office/powerpoint/2010/main" val="136415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t>Notes: We’ve set the stage,</a:t>
            </a:r>
            <a:r>
              <a:rPr lang="en-US" baseline="0" dirty="0" smtClean="0"/>
              <a:t> and delivered the warm </a:t>
            </a:r>
            <a:r>
              <a:rPr lang="en-US" baseline="0" dirty="0" err="1" smtClean="0"/>
              <a:t>fuzzies</a:t>
            </a:r>
            <a:r>
              <a:rPr lang="en-US" baseline="0" dirty="0" smtClean="0"/>
              <a:t>. Now we need to prove to them that our audience (our site visitors) align with their target market (their customers). This part of the story will tell the story of “a day in the life” of an MSN Money user, and will focus on MSN Money and the </a:t>
            </a:r>
            <a:r>
              <a:rPr lang="en-US" baseline="0" dirty="0" err="1" smtClean="0"/>
              <a:t>Finserv</a:t>
            </a:r>
            <a:r>
              <a:rPr lang="en-US" baseline="0" dirty="0" smtClean="0"/>
              <a:t> Audience, but will also begin to introduce cross sell opportunities on other publishers (</a:t>
            </a:r>
            <a:r>
              <a:rPr lang="en-US" baseline="0" dirty="0" err="1" smtClean="0"/>
              <a:t>skype</a:t>
            </a:r>
            <a:r>
              <a:rPr lang="en-US" baseline="0" dirty="0" smtClean="0"/>
              <a:t>, </a:t>
            </a:r>
            <a:r>
              <a:rPr lang="en-US" baseline="0" dirty="0" err="1" smtClean="0"/>
              <a:t>xbox</a:t>
            </a:r>
            <a:r>
              <a:rPr lang="en-US" baseline="0" dirty="0" smtClean="0"/>
              <a:t>, Bing Finance app, </a:t>
            </a:r>
            <a:r>
              <a:rPr lang="en-US" baseline="0" dirty="0" err="1" smtClean="0"/>
              <a:t>etc</a:t>
            </a:r>
            <a:r>
              <a:rPr lang="en-US" baseline="0" dirty="0" smtClean="0"/>
              <a:t>). Sprinkle in our Microsoft Customer First message, and it will lead right into the MSN Money pitch of the story.</a:t>
            </a:r>
          </a:p>
          <a:p>
            <a:endParaRPr lang="en-US" baseline="0" dirty="0" smtClean="0"/>
          </a:p>
          <a:p>
            <a:r>
              <a:rPr lang="en-US" sz="1200" dirty="0" smtClean="0"/>
              <a:t>In a phrase:</a:t>
            </a:r>
            <a:r>
              <a:rPr lang="en-US" sz="1200" baseline="0" dirty="0" smtClean="0"/>
              <a:t> </a:t>
            </a:r>
            <a:r>
              <a:rPr lang="en-US" sz="1200" dirty="0" smtClean="0"/>
              <a:t>“We understand our visitors, and they align with your customer profile. Plus we have some great growth opportunities</a:t>
            </a:r>
            <a:r>
              <a:rPr lang="en-US" sz="1200" baseline="0" dirty="0" smtClean="0"/>
              <a:t> if you are looking to expand your buy beyond Money.</a:t>
            </a:r>
            <a:r>
              <a:rPr lang="en-US" sz="1200" dirty="0" smtClean="0"/>
              <a:t>”</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20</a:t>
            </a:fld>
            <a:endParaRPr lang="en-US"/>
          </a:p>
        </p:txBody>
      </p:sp>
    </p:spTree>
    <p:extLst>
      <p:ext uri="{BB962C8B-B14F-4D97-AF65-F5344CB8AC3E}">
        <p14:creationId xmlns:p14="http://schemas.microsoft.com/office/powerpoint/2010/main" val="547393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only do we understand your challenges in the industry, but we know what matters to YOU, and that is how we build our product strategy. We’ve heard these three things matter most…”</a:t>
            </a:r>
          </a:p>
          <a:p>
            <a:endParaRPr lang="en-US" baseline="0" dirty="0" smtClean="0"/>
          </a:p>
          <a:p>
            <a:r>
              <a:rPr lang="en-US" baseline="0" dirty="0" smtClean="0"/>
              <a:t>“Three of the key topics that frequently arise are: Data/insights, cross channel, and social. Not only are these hot topics, but it is critical to get these three items right to success in your competitive landscape. The MSN ad product, and the all-up MSA offering, addresses these topics and we’re building solutions to meet your needs. Let’s dive right into them.”</a:t>
            </a:r>
          </a:p>
        </p:txBody>
      </p:sp>
      <p:sp>
        <p:nvSpPr>
          <p:cNvPr id="4" name="Slide Number Placeholder 3"/>
          <p:cNvSpPr>
            <a:spLocks noGrp="1"/>
          </p:cNvSpPr>
          <p:nvPr>
            <p:ph type="sldNum" sz="quarter" idx="10"/>
          </p:nvPr>
        </p:nvSpPr>
        <p:spPr/>
        <p:txBody>
          <a:bodyPr/>
          <a:lstStyle/>
          <a:p>
            <a:fld id="{970E673D-EE4C-4D93-868C-338A8AFA75D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2642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Small Business Smarts</a:t>
            </a:r>
          </a:p>
          <a:p>
            <a:pPr marL="0" marR="0">
              <a:spcBef>
                <a:spcPts val="0"/>
              </a:spcBef>
              <a:spcAft>
                <a:spcPts val="0"/>
              </a:spcAft>
            </a:pPr>
            <a:r>
              <a:rPr lang="en-US" sz="800" dirty="0" smtClean="0">
                <a:effectLst/>
              </a:rPr>
              <a:t>Whether you’re starting a business or growing your business, this guide keeps you informed of best practices, inspiring success stories, and practical how-</a:t>
            </a:r>
            <a:r>
              <a:rPr lang="en-US" sz="800" dirty="0" err="1" smtClean="0">
                <a:effectLst/>
              </a:rPr>
              <a:t>tos</a:t>
            </a:r>
            <a:r>
              <a:rPr lang="en-US" sz="800" dirty="0" smtClean="0">
                <a:effectLst/>
              </a:rPr>
              <a:t>. </a:t>
            </a:r>
          </a:p>
          <a:p>
            <a:pPr marL="0" marR="0">
              <a:spcBef>
                <a:spcPts val="0"/>
              </a:spcBef>
              <a:spcAft>
                <a:spcPts val="0"/>
              </a:spcAft>
            </a:pPr>
            <a:r>
              <a:rPr lang="en-US" sz="800" dirty="0" smtClean="0">
                <a:effectLst/>
              </a:rPr>
              <a:t>Tools included: What are my new business startup costs, What is the value of my business?, What are my business financial ratios?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r>
              <a:rPr lang="en-US" u="sng" dirty="0" smtClean="0"/>
              <a:t>Top Stocks</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Top Stocks provides everything you need for making great picks for your stock portfolio:  expert advice to find the best investments for you, latest news, and quote and research tools.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r>
              <a:rPr lang="en-US" u="sng" dirty="0" smtClean="0"/>
              <a:t>Boost</a:t>
            </a:r>
            <a:r>
              <a:rPr lang="en-US" u="sng" baseline="0" dirty="0" smtClean="0"/>
              <a:t> Home Value</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Find out which variables impact the value of your property -- from remodeling to neighborhoods to nearby foreclosures.</a:t>
            </a: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Buyer’s Guide</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Learn about every aspect of the </a:t>
            </a:r>
            <a:r>
              <a:rPr lang="en-US" sz="800" dirty="0" err="1" smtClean="0">
                <a:effectLst/>
              </a:rPr>
              <a:t>homebuying</a:t>
            </a:r>
            <a:r>
              <a:rPr lang="en-US" sz="800" dirty="0" smtClean="0">
                <a:effectLst/>
              </a:rPr>
              <a:t> process: From budgeting to browsing homes to closing and taking possession.</a:t>
            </a: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Tech Biz</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Start investing in technology companies with help from financial writers and experts who know the industry best. Learn what to look for in a technology company to make the right investment decisions.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Business Travel Guide</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How to save money and find the best deals on business travel, including airfare, hotels, meals and other expenses encountered by today’s road warriors.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Wealth</a:t>
            </a:r>
            <a:r>
              <a:rPr lang="en-US" sz="800" u="sng" baseline="0" dirty="0" smtClean="0">
                <a:effectLst/>
                <a:latin typeface="Calibri" panose="020F0502020204030204" pitchFamily="34" charset="0"/>
                <a:ea typeface="Calibri" panose="020F0502020204030204" pitchFamily="34" charset="0"/>
                <a:cs typeface="Times New Roman" panose="02020603050405020304" pitchFamily="18" charset="0"/>
              </a:rPr>
              <a:t> Guide</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Secrets to increasing your wealth from those who know.</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Investor</a:t>
            </a:r>
            <a:r>
              <a:rPr lang="en-US" sz="800" u="sng" baseline="0" dirty="0" smtClean="0">
                <a:effectLst/>
                <a:latin typeface="Calibri" panose="020F0502020204030204" pitchFamily="34" charset="0"/>
                <a:ea typeface="Calibri" panose="020F0502020204030204" pitchFamily="34" charset="0"/>
                <a:cs typeface="Times New Roman" panose="02020603050405020304" pitchFamily="18" charset="0"/>
              </a:rPr>
              <a:t> Pro</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Learn advanced techniques for picking and trading equities and building your portfolio, including screening, charting, technical analysis. And master quick-twitch strategies for trading on world and market news.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Luxury</a:t>
            </a:r>
            <a:r>
              <a:rPr lang="en-US" sz="800" u="sng" baseline="0" dirty="0" smtClean="0">
                <a:effectLst/>
                <a:latin typeface="Calibri" panose="020F0502020204030204" pitchFamily="34" charset="0"/>
                <a:ea typeface="Calibri" panose="020F0502020204030204" pitchFamily="34" charset="0"/>
                <a:cs typeface="Times New Roman" panose="02020603050405020304" pitchFamily="18" charset="0"/>
              </a:rPr>
              <a:t> Spending</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Secrets to making, keeping, and living well on your hard-earned wealth.</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Tech</a:t>
            </a:r>
            <a:r>
              <a:rPr lang="en-US" sz="800" u="sng" baseline="0" dirty="0" smtClean="0">
                <a:effectLst/>
                <a:latin typeface="Calibri" panose="020F0502020204030204" pitchFamily="34" charset="0"/>
                <a:ea typeface="Calibri" panose="020F0502020204030204" pitchFamily="34" charset="0"/>
                <a:cs typeface="Times New Roman" panose="02020603050405020304" pitchFamily="18" charset="0"/>
              </a:rPr>
              <a:t> Spending</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Is the latest and greatest gadget worth it? Does is make sense to upgrade? A guide to help you spend your tech dollars wisely.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DIY</a:t>
            </a:r>
            <a:r>
              <a:rPr lang="en-US" sz="800" u="sng" baseline="0" dirty="0" smtClean="0">
                <a:effectLst/>
                <a:latin typeface="Calibri" panose="020F0502020204030204" pitchFamily="34" charset="0"/>
                <a:ea typeface="Calibri" panose="020F0502020204030204" pitchFamily="34" charset="0"/>
                <a:cs typeface="Times New Roman" panose="02020603050405020304" pitchFamily="18" charset="0"/>
              </a:rPr>
              <a:t> Improvement &amp; Repair</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Advice for all home projects, big and small. From whole-house remodels and how to work with home improvement professionals to applying new </a:t>
            </a:r>
            <a:r>
              <a:rPr lang="en-US" sz="800" dirty="0" err="1" smtClean="0">
                <a:effectLst/>
              </a:rPr>
              <a:t>weatherstripping</a:t>
            </a:r>
            <a:r>
              <a:rPr lang="en-US" sz="800" dirty="0" smtClean="0">
                <a:effectLst/>
              </a:rPr>
              <a:t> for the winter.</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r>
              <a:rPr lang="en-US" sz="800" u="sng" dirty="0" smtClean="0">
                <a:effectLst/>
                <a:latin typeface="Calibri" panose="020F0502020204030204" pitchFamily="34" charset="0"/>
                <a:ea typeface="Calibri" panose="020F0502020204030204" pitchFamily="34" charset="0"/>
                <a:cs typeface="Times New Roman" panose="02020603050405020304" pitchFamily="18" charset="0"/>
              </a:rPr>
              <a:t>Senior Living at Home</a:t>
            </a:r>
          </a:p>
          <a:p>
            <a:pPr marL="0" marR="0" indent="0" algn="l" defTabSz="685983" rtl="0" eaLnBrk="1" fontAlgn="auto" latinLnBrk="0" hangingPunct="1">
              <a:lnSpc>
                <a:spcPct val="100000"/>
              </a:lnSpc>
              <a:spcBef>
                <a:spcPts val="0"/>
              </a:spcBef>
              <a:spcAft>
                <a:spcPts val="0"/>
              </a:spcAft>
              <a:buClrTx/>
              <a:buSzTx/>
              <a:buFontTx/>
              <a:buNone/>
              <a:tabLst/>
              <a:defRPr/>
            </a:pPr>
            <a:r>
              <a:rPr lang="en-US" sz="800" dirty="0" smtClean="0">
                <a:effectLst/>
              </a:rPr>
              <a:t>A guide to help you downsize your home and mortgage, find retirement communities, and learn about DIY home products for seniors.</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685983" rtl="0" eaLnBrk="1" fontAlgn="auto" latinLnBrk="0" hangingPunct="1">
              <a:lnSpc>
                <a:spcPct val="100000"/>
              </a:lnSpc>
              <a:spcBef>
                <a:spcPts val="0"/>
              </a:spcBef>
              <a:spcAft>
                <a:spcPts val="0"/>
              </a:spcAft>
              <a:buClrTx/>
              <a:buSzTx/>
              <a:buFontTx/>
              <a:buNone/>
              <a:tabLst/>
              <a:defRPr/>
            </a:pP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29</a:t>
            </a:fld>
            <a:endParaRPr lang="en-US"/>
          </a:p>
        </p:txBody>
      </p:sp>
    </p:spTree>
    <p:extLst>
      <p:ext uri="{BB962C8B-B14F-4D97-AF65-F5344CB8AC3E}">
        <p14:creationId xmlns:p14="http://schemas.microsoft.com/office/powerpoint/2010/main" val="222008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7/19/14 16:13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39489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t>Intro slide to the Industry and Hot Topics discussion.</a:t>
            </a:r>
            <a:r>
              <a:rPr lang="en-US" baseline="0" dirty="0" smtClean="0"/>
              <a:t> The key focus here is to value sell that we understand the industry and their hot topics and pain points. Their challenges are our action items; not just in the advertising sense, but delivering a great experience to customers that drives engagement, and thus an ideal platform to get our advertisers in front of their target segment (which is our audience).  </a:t>
            </a:r>
          </a:p>
          <a:p>
            <a:endParaRPr lang="en-US" baseline="0" dirty="0" smtClean="0"/>
          </a:p>
          <a:p>
            <a:r>
              <a:rPr lang="en-US" baseline="0" dirty="0" smtClean="0"/>
              <a:t>In a phrase “We understand your business and its challenges, and we’re here to help. We deliver.”</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33</a:t>
            </a:fld>
            <a:endParaRPr lang="en-US"/>
          </a:p>
        </p:txBody>
      </p:sp>
    </p:spTree>
    <p:extLst>
      <p:ext uri="{BB962C8B-B14F-4D97-AF65-F5344CB8AC3E}">
        <p14:creationId xmlns:p14="http://schemas.microsoft.com/office/powerpoint/2010/main" val="63540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t>Intro slide to the Industry and Hot Topics discussion.</a:t>
            </a:r>
            <a:r>
              <a:rPr lang="en-US" baseline="0" dirty="0" smtClean="0"/>
              <a:t> The key focus here is to value sell that we understand the industry and their hot topics and pain points. Their challenges are our action items; not just in the advertising sense, but delivering a great experience to customers that drives engagement, and thus an ideal platform to get our advertisers in front of their target segment (which is our audience).  </a:t>
            </a:r>
          </a:p>
          <a:p>
            <a:endParaRPr lang="en-US" baseline="0" dirty="0" smtClean="0"/>
          </a:p>
          <a:p>
            <a:r>
              <a:rPr lang="en-US" baseline="0" dirty="0" smtClean="0"/>
              <a:t>In a phrase “We understand your business and its challenges, and we’re here to help. We deliver.”</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357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MSN HP Audience Metrics:</a:t>
            </a:r>
          </a:p>
          <a:p>
            <a:r>
              <a:rPr lang="en-US" dirty="0" smtClean="0"/>
              <a:t>2.8M used the internet to search for or acquire a loan in the past 6 months</a:t>
            </a:r>
          </a:p>
          <a:p>
            <a:r>
              <a:rPr lang="en-US" dirty="0" smtClean="0"/>
              <a:t>26% have an account with a brokerage firm</a:t>
            </a:r>
          </a:p>
          <a:p>
            <a:r>
              <a:rPr lang="en-US" dirty="0" smtClean="0"/>
              <a:t>46% used their credit card in the last 30 days</a:t>
            </a:r>
          </a:p>
          <a:p>
            <a:r>
              <a:rPr lang="en-US" dirty="0" smtClean="0"/>
              <a:t>26% have an account with a brokerage firm </a:t>
            </a:r>
          </a:p>
          <a:p>
            <a:r>
              <a:rPr lang="en-US" dirty="0" smtClean="0"/>
              <a:t>24% have online access to their brokerage firm</a:t>
            </a:r>
          </a:p>
          <a:p>
            <a:r>
              <a:rPr lang="en-US" dirty="0" smtClean="0"/>
              <a:t>2.8 Million people used the internet to search for or acquire any type of loan (including an initial or second home mortgage) in the past 6 months</a:t>
            </a:r>
          </a:p>
          <a:p>
            <a:r>
              <a:rPr lang="en-US" dirty="0" smtClean="0"/>
              <a:t>3.7% have shopped for or applied for a money market account in the past 6 months</a:t>
            </a:r>
          </a:p>
          <a:p>
            <a:r>
              <a:rPr lang="en-US" dirty="0" smtClean="0"/>
              <a:t>3% more likely to have searched the internet for information on personal loans in the past 6 months*</a:t>
            </a:r>
          </a:p>
          <a:p>
            <a:r>
              <a:rPr lang="en-US" dirty="0" smtClean="0"/>
              <a:t>*than the average internet user</a:t>
            </a:r>
          </a:p>
          <a:p>
            <a:endParaRPr lang="en-US" dirty="0" smtClean="0"/>
          </a:p>
          <a:p>
            <a:r>
              <a:rPr lang="en-US" dirty="0" smtClean="0"/>
              <a:t>Source: </a:t>
            </a:r>
            <a:r>
              <a:rPr lang="en-US" dirty="0" err="1" smtClean="0"/>
              <a:t>comScore</a:t>
            </a:r>
            <a:r>
              <a:rPr lang="en-US" dirty="0" smtClean="0"/>
              <a:t> Plan </a:t>
            </a:r>
            <a:r>
              <a:rPr lang="en-US" dirty="0" err="1" smtClean="0"/>
              <a:t>Metrix</a:t>
            </a:r>
            <a:r>
              <a:rPr lang="en-US" dirty="0" smtClean="0"/>
              <a:t>, June 2012</a:t>
            </a:r>
          </a:p>
          <a:p>
            <a:endParaRPr lang="en-US" dirty="0" smtClean="0"/>
          </a:p>
          <a:p>
            <a:r>
              <a:rPr lang="en-US" dirty="0" smtClean="0"/>
              <a:t>Rich Media</a:t>
            </a:r>
            <a:r>
              <a:rPr lang="en-US" baseline="0" dirty="0" smtClean="0"/>
              <a:t> Performance Metrics – Financial Services</a:t>
            </a:r>
            <a:br>
              <a:rPr lang="en-US" baseline="0" dirty="0" smtClean="0"/>
            </a:br>
            <a:r>
              <a:rPr lang="en-US" baseline="0" dirty="0" smtClean="0"/>
              <a:t/>
            </a:r>
            <a:br>
              <a:rPr lang="en-US" baseline="0" dirty="0" smtClean="0"/>
            </a:br>
            <a:r>
              <a:rPr lang="en-US" b="1" baseline="0" dirty="0" smtClean="0"/>
              <a:t>300x600	</a:t>
            </a:r>
            <a:r>
              <a:rPr lang="en-US" baseline="0" dirty="0" smtClean="0"/>
              <a:t>		CTR: .12%	ITR: .29%	Avg. Engagement Time (Seconds): 78	% of users that watched at least 75% of video within Ad Unit: 35.06%</a:t>
            </a:r>
          </a:p>
          <a:p>
            <a:r>
              <a:rPr lang="en-US" b="1" baseline="0" dirty="0" smtClean="0"/>
              <a:t>300x250 + Non-UI Float</a:t>
            </a:r>
            <a:r>
              <a:rPr lang="en-US" baseline="0" dirty="0" smtClean="0"/>
              <a:t>	CTR: .11%	ITR: .19%	Avg. Engagement Time (Seconds): 4	% of users that watched at least 75% of video within Ad Unit: 51.60%</a:t>
            </a:r>
            <a:br>
              <a:rPr lang="en-US" baseline="0" dirty="0" smtClean="0"/>
            </a:br>
            <a:r>
              <a:rPr lang="en-US" b="1" baseline="0" dirty="0" smtClean="0"/>
              <a:t>300x250 + UI Expand</a:t>
            </a:r>
            <a:r>
              <a:rPr lang="en-US" baseline="0" dirty="0" smtClean="0"/>
              <a:t>	CTR: .09%	ITR: .16%	Avg. Engagement Time (Seconds): 8	% of users that watched at least 75% of video within Ad Unit: 45.24%</a:t>
            </a:r>
            <a:br>
              <a:rPr lang="en-US" baseline="0" dirty="0" smtClean="0"/>
            </a:br>
            <a:r>
              <a:rPr lang="en-US" b="1" baseline="0" dirty="0" smtClean="0"/>
              <a:t>In-Banner Video (no Float)</a:t>
            </a:r>
            <a:r>
              <a:rPr lang="en-US" baseline="0" dirty="0" smtClean="0"/>
              <a:t>	CTR: .10%	ITR: .13%	Avg. Engagement Time (Seconds): 26	% of users that watched at least 75% of video within Ad Unit: 70.03%</a:t>
            </a:r>
            <a:br>
              <a:rPr lang="en-US" baseline="0" dirty="0" smtClean="0"/>
            </a:br>
            <a:r>
              <a:rPr lang="en-US" b="1" baseline="0" dirty="0" smtClean="0"/>
              <a:t>All Rich Media Types</a:t>
            </a:r>
            <a:r>
              <a:rPr lang="en-US" baseline="0" dirty="0" smtClean="0"/>
              <a:t>	CTR: .10%	ITR: .18%	Avg. Engagement Time (Seconds): 18	% of users that watched at least 75% of video within Ad Unit: 52.79%</a:t>
            </a:r>
          </a:p>
        </p:txBody>
      </p:sp>
      <p:sp>
        <p:nvSpPr>
          <p:cNvPr id="4" name="Slide Number Placeholder 3"/>
          <p:cNvSpPr>
            <a:spLocks noGrp="1"/>
          </p:cNvSpPr>
          <p:nvPr>
            <p:ph type="sldNum" sz="quarter" idx="10"/>
          </p:nvPr>
        </p:nvSpPr>
        <p:spPr/>
        <p:txBody>
          <a:bodyPr/>
          <a:lstStyle/>
          <a:p>
            <a:fld id="{970E673D-EE4C-4D93-868C-338A8AFA75DD}" type="slidenum">
              <a:rPr lang="en-US" smtClean="0"/>
              <a:t>37</a:t>
            </a:fld>
            <a:endParaRPr lang="en-US"/>
          </a:p>
        </p:txBody>
      </p:sp>
    </p:spTree>
    <p:extLst>
      <p:ext uri="{BB962C8B-B14F-4D97-AF65-F5344CB8AC3E}">
        <p14:creationId xmlns:p14="http://schemas.microsoft.com/office/powerpoint/2010/main" val="4042309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a:lnSpc>
                <a:spcPct val="90000"/>
              </a:lnSpc>
            </a:pPr>
            <a:r>
              <a:rPr lang="en-US" sz="3600" kern="0" dirty="0" smtClean="0">
                <a:solidFill>
                  <a:schemeClr val="tx2"/>
                </a:solidFill>
                <a:latin typeface="+mn-lt"/>
                <a:ea typeface="+mn-ea"/>
                <a:cs typeface="+mn-cs"/>
              </a:rPr>
              <a:t>52%</a:t>
            </a:r>
            <a:r>
              <a:rPr lang="en-US" sz="3600" kern="0" baseline="0" dirty="0" smtClean="0">
                <a:solidFill>
                  <a:schemeClr val="tx2"/>
                </a:solidFill>
                <a:latin typeface="+mn-lt"/>
                <a:ea typeface="+mn-ea"/>
                <a:cs typeface="+mn-cs"/>
              </a:rPr>
              <a:t> </a:t>
            </a:r>
            <a:r>
              <a:rPr lang="en-US" sz="1200" kern="0" dirty="0" smtClean="0">
                <a:solidFill>
                  <a:schemeClr val="tx2"/>
                </a:solidFill>
              </a:rPr>
              <a:t>are college graduates/post graduates</a:t>
            </a:r>
          </a:p>
          <a:p>
            <a:pPr marL="0" marR="0" indent="0" algn="l" defTabSz="914400" rtl="0" eaLnBrk="1" fontAlgn="auto" latinLnBrk="0" hangingPunct="1">
              <a:lnSpc>
                <a:spcPct val="90000"/>
              </a:lnSpc>
              <a:spcBef>
                <a:spcPts val="0"/>
              </a:spcBef>
              <a:spcAft>
                <a:spcPts val="0"/>
              </a:spcAft>
              <a:buClrTx/>
              <a:buSzTx/>
              <a:buFontTx/>
              <a:buNone/>
              <a:tabLst/>
              <a:defRPr/>
            </a:pPr>
            <a:r>
              <a:rPr lang="en-US" sz="3200" kern="0" dirty="0" smtClean="0">
                <a:solidFill>
                  <a:schemeClr val="tx2"/>
                </a:solidFill>
                <a:latin typeface="+mn-lt"/>
                <a:ea typeface="+mn-ea"/>
                <a:cs typeface="+mn-cs"/>
              </a:rPr>
              <a:t>64% </a:t>
            </a:r>
            <a:r>
              <a:rPr lang="en-US" sz="1200" kern="0" dirty="0" smtClean="0">
                <a:solidFill>
                  <a:schemeClr val="tx2"/>
                </a:solidFill>
              </a:rPr>
              <a:t>are male</a:t>
            </a:r>
          </a:p>
          <a:p>
            <a:pPr marL="0" marR="0" indent="0" algn="l" defTabSz="914400" rtl="0" eaLnBrk="1" fontAlgn="auto" latinLnBrk="0" hangingPunct="1">
              <a:lnSpc>
                <a:spcPct val="90000"/>
              </a:lnSpc>
              <a:spcBef>
                <a:spcPts val="0"/>
              </a:spcBef>
              <a:spcAft>
                <a:spcPts val="0"/>
              </a:spcAft>
              <a:buClrTx/>
              <a:buSzTx/>
              <a:buFontTx/>
              <a:buNone/>
              <a:tabLst/>
              <a:defRPr/>
            </a:pPr>
            <a:r>
              <a:rPr lang="en-US" sz="3200" kern="0" dirty="0" smtClean="0">
                <a:solidFill>
                  <a:schemeClr val="tx2"/>
                </a:solidFill>
                <a:latin typeface="+mn-lt"/>
                <a:ea typeface="+mn-ea"/>
                <a:cs typeface="+mn-cs"/>
              </a:rPr>
              <a:t>60% </a:t>
            </a:r>
            <a:r>
              <a:rPr lang="en-US" sz="1200" kern="0" dirty="0" smtClean="0">
                <a:solidFill>
                  <a:schemeClr val="tx2"/>
                </a:solidFill>
              </a:rPr>
              <a:t>are 25-54</a:t>
            </a:r>
          </a:p>
          <a:p>
            <a:pPr>
              <a:lnSpc>
                <a:spcPct val="90000"/>
              </a:lnSpc>
            </a:pPr>
            <a:r>
              <a:rPr lang="en-US" sz="3600" kern="0" dirty="0" smtClean="0">
                <a:solidFill>
                  <a:schemeClr val="tx2"/>
                </a:solidFill>
                <a:latin typeface="+mn-lt"/>
                <a:ea typeface="+mn-ea"/>
                <a:cs typeface="+mn-cs"/>
              </a:rPr>
              <a:t>87%</a:t>
            </a:r>
            <a:r>
              <a:rPr lang="en-US" sz="3600" kern="0" baseline="0" dirty="0" smtClean="0">
                <a:solidFill>
                  <a:schemeClr val="tx2"/>
                </a:solidFill>
                <a:latin typeface="+mn-lt"/>
                <a:ea typeface="+mn-ea"/>
                <a:cs typeface="+mn-cs"/>
              </a:rPr>
              <a:t> </a:t>
            </a:r>
            <a:r>
              <a:rPr lang="en-US" sz="1200" kern="0" dirty="0" smtClean="0">
                <a:solidFill>
                  <a:schemeClr val="tx2"/>
                </a:solidFill>
                <a:latin typeface="+mn-lt"/>
                <a:ea typeface="+mn-ea"/>
                <a:cs typeface="+mn-cs"/>
              </a:rPr>
              <a:t>have purchased online in the last 6 months</a:t>
            </a:r>
          </a:p>
          <a:p>
            <a:pPr>
              <a:lnSpc>
                <a:spcPct val="90000"/>
              </a:lnSpc>
              <a:spcBef>
                <a:spcPts val="800"/>
              </a:spcBef>
            </a:pPr>
            <a:endParaRPr lang="en-US" sz="1200" kern="0" dirty="0" smtClean="0">
              <a:solidFill>
                <a:schemeClr val="tx2"/>
              </a:solidFill>
              <a:latin typeface="+mn-lt"/>
              <a:ea typeface="+mn-ea"/>
              <a:cs typeface="+mn-cs"/>
            </a:endParaRPr>
          </a:p>
          <a:p>
            <a:pPr>
              <a:lnSpc>
                <a:spcPct val="90000"/>
              </a:lnSpc>
              <a:spcBef>
                <a:spcPts val="800"/>
              </a:spcBef>
            </a:pPr>
            <a:r>
              <a:rPr lang="en-US" sz="1200" kern="0" dirty="0" smtClean="0">
                <a:solidFill>
                  <a:schemeClr val="tx2"/>
                </a:solidFill>
                <a:latin typeface="+mn-lt"/>
                <a:ea typeface="+mn-ea"/>
                <a:cs typeface="+mn-cs"/>
              </a:rPr>
              <a:t>34</a:t>
            </a:r>
            <a:r>
              <a:rPr lang="en-US" sz="1200" kern="0" baseline="0" dirty="0" smtClean="0">
                <a:solidFill>
                  <a:schemeClr val="tx2"/>
                </a:solidFill>
                <a:latin typeface="+mn-lt"/>
                <a:ea typeface="+mn-ea"/>
                <a:cs typeface="+mn-cs"/>
              </a:rPr>
              <a:t> Million UUs</a:t>
            </a:r>
            <a:endParaRPr lang="en-US" sz="2800" kern="0" dirty="0" smtClean="0">
              <a:solidFill>
                <a:schemeClr val="tx2"/>
              </a:solidFill>
              <a:latin typeface="+mn-lt"/>
              <a:ea typeface="+mn-ea"/>
              <a:cs typeface="+mn-cs"/>
            </a:endParaRPr>
          </a:p>
          <a:p>
            <a:pPr>
              <a:lnSpc>
                <a:spcPct val="90000"/>
              </a:lnSpc>
              <a:spcBef>
                <a:spcPts val="800"/>
              </a:spcBef>
            </a:pPr>
            <a:r>
              <a:rPr lang="en-US" sz="2800" kern="0" dirty="0" smtClean="0">
                <a:solidFill>
                  <a:schemeClr val="tx2"/>
                </a:solidFill>
                <a:latin typeface="+mn-lt"/>
                <a:ea typeface="+mn-ea"/>
                <a:cs typeface="+mn-cs"/>
              </a:rPr>
              <a:t>25M</a:t>
            </a:r>
            <a:r>
              <a:rPr lang="en-US" sz="2800" kern="0" baseline="0" dirty="0" smtClean="0">
                <a:solidFill>
                  <a:schemeClr val="tx2"/>
                </a:solidFill>
                <a:latin typeface="+mn-lt"/>
                <a:ea typeface="+mn-ea"/>
                <a:cs typeface="+mn-cs"/>
              </a:rPr>
              <a:t> </a:t>
            </a:r>
            <a:r>
              <a:rPr lang="en-US" sz="1200" kern="0" dirty="0" smtClean="0">
                <a:solidFill>
                  <a:schemeClr val="tx2"/>
                </a:solidFill>
                <a:latin typeface="+mn-lt"/>
                <a:ea typeface="+mn-ea"/>
                <a:cs typeface="+mn-cs"/>
              </a:rPr>
              <a:t>UUs not on ESPN</a:t>
            </a:r>
          </a:p>
          <a:p>
            <a:pPr>
              <a:lnSpc>
                <a:spcPct val="90000"/>
              </a:lnSpc>
            </a:pPr>
            <a:r>
              <a:rPr lang="en-US" sz="1200" kern="0" dirty="0" smtClean="0">
                <a:solidFill>
                  <a:schemeClr val="tx2"/>
                </a:solidFill>
                <a:latin typeface="+mn-lt"/>
                <a:ea typeface="+mn-ea"/>
                <a:cs typeface="+mn-cs"/>
              </a:rPr>
              <a:t>23M</a:t>
            </a:r>
            <a:r>
              <a:rPr lang="en-US" sz="1200" kern="0" baseline="0" dirty="0" smtClean="0">
                <a:solidFill>
                  <a:schemeClr val="tx2"/>
                </a:solidFill>
                <a:latin typeface="+mn-lt"/>
                <a:ea typeface="+mn-ea"/>
                <a:cs typeface="+mn-cs"/>
              </a:rPr>
              <a:t> </a:t>
            </a:r>
            <a:r>
              <a:rPr lang="en-US" sz="1200" kern="0" baseline="0" dirty="0" err="1" smtClean="0">
                <a:solidFill>
                  <a:schemeClr val="tx2"/>
                </a:solidFill>
                <a:latin typeface="+mn-lt"/>
                <a:ea typeface="+mn-ea"/>
                <a:cs typeface="+mn-cs"/>
              </a:rPr>
              <a:t>Uus</a:t>
            </a:r>
            <a:r>
              <a:rPr lang="en-US" sz="1200" kern="0" baseline="0" dirty="0" smtClean="0">
                <a:solidFill>
                  <a:schemeClr val="tx2"/>
                </a:solidFill>
                <a:latin typeface="+mn-lt"/>
                <a:ea typeface="+mn-ea"/>
                <a:cs typeface="+mn-cs"/>
              </a:rPr>
              <a:t> not on Yahoo! Sports</a:t>
            </a:r>
            <a:endParaRPr lang="en-US" sz="1200" kern="0" dirty="0" smtClean="0">
              <a:solidFill>
                <a:schemeClr val="tx2"/>
              </a:solidFill>
              <a:latin typeface="+mn-lt"/>
              <a:ea typeface="+mn-ea"/>
              <a:cs typeface="+mn-cs"/>
            </a:endParaRPr>
          </a:p>
          <a:p>
            <a:pPr>
              <a:lnSpc>
                <a:spcPct val="90000"/>
              </a:lnSpc>
            </a:pPr>
            <a:endParaRPr lang="en-US" sz="1200" kern="0" dirty="0" smtClean="0">
              <a:solidFill>
                <a:schemeClr val="tx2"/>
              </a:solidFill>
            </a:endParaRPr>
          </a:p>
          <a:p>
            <a:pPr>
              <a:lnSpc>
                <a:spcPct val="90000"/>
              </a:lnSpc>
            </a:pPr>
            <a:endParaRPr lang="en-US" sz="1200" kern="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41</a:t>
            </a:fld>
            <a:endParaRPr lang="en-US"/>
          </a:p>
        </p:txBody>
      </p:sp>
    </p:spTree>
    <p:extLst>
      <p:ext uri="{BB962C8B-B14F-4D97-AF65-F5344CB8AC3E}">
        <p14:creationId xmlns:p14="http://schemas.microsoft.com/office/powerpoint/2010/main" val="4218964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sz="1200" b="1" dirty="0" smtClean="0"/>
              <a:t>“Beyond MSN”</a:t>
            </a:r>
            <a:br>
              <a:rPr lang="en-US" sz="1200" b="1" dirty="0" smtClean="0"/>
            </a:br>
            <a:r>
              <a:rPr lang="en-US" sz="1200" dirty="0" smtClean="0"/>
              <a:t>- </a:t>
            </a:r>
            <a:r>
              <a:rPr lang="en-US" sz="1050" dirty="0" smtClean="0"/>
              <a:t>cross pub story for applicable cross sell </a:t>
            </a:r>
            <a:r>
              <a:rPr lang="en-US" sz="1050" dirty="0" err="1" smtClean="0"/>
              <a:t>opps</a:t>
            </a:r>
            <a:r>
              <a:rPr lang="en-US" sz="1200" dirty="0" smtClean="0"/>
              <a:t/>
            </a:r>
            <a:br>
              <a:rPr lang="en-US" sz="1200" dirty="0" smtClean="0"/>
            </a:br>
            <a:r>
              <a:rPr lang="en-US" sz="1200" dirty="0" smtClean="0"/>
              <a:t/>
            </a:r>
            <a:br>
              <a:rPr lang="en-US" sz="1200" dirty="0" smtClean="0"/>
            </a:br>
            <a:r>
              <a:rPr lang="en-US" sz="1200" dirty="0" smtClean="0"/>
              <a:t>“We’ve got huge growth </a:t>
            </a:r>
            <a:r>
              <a:rPr lang="en-US" sz="1200" dirty="0" err="1" smtClean="0"/>
              <a:t>opps</a:t>
            </a:r>
            <a:r>
              <a:rPr lang="en-US" sz="1200" dirty="0" smtClean="0"/>
              <a:t> for you!”</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42</a:t>
            </a:fld>
            <a:endParaRPr lang="en-US"/>
          </a:p>
        </p:txBody>
      </p:sp>
    </p:spTree>
    <p:extLst>
      <p:ext uri="{BB962C8B-B14F-4D97-AF65-F5344CB8AC3E}">
        <p14:creationId xmlns:p14="http://schemas.microsoft.com/office/powerpoint/2010/main" val="272480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t>Notes: We’ve set the stage,</a:t>
            </a:r>
            <a:r>
              <a:rPr lang="en-US" baseline="0" dirty="0" smtClean="0"/>
              <a:t> and delivered the warm </a:t>
            </a:r>
            <a:r>
              <a:rPr lang="en-US" baseline="0" dirty="0" err="1" smtClean="0"/>
              <a:t>fuzzies</a:t>
            </a:r>
            <a:r>
              <a:rPr lang="en-US" baseline="0" dirty="0" smtClean="0"/>
              <a:t>. Now we need to prove to them that our audience (our site visitors) align with their target market (their customers). This part of the story will tell the story of “a day in the life” of an MSN Money user, and will focus on MSN Money and the </a:t>
            </a:r>
            <a:r>
              <a:rPr lang="en-US" baseline="0" dirty="0" err="1" smtClean="0"/>
              <a:t>Finserv</a:t>
            </a:r>
            <a:r>
              <a:rPr lang="en-US" baseline="0" dirty="0" smtClean="0"/>
              <a:t> Audience, but will also begin to introduce cross sell opportunities on other publishers (</a:t>
            </a:r>
            <a:r>
              <a:rPr lang="en-US" baseline="0" dirty="0" err="1" smtClean="0"/>
              <a:t>skype</a:t>
            </a:r>
            <a:r>
              <a:rPr lang="en-US" baseline="0" dirty="0" smtClean="0"/>
              <a:t>, </a:t>
            </a:r>
            <a:r>
              <a:rPr lang="en-US" baseline="0" dirty="0" err="1" smtClean="0"/>
              <a:t>xbox</a:t>
            </a:r>
            <a:r>
              <a:rPr lang="en-US" baseline="0" dirty="0" smtClean="0"/>
              <a:t>, Bing Finance app, </a:t>
            </a:r>
            <a:r>
              <a:rPr lang="en-US" baseline="0" dirty="0" err="1" smtClean="0"/>
              <a:t>etc</a:t>
            </a:r>
            <a:r>
              <a:rPr lang="en-US" baseline="0" dirty="0" smtClean="0"/>
              <a:t>). Sprinkle in our Microsoft Customer First message, and it will lead right into the MSN Money pitch of the story.</a:t>
            </a:r>
          </a:p>
          <a:p>
            <a:endParaRPr lang="en-US" baseline="0" dirty="0" smtClean="0"/>
          </a:p>
          <a:p>
            <a:r>
              <a:rPr lang="en-US" sz="1200" dirty="0" smtClean="0"/>
              <a:t>In a phrase:</a:t>
            </a:r>
            <a:r>
              <a:rPr lang="en-US" sz="1200" baseline="0" dirty="0" smtClean="0"/>
              <a:t> </a:t>
            </a:r>
            <a:r>
              <a:rPr lang="en-US" sz="1200" dirty="0" smtClean="0"/>
              <a:t>“We understand our visitors, and they align with your customer profile. Plus we have some great growth opportunities</a:t>
            </a:r>
            <a:r>
              <a:rPr lang="en-US" sz="1200" baseline="0" dirty="0" smtClean="0"/>
              <a:t> if you are looking to expand your buy beyond Money.</a:t>
            </a:r>
            <a:r>
              <a:rPr lang="en-US" sz="1200" dirty="0" smtClean="0"/>
              <a:t>”</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2</a:t>
            </a:fld>
            <a:endParaRPr lang="en-US"/>
          </a:p>
        </p:txBody>
      </p:sp>
    </p:spTree>
    <p:extLst>
      <p:ext uri="{BB962C8B-B14F-4D97-AF65-F5344CB8AC3E}">
        <p14:creationId xmlns:p14="http://schemas.microsoft.com/office/powerpoint/2010/main" val="547393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a:buFont typeface="+mj-lt"/>
              <a:buNone/>
            </a:pPr>
            <a:r>
              <a:rPr lang="en-US" b="1" dirty="0">
                <a:gradFill>
                  <a:gsLst>
                    <a:gs pos="0">
                      <a:srgbClr val="FFFFFF"/>
                    </a:gs>
                    <a:gs pos="100000">
                      <a:srgbClr val="FFFFFF"/>
                    </a:gs>
                  </a:gsLst>
                  <a:lin ang="5400000" scaled="0"/>
                </a:gradFill>
                <a:ea typeface="Segoe UI" pitchFamily="34" charset="0"/>
                <a:cs typeface="Segoe UI" pitchFamily="34" charset="0"/>
              </a:rPr>
              <a:t>Let’s get right to what brand advertisers care about for their media dollars – audience, engagement &amp; innovation = brand impact. </a:t>
            </a:r>
          </a:p>
          <a:p>
            <a:pPr>
              <a:buFont typeface="+mj-lt"/>
              <a:buNone/>
            </a:pPr>
            <a:endParaRPr lang="en-US" b="1" dirty="0">
              <a:gradFill>
                <a:gsLst>
                  <a:gs pos="0">
                    <a:srgbClr val="FFFFFF"/>
                  </a:gs>
                  <a:gs pos="100000">
                    <a:srgbClr val="FFFFFF"/>
                  </a:gs>
                </a:gsLst>
                <a:lin ang="5400000" scaled="0"/>
              </a:gradFill>
              <a:ea typeface="Segoe UI" pitchFamily="34" charset="0"/>
              <a:cs typeface="Segoe UI" pitchFamily="34" charset="0"/>
            </a:endParaRPr>
          </a:p>
          <a:p>
            <a:pPr>
              <a:buFont typeface="+mj-lt"/>
              <a:buNone/>
            </a:pPr>
            <a:r>
              <a:rPr lang="en-US" b="1" dirty="0">
                <a:gradFill>
                  <a:gsLst>
                    <a:gs pos="0">
                      <a:srgbClr val="FFFFFF"/>
                    </a:gs>
                    <a:gs pos="100000">
                      <a:srgbClr val="FFFFFF"/>
                    </a:gs>
                  </a:gsLst>
                  <a:lin ang="5400000" scaled="0"/>
                </a:gradFill>
                <a:ea typeface="Segoe UI" pitchFamily="34" charset="0"/>
                <a:cs typeface="Segoe UI" pitchFamily="34" charset="0"/>
              </a:rPr>
              <a:t>Audience</a:t>
            </a:r>
            <a:r>
              <a:rPr lang="en-US" dirty="0">
                <a:gradFill>
                  <a:gsLst>
                    <a:gs pos="0">
                      <a:srgbClr val="FFFFFF"/>
                    </a:gs>
                    <a:gs pos="100000">
                      <a:srgbClr val="FFFFFF"/>
                    </a:gs>
                  </a:gsLst>
                  <a:lin ang="5400000" scaled="0"/>
                </a:gradFill>
                <a:ea typeface="Segoe UI" pitchFamily="34" charset="0"/>
                <a:cs typeface="Segoe UI" pitchFamily="34" charset="0"/>
              </a:rPr>
              <a:t> - </a:t>
            </a:r>
            <a:r>
              <a:rPr lang="en-US" sz="1100" dirty="0">
                <a:solidFill>
                  <a:schemeClr val="accent3"/>
                </a:solidFill>
              </a:rPr>
              <a:t>LARGE, GROWING, DESIRABLE AUDIENCE</a:t>
            </a:r>
          </a:p>
          <a:p>
            <a:pPr marL="351584" defTabSz="1987989"/>
            <a:r>
              <a:rPr lang="en-US" dirty="0"/>
              <a:t>We’re currently at </a:t>
            </a:r>
            <a:r>
              <a:rPr lang="en-US" dirty="0" smtClean="0"/>
              <a:t>330M </a:t>
            </a:r>
            <a:r>
              <a:rPr lang="en-US" dirty="0"/>
              <a:t>monthly UU and the audience has undergone phenomenal growth since the app inception in 2003.  We have almost a perfect split of males/females. And you can literally find every demographic on Skype – we’re not tied to just gamers or </a:t>
            </a:r>
            <a:r>
              <a:rPr lang="en-US" dirty="0" err="1"/>
              <a:t>finserv</a:t>
            </a:r>
            <a:r>
              <a:rPr lang="en-US" dirty="0"/>
              <a:t> for example – people are connecting and sharing whatever is important to them in the context of their life</a:t>
            </a:r>
          </a:p>
          <a:p>
            <a:pPr marL="351584" defTabSz="1987989"/>
            <a:r>
              <a:rPr lang="en-US" dirty="0"/>
              <a:t>Reach </a:t>
            </a:r>
            <a:r>
              <a:rPr lang="en-US" b="1" dirty="0" smtClean="0">
                <a:solidFill>
                  <a:schemeClr val="accent3"/>
                </a:solidFill>
              </a:rPr>
              <a:t>330</a:t>
            </a:r>
            <a:r>
              <a:rPr lang="en-US" b="1" baseline="0" dirty="0" smtClean="0">
                <a:solidFill>
                  <a:schemeClr val="accent3"/>
                </a:solidFill>
              </a:rPr>
              <a:t> million </a:t>
            </a:r>
            <a:r>
              <a:rPr lang="en-US" dirty="0" smtClean="0"/>
              <a:t>Monthly </a:t>
            </a:r>
            <a:r>
              <a:rPr lang="en-US" dirty="0"/>
              <a:t>Unique Users across </a:t>
            </a:r>
            <a:r>
              <a:rPr lang="en-US" dirty="0" smtClean="0"/>
              <a:t>73 </a:t>
            </a:r>
            <a:r>
              <a:rPr lang="en-US" dirty="0"/>
              <a:t>countries.</a:t>
            </a:r>
          </a:p>
          <a:p>
            <a:pPr marL="351584" defTabSz="1987989">
              <a:spcAft>
                <a:spcPts val="612"/>
              </a:spcAft>
            </a:pPr>
            <a:r>
              <a:rPr lang="en-US" dirty="0"/>
              <a:t>The audience skews educated, affluent and social.</a:t>
            </a:r>
          </a:p>
          <a:p>
            <a:pPr marL="351584" defTabSz="1987989">
              <a:spcAft>
                <a:spcPts val="612"/>
              </a:spcAft>
            </a:pPr>
            <a:endParaRPr lang="en-US" dirty="0"/>
          </a:p>
          <a:p>
            <a:pPr marL="351584" defTabSz="1987989">
              <a:spcAft>
                <a:spcPts val="612"/>
              </a:spcAft>
            </a:pPr>
            <a:r>
              <a:rPr lang="en-US" sz="1600" b="1" dirty="0">
                <a:solidFill>
                  <a:schemeClr val="accent3"/>
                </a:solidFill>
              </a:rPr>
              <a:t>HIGHLY ENGAGED AUDIENCE</a:t>
            </a:r>
          </a:p>
          <a:p>
            <a:pPr marL="351584" defTabSz="1987989">
              <a:spcAft>
                <a:spcPts val="612"/>
              </a:spcAft>
            </a:pPr>
            <a:r>
              <a:rPr lang="en-US" sz="1100" dirty="0">
                <a:ea typeface="Segoe UI" pitchFamily="34" charset="0"/>
                <a:cs typeface="Segoe UI" pitchFamily="34" charset="0"/>
              </a:rPr>
              <a:t>1/3  more than 2x per week</a:t>
            </a:r>
          </a:p>
          <a:p>
            <a:pPr marL="351584" defTabSz="1987989">
              <a:spcAft>
                <a:spcPts val="612"/>
              </a:spcAft>
            </a:pPr>
            <a:r>
              <a:rPr lang="en-US" sz="1100" dirty="0">
                <a:ea typeface="Segoe UI" pitchFamily="34" charset="0"/>
                <a:cs typeface="Segoe UI" pitchFamily="34" charset="0"/>
              </a:rPr>
              <a:t>audience is using Skype every day to make a call and connect with family &amp; friends</a:t>
            </a:r>
          </a:p>
          <a:p>
            <a:pPr marL="351584" defTabSz="1987989">
              <a:spcAft>
                <a:spcPts val="612"/>
              </a:spcAft>
            </a:pPr>
            <a:r>
              <a:rPr lang="en-US" sz="1100" dirty="0">
                <a:ea typeface="Segoe UI" pitchFamily="34" charset="0"/>
                <a:cs typeface="Segoe UI" pitchFamily="34" charset="0"/>
              </a:rPr>
              <a:t>More than half is using Sky</a:t>
            </a:r>
          </a:p>
          <a:p>
            <a:pPr marL="351584" defTabSz="1987989">
              <a:spcAft>
                <a:spcPts val="612"/>
              </a:spcAft>
              <a:defRPr/>
            </a:pPr>
            <a:r>
              <a:rPr lang="en-US" sz="1100" dirty="0"/>
              <a:t>The average Skype session is over </a:t>
            </a:r>
            <a:r>
              <a:rPr lang="en-US" sz="1100" b="1" dirty="0">
                <a:solidFill>
                  <a:schemeClr val="accent3"/>
                </a:solidFill>
              </a:rPr>
              <a:t>30 minutes</a:t>
            </a:r>
            <a:r>
              <a:rPr lang="en-US" sz="1100" baseline="30000" dirty="0"/>
              <a:t>3</a:t>
            </a:r>
            <a:r>
              <a:rPr lang="en-US" sz="1100" dirty="0"/>
              <a:t> and over half of the audience relies on Skype products twice a week or more</a:t>
            </a:r>
            <a:r>
              <a:rPr lang="en-US" sz="1100" baseline="30000" dirty="0"/>
              <a:t>4</a:t>
            </a:r>
            <a:r>
              <a:rPr lang="en-US" sz="1100" dirty="0"/>
              <a:t>.  Longer engagement times mean more time spent with your advertiser’s brand. </a:t>
            </a:r>
          </a:p>
          <a:p>
            <a:pPr marL="351584" defTabSz="1987989">
              <a:spcAft>
                <a:spcPts val="612"/>
              </a:spcAft>
              <a:defRPr/>
            </a:pPr>
            <a:r>
              <a:rPr lang="en-US" sz="1100" dirty="0"/>
              <a:t>And the ads appear in an exclusive uncluttered environment – there are no ‘folds’ in Skype and only one ad will ever appear per page, giving your advertiser an exclusive, premium placement.</a:t>
            </a:r>
          </a:p>
          <a:p>
            <a:pPr marL="351584" defTabSz="1987989">
              <a:spcAft>
                <a:spcPts val="612"/>
              </a:spcAft>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351584" defTabSz="1987989">
              <a:spcAft>
                <a:spcPts val="612"/>
              </a:spcAft>
            </a:pPr>
            <a:r>
              <a:rPr lang="en-US" sz="1100" b="1" dirty="0">
                <a:solidFill>
                  <a:schemeClr val="accent3"/>
                </a:solidFill>
              </a:rPr>
              <a:t>LEAN FORWARD ENGAGEMENT</a:t>
            </a:r>
          </a:p>
          <a:p>
            <a:pPr marL="351584" defTabSz="1987989">
              <a:spcAft>
                <a:spcPts val="612"/>
              </a:spcAft>
            </a:pPr>
            <a:r>
              <a:rPr lang="en-US" dirty="0"/>
              <a:t>The connections on Skype tend to be your closest family &amp; friends.  Skype users are in a special lean forward mindset when connecting with their closest family &amp; friends.  They are staying in touch, but also </a:t>
            </a:r>
            <a:r>
              <a:rPr lang="en-US" b="1" dirty="0">
                <a:solidFill>
                  <a:schemeClr val="accent3"/>
                </a:solidFill>
              </a:rPr>
              <a:t>DOING</a:t>
            </a:r>
            <a:r>
              <a:rPr lang="en-US" dirty="0"/>
              <a:t> things together – celebrating (singing happy birthday), playing games, learning guitar and planning weddings and trips – all offering advertisers rich messaging and creative opportunities. </a:t>
            </a:r>
            <a:r>
              <a:rPr lang="en-US" baseline="30000" dirty="0"/>
              <a:t>3</a:t>
            </a:r>
          </a:p>
          <a:p>
            <a:pPr defTabSz="951624" fontAlgn="base">
              <a:spcBef>
                <a:spcPct val="0"/>
              </a:spcBef>
              <a:spcAft>
                <a:spcPct val="0"/>
              </a:spcAft>
            </a:pPr>
            <a:endParaRPr lang="en-US" b="1" dirty="0">
              <a:gradFill>
                <a:gsLst>
                  <a:gs pos="0">
                    <a:srgbClr val="FFFFFF"/>
                  </a:gs>
                  <a:gs pos="100000">
                    <a:srgbClr val="FFFFFF"/>
                  </a:gs>
                </a:gsLst>
                <a:lin ang="5400000" scaled="0"/>
              </a:gradFill>
              <a:ea typeface="Segoe UI" pitchFamily="34" charset="0"/>
              <a:cs typeface="Segoe UI" pitchFamily="34" charset="0"/>
            </a:endParaRPr>
          </a:p>
          <a:p>
            <a:pPr defTabSz="951624" fontAlgn="base">
              <a:spcBef>
                <a:spcPct val="0"/>
              </a:spcBef>
              <a:spcAft>
                <a:spcPct val="0"/>
              </a:spcAft>
            </a:pPr>
            <a:r>
              <a:rPr lang="en-US" b="1" dirty="0">
                <a:gradFill>
                  <a:gsLst>
                    <a:gs pos="0">
                      <a:srgbClr val="FFFFFF"/>
                    </a:gs>
                    <a:gs pos="100000">
                      <a:srgbClr val="FFFFFF"/>
                    </a:gs>
                  </a:gsLst>
                  <a:lin ang="5400000" scaled="0"/>
                </a:gradFill>
                <a:ea typeface="Segoe UI" pitchFamily="34" charset="0"/>
                <a:cs typeface="Segoe UI" pitchFamily="34" charset="0"/>
              </a:rPr>
              <a:t>Innovation:</a:t>
            </a:r>
          </a:p>
          <a:p>
            <a:pPr defTabSz="951624" fontAlgn="base">
              <a:spcBef>
                <a:spcPct val="0"/>
              </a:spcBef>
              <a:spcAft>
                <a:spcPct val="0"/>
              </a:spcAft>
            </a:pPr>
            <a:r>
              <a:rPr lang="en-US" sz="1100" dirty="0">
                <a:gradFill>
                  <a:gsLst>
                    <a:gs pos="0">
                      <a:srgbClr val="FFFFFF"/>
                    </a:gs>
                    <a:gs pos="100000">
                      <a:srgbClr val="FFFFFF"/>
                    </a:gs>
                  </a:gsLst>
                  <a:lin ang="5400000" scaled="0"/>
                </a:gradFill>
                <a:ea typeface="Segoe UI" pitchFamily="34" charset="0"/>
                <a:cs typeface="Segoe UI" pitchFamily="34" charset="0"/>
              </a:rPr>
              <a:t>Conversations Ads: </a:t>
            </a:r>
            <a:r>
              <a:rPr lang="en-US" dirty="0">
                <a:gradFill>
                  <a:gsLst>
                    <a:gs pos="0">
                      <a:srgbClr val="FFFFFF"/>
                    </a:gs>
                    <a:gs pos="100000">
                      <a:srgbClr val="FFFFFF"/>
                    </a:gs>
                  </a:gsLst>
                  <a:lin ang="5400000" scaled="0"/>
                </a:gradFill>
                <a:ea typeface="Segoe UI" pitchFamily="34" charset="0"/>
                <a:cs typeface="Segoe UI" pitchFamily="34" charset="0"/>
              </a:rPr>
              <a:t>Total differentiator, brands can be INSIDE a Skype call. In fact we have an entire ‘family’ on conversation ads across the desktop experience and Skype for Windows 8 – we have conversation ads inside IM, video calls and Audio calls.  </a:t>
            </a:r>
          </a:p>
          <a:p>
            <a:pPr lvl="0"/>
            <a:r>
              <a:rPr lang="en-US" dirty="0">
                <a:gradFill>
                  <a:gsLst>
                    <a:gs pos="0">
                      <a:srgbClr val="FFFFFF"/>
                    </a:gs>
                    <a:gs pos="100000">
                      <a:srgbClr val="FFFFFF"/>
                    </a:gs>
                  </a:gsLst>
                  <a:lin ang="5400000" scaled="0"/>
                </a:gradFill>
                <a:ea typeface="Segoe UI" pitchFamily="34" charset="0"/>
                <a:cs typeface="Segoe UI" pitchFamily="34" charset="0"/>
              </a:rPr>
              <a:t>Also, we know you want to offer your clients a great mobile solution.  Skype already offers ads on the </a:t>
            </a:r>
            <a:r>
              <a:rPr lang="en-US" dirty="0" err="1">
                <a:gradFill>
                  <a:gsLst>
                    <a:gs pos="0">
                      <a:srgbClr val="FFFFFF"/>
                    </a:gs>
                    <a:gs pos="100000">
                      <a:srgbClr val="FFFFFF"/>
                    </a:gs>
                  </a:gsLst>
                  <a:lin ang="5400000" scaled="0"/>
                </a:gradFill>
                <a:ea typeface="Segoe UI" pitchFamily="34" charset="0"/>
                <a:cs typeface="Segoe UI" pitchFamily="34" charset="0"/>
              </a:rPr>
              <a:t>iphone</a:t>
            </a:r>
            <a:r>
              <a:rPr lang="en-US" dirty="0">
                <a:gradFill>
                  <a:gsLst>
                    <a:gs pos="0">
                      <a:srgbClr val="FFFFFF"/>
                    </a:gs>
                    <a:gs pos="100000">
                      <a:srgbClr val="FFFFFF"/>
                    </a:gs>
                  </a:gsLst>
                  <a:lin ang="5400000" scaled="0"/>
                </a:gradFill>
                <a:ea typeface="Segoe UI" pitchFamily="34" charset="0"/>
                <a:cs typeface="Segoe UI" pitchFamily="34" charset="0"/>
              </a:rPr>
              <a:t>, reaching </a:t>
            </a:r>
            <a:r>
              <a:rPr lang="en-US" dirty="0"/>
              <a:t>13M Americans every month. And in the next 90 days we’ll release ads on Android, reaching an additional 6M on-the-go mobile monthly users!</a:t>
            </a:r>
          </a:p>
          <a:p>
            <a:pPr defTabSz="951624"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51624" fontAlgn="base">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No other media vendor can claim this type of innovation!</a:t>
            </a:r>
          </a:p>
          <a:p>
            <a:endParaRPr lang="en-US" dirty="0">
              <a:gradFill>
                <a:gsLst>
                  <a:gs pos="0">
                    <a:srgbClr val="FFFFFF"/>
                  </a:gs>
                  <a:gs pos="100000">
                    <a:srgbClr val="FFFFFF"/>
                  </a:gs>
                </a:gsLst>
                <a:lin ang="5400000" scaled="0"/>
              </a:gradFill>
              <a:cs typeface="Segoe UI" pitchFamily="34" charset="0"/>
            </a:endParaRPr>
          </a:p>
          <a:p>
            <a:r>
              <a:rPr lang="en-US" b="1" dirty="0">
                <a:gradFill>
                  <a:gsLst>
                    <a:gs pos="0">
                      <a:srgbClr val="FFFFFF"/>
                    </a:gs>
                    <a:gs pos="100000">
                      <a:srgbClr val="FFFFFF"/>
                    </a:gs>
                  </a:gsLst>
                  <a:lin ang="5400000" scaled="0"/>
                </a:gradFill>
                <a:cs typeface="Segoe UI" pitchFamily="34" charset="0"/>
              </a:rPr>
              <a:t>Audience, Engagement and Innovation all drive </a:t>
            </a:r>
            <a:r>
              <a:rPr lang="en-US" sz="1100" b="1" dirty="0">
                <a:solidFill>
                  <a:schemeClr val="accent3"/>
                </a:solidFill>
              </a:rPr>
              <a:t>BRAND IMPACT</a:t>
            </a:r>
          </a:p>
          <a:p>
            <a:pPr marL="351584" defTabSz="1987989"/>
            <a:r>
              <a:rPr lang="en-US" dirty="0"/>
              <a:t>Ad exposure on Skype drives considerable lifts across the purchase journey:</a:t>
            </a:r>
          </a:p>
          <a:p>
            <a:pPr marL="351584" defTabSz="1987989"/>
            <a:r>
              <a:rPr lang="en-US" b="1" dirty="0">
                <a:solidFill>
                  <a:schemeClr val="accent3"/>
                </a:solidFill>
              </a:rPr>
              <a:t>15% </a:t>
            </a:r>
            <a:r>
              <a:rPr lang="en-US" dirty="0"/>
              <a:t>in brand favorability</a:t>
            </a:r>
          </a:p>
          <a:p>
            <a:pPr marL="351584" defTabSz="1987989"/>
            <a:r>
              <a:rPr lang="en-US" b="1" dirty="0">
                <a:solidFill>
                  <a:schemeClr val="accent3"/>
                </a:solidFill>
              </a:rPr>
              <a:t>17% </a:t>
            </a:r>
            <a:r>
              <a:rPr lang="en-US" dirty="0"/>
              <a:t>in likelihood to recommend</a:t>
            </a:r>
          </a:p>
          <a:p>
            <a:pPr marL="351584" defTabSz="1987989"/>
            <a:r>
              <a:rPr lang="en-US" b="1" dirty="0">
                <a:solidFill>
                  <a:schemeClr val="accent3"/>
                </a:solidFill>
              </a:rPr>
              <a:t>20% </a:t>
            </a:r>
            <a:r>
              <a:rPr lang="en-US" dirty="0"/>
              <a:t>in advertising recall</a:t>
            </a:r>
          </a:p>
          <a:p>
            <a:pPr marL="351584" defTabSz="1987989"/>
            <a:r>
              <a:rPr lang="en-US" b="1" dirty="0">
                <a:solidFill>
                  <a:schemeClr val="accent3"/>
                </a:solidFill>
              </a:rPr>
              <a:t>26% </a:t>
            </a:r>
            <a:r>
              <a:rPr lang="en-US" dirty="0"/>
              <a:t>in intent to purchase</a:t>
            </a:r>
            <a:r>
              <a:rPr lang="en-US" baseline="30000" dirty="0"/>
              <a:t>4</a:t>
            </a:r>
          </a:p>
          <a:p>
            <a:pPr defTabSz="951624" fontAlgn="base">
              <a:spcBef>
                <a:spcPct val="0"/>
              </a:spcBef>
              <a:spcAft>
                <a:spcPct val="0"/>
              </a:spcAft>
            </a:pPr>
            <a:endParaRPr lang="en-US" i="1" dirty="0">
              <a:gradFill>
                <a:gsLst>
                  <a:gs pos="0">
                    <a:srgbClr val="FFFFFF"/>
                  </a:gs>
                  <a:gs pos="100000">
                    <a:srgbClr val="FFFFFF"/>
                  </a:gs>
                </a:gsLst>
                <a:lin ang="5400000" scaled="0"/>
              </a:gradFill>
              <a:ea typeface="Segoe UI" pitchFamily="34" charset="0"/>
              <a:cs typeface="Segoe UI" pitchFamily="34" charset="0"/>
            </a:endParaRPr>
          </a:p>
          <a:p>
            <a:pPr defTabSz="951624" fontAlgn="base">
              <a:spcBef>
                <a:spcPct val="0"/>
              </a:spcBef>
              <a:spcAft>
                <a:spcPct val="0"/>
              </a:spcAft>
            </a:pPr>
            <a:r>
              <a:rPr lang="en-US" i="1" dirty="0">
                <a:gradFill>
                  <a:gsLst>
                    <a:gs pos="0">
                      <a:srgbClr val="FFFFFF"/>
                    </a:gs>
                    <a:gs pos="100000">
                      <a:srgbClr val="FFFFFF"/>
                    </a:gs>
                  </a:gsLst>
                  <a:lin ang="5400000" scaled="0"/>
                </a:gradFill>
                <a:ea typeface="Segoe UI" pitchFamily="34" charset="0"/>
                <a:cs typeface="Segoe UI" pitchFamily="34" charset="0"/>
              </a:rPr>
              <a:t>GLOBAL DATA: 86 M users can be reached via </a:t>
            </a:r>
            <a:r>
              <a:rPr lang="en-US" i="1" dirty="0" err="1">
                <a:gradFill>
                  <a:gsLst>
                    <a:gs pos="0">
                      <a:srgbClr val="FFFFFF"/>
                    </a:gs>
                    <a:gs pos="100000">
                      <a:srgbClr val="FFFFFF"/>
                    </a:gs>
                  </a:gsLst>
                  <a:lin ang="5400000" scaled="0"/>
                </a:gradFill>
                <a:ea typeface="Segoe UI" pitchFamily="34" charset="0"/>
                <a:cs typeface="Segoe UI" pitchFamily="34" charset="0"/>
              </a:rPr>
              <a:t>iphone</a:t>
            </a:r>
            <a:r>
              <a:rPr lang="en-US" i="1" dirty="0">
                <a:gradFill>
                  <a:gsLst>
                    <a:gs pos="0">
                      <a:srgbClr val="FFFFFF"/>
                    </a:gs>
                    <a:gs pos="100000">
                      <a:srgbClr val="FFFFFF"/>
                    </a:gs>
                  </a:gsLst>
                  <a:lin ang="5400000" scaled="0"/>
                </a:gradFill>
                <a:ea typeface="Segoe UI" pitchFamily="34" charset="0"/>
                <a:cs typeface="Segoe UI" pitchFamily="34" charset="0"/>
              </a:rPr>
              <a:t> &amp; android mobile offerings</a:t>
            </a:r>
          </a:p>
          <a:p>
            <a:endParaRPr lang="en-US" dirty="0" smtClean="0"/>
          </a:p>
          <a:p>
            <a:r>
              <a:rPr lang="en-US" b="1" u="sng" dirty="0" smtClean="0"/>
              <a:t>Library of Customer Examples/STORYTELLING:</a:t>
            </a:r>
          </a:p>
          <a:p>
            <a:r>
              <a:rPr lang="en-US" b="1" dirty="0"/>
              <a:t>Audience: </a:t>
            </a:r>
          </a:p>
          <a:p>
            <a:r>
              <a:rPr lang="en-US" dirty="0"/>
              <a:t>Tech savvy – Samsung, Sony, HTC</a:t>
            </a:r>
          </a:p>
          <a:p>
            <a:r>
              <a:rPr lang="en-US" dirty="0"/>
              <a:t>Affluent –Wells Fargo, Amex, RBC, Barclay’s</a:t>
            </a:r>
          </a:p>
          <a:p>
            <a:r>
              <a:rPr lang="en-US" dirty="0"/>
              <a:t>Travel intenders – Emirates, Atlantis</a:t>
            </a:r>
          </a:p>
          <a:p>
            <a:r>
              <a:rPr lang="en-US" dirty="0"/>
              <a:t>Young, social – Universal </a:t>
            </a:r>
          </a:p>
          <a:p>
            <a:r>
              <a:rPr lang="en-US" dirty="0"/>
              <a:t>Families, moms – </a:t>
            </a:r>
            <a:r>
              <a:rPr lang="en-US" dirty="0" err="1"/>
              <a:t>unilever</a:t>
            </a:r>
            <a:endParaRPr lang="en-US" dirty="0"/>
          </a:p>
          <a:p>
            <a:endParaRPr lang="en-US" dirty="0"/>
          </a:p>
          <a:p>
            <a:r>
              <a:rPr lang="en-US" b="1" dirty="0"/>
              <a:t>Engagement:</a:t>
            </a:r>
          </a:p>
          <a:p>
            <a:r>
              <a:rPr lang="en-US" dirty="0"/>
              <a:t>GVC - driving unique engagement on Skype: Olive garden &amp; Citibank </a:t>
            </a:r>
          </a:p>
          <a:p>
            <a:endParaRPr lang="en-US" dirty="0"/>
          </a:p>
          <a:p>
            <a:r>
              <a:rPr lang="en-US" b="1" dirty="0"/>
              <a:t>Innovation:</a:t>
            </a:r>
          </a:p>
          <a:p>
            <a:r>
              <a:rPr lang="en-US" dirty="0"/>
              <a:t>Any Windows 8 Advertiser – Cadillac, Toyota, Citi</a:t>
            </a:r>
          </a:p>
          <a:p>
            <a:r>
              <a:rPr lang="en-US" dirty="0"/>
              <a:t>Brands that took advantage of rich media &amp; video – Ford Kuga, Red Bull, Lipton, Kia</a:t>
            </a:r>
          </a:p>
          <a:p>
            <a:pPr lvl="0"/>
            <a:r>
              <a:rPr lang="en-US" dirty="0"/>
              <a:t>Experian: They are about to launch a ‘prop  box’ creative which could be a perfect example of either innovation or engagement.  We could even have strong screenshots.  </a:t>
            </a:r>
            <a:r>
              <a:rPr lang="en-US" u="sng" dirty="0">
                <a:hlinkClick r:id="rId3"/>
              </a:rPr>
              <a:t>http://staging.joystickinteractive.com/package/1202/skype_experian</a:t>
            </a:r>
            <a:r>
              <a:rPr lang="en-US" dirty="0"/>
              <a:t> These are just the mocks, but we should have it live by early march.</a:t>
            </a:r>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Advertising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1123291-BCC8-4E41-877B-018C3230B636}" type="datetime1">
              <a:rPr lang="en-US" smtClean="0">
                <a:solidFill>
                  <a:prstClr val="black"/>
                </a:solidFill>
              </a:rPr>
              <a:pPr/>
              <a:t>7/19/14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26558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http://origin.demo.mediamind.com/productionservices/SkypeDemos/Finance/mediamindTestPage_Skype_Finance.html</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Homepage</a:t>
            </a:r>
            <a:r>
              <a:rPr lang="en-GB" sz="1200" baseline="0" dirty="0" smtClean="0"/>
              <a:t> Takeover for Barclays Bank</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48</a:t>
            </a:fld>
            <a:endParaRPr lang="en-US"/>
          </a:p>
        </p:txBody>
      </p:sp>
    </p:spTree>
    <p:extLst>
      <p:ext uri="{BB962C8B-B14F-4D97-AF65-F5344CB8AC3E}">
        <p14:creationId xmlns:p14="http://schemas.microsoft.com/office/powerpoint/2010/main" val="341334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Over 40 Million active Xbox LIVE users   Total hours spent on Xbox LIVE has grown 30 percent year over year (includes online gaming and entertainment)  Continued global growth in Xbox 360 consoles and members worldwide  New entertainment experiences to make music, movies, sports, games and fitness even better on Xbox will continue to attract a variety of audiences   Xbox games, Xbox music and Xbox video are preinstalled on all windows 8 devices that provide advertisers a massive audience reach of Windows.  Many top OEMs have committed to pre- install the Microsoft Games Suite such as Solitaire and Mahjong on Windows 8, providing massive audience reach. </a:t>
            </a:r>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51</a:t>
            </a:fld>
            <a:endParaRPr lang="en-US"/>
          </a:p>
        </p:txBody>
      </p:sp>
    </p:spTree>
    <p:extLst>
      <p:ext uri="{BB962C8B-B14F-4D97-AF65-F5344CB8AC3E}">
        <p14:creationId xmlns:p14="http://schemas.microsoft.com/office/powerpoint/2010/main" val="2200232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AB373D-FDC8-4159-8497-8F4B9AAFA324}" type="slidenum">
              <a:rPr lang="en-US">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954105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690MM</a:t>
            </a:r>
            <a:r>
              <a:rPr lang="en-US" baseline="0" dirty="0" smtClean="0"/>
              <a:t> Win7 devices can be upgraded.  When you add in </a:t>
            </a:r>
            <a:r>
              <a:rPr lang="en-US" baseline="0" dirty="0" err="1" smtClean="0"/>
              <a:t>WinXP</a:t>
            </a:r>
            <a:r>
              <a:rPr lang="en-US" baseline="0" dirty="0" smtClean="0"/>
              <a:t> and Vista, then that number actually turns into 1.2 Billion.  Huge opportunity!</a:t>
            </a:r>
            <a:endParaRPr lang="en-US" b="1" dirty="0" smtClean="0"/>
          </a:p>
          <a:p>
            <a:pPr marL="171450" indent="-171450">
              <a:buFont typeface="Arial" pitchFamily="34" charset="0"/>
              <a:buChar char="•"/>
            </a:pPr>
            <a:r>
              <a:rPr lang="en-US" baseline="0" dirty="0" smtClean="0"/>
              <a:t>100 million licenses of Windows 8 sold</a:t>
            </a:r>
          </a:p>
          <a:p>
            <a:pPr marL="171450" indent="-171450">
              <a:buFont typeface="Arial" pitchFamily="34" charset="0"/>
              <a:buChar char="•"/>
            </a:pPr>
            <a:r>
              <a:rPr lang="en-US" baseline="0" dirty="0" smtClean="0"/>
              <a:t>Touch Matters – Windows 8 was being developed before the first </a:t>
            </a:r>
            <a:r>
              <a:rPr lang="en-US" baseline="0" dirty="0" err="1" smtClean="0"/>
              <a:t>iPad</a:t>
            </a:r>
            <a:r>
              <a:rPr lang="en-US" baseline="0" dirty="0" smtClean="0"/>
              <a:t> ever hit the shelves. We anticipated the importance of touch for consumers awhile ago and Windows 8 represents the culmination of that work.</a:t>
            </a:r>
          </a:p>
          <a:p>
            <a:pPr marL="171450" indent="-171450">
              <a:buFont typeface="Arial" pitchFamily="34" charset="0"/>
              <a:buChar char="•"/>
            </a:pPr>
            <a:r>
              <a:rPr lang="en-US" baseline="0" dirty="0" smtClean="0"/>
              <a:t>Surpassed 250 million Store apps downloaded in the first six months - almost 90% of our app catalog has been downloaded every month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90k+ apps since launch.  To give perspective, Apple after 15mos was at 10k apps.</a:t>
            </a:r>
          </a:p>
          <a:p>
            <a:pPr marL="171450" lvl="0" indent="-171450">
              <a:buFont typeface="Arial" pitchFamily="34" charset="0"/>
              <a:buChar char="•"/>
            </a:pPr>
            <a:r>
              <a:rPr lang="en-US" sz="900" kern="1200" dirty="0" smtClean="0">
                <a:solidFill>
                  <a:schemeClr val="tx1"/>
                </a:solidFill>
                <a:effectLst/>
                <a:latin typeface="Segoe UI Light" pitchFamily="34" charset="0"/>
                <a:ea typeface="+mn-ea"/>
                <a:cs typeface="+mn-cs"/>
              </a:rPr>
              <a:t>This is a huge developer opportunity.</a:t>
            </a:r>
            <a:r>
              <a:rPr lang="en-US" sz="900" kern="1200" baseline="0" dirty="0" smtClean="0">
                <a:solidFill>
                  <a:schemeClr val="tx1"/>
                </a:solidFill>
                <a:effectLst/>
                <a:latin typeface="Segoe UI Light" pitchFamily="34" charset="0"/>
                <a:ea typeface="+mn-ea"/>
                <a:cs typeface="+mn-cs"/>
              </a:rPr>
              <a:t> In fact, in early </a:t>
            </a:r>
            <a:r>
              <a:rPr lang="en-US" sz="900" kern="1200" dirty="0" smtClean="0">
                <a:solidFill>
                  <a:schemeClr val="tx1"/>
                </a:solidFill>
                <a:effectLst/>
                <a:latin typeface="Segoe UI Light" pitchFamily="34" charset="0"/>
                <a:ea typeface="+mn-ea"/>
                <a:cs typeface="+mn-cs"/>
              </a:rPr>
              <a:t>in-placement creative testing with </a:t>
            </a:r>
            <a:r>
              <a:rPr lang="en-US" sz="900" kern="1200" dirty="0" err="1" smtClean="0">
                <a:solidFill>
                  <a:schemeClr val="tx1"/>
                </a:solidFill>
                <a:effectLst/>
                <a:latin typeface="Segoe UI Light" pitchFamily="34" charset="0"/>
                <a:ea typeface="+mn-ea"/>
                <a:cs typeface="+mn-cs"/>
              </a:rPr>
              <a:t>MetrixLab</a:t>
            </a:r>
            <a:r>
              <a:rPr lang="en-US" sz="900" kern="1200" dirty="0" smtClean="0">
                <a:solidFill>
                  <a:schemeClr val="tx1"/>
                </a:solidFill>
                <a:effectLst/>
                <a:latin typeface="Segoe UI Light" pitchFamily="34" charset="0"/>
                <a:ea typeface="+mn-ea"/>
                <a:cs typeface="+mn-cs"/>
              </a:rPr>
              <a:t> done in September</a:t>
            </a:r>
            <a:r>
              <a:rPr lang="en-US" sz="900" kern="1200" baseline="0" dirty="0" smtClean="0">
                <a:solidFill>
                  <a:schemeClr val="tx1"/>
                </a:solidFill>
                <a:effectLst/>
                <a:latin typeface="Segoe UI Light" pitchFamily="34" charset="0"/>
                <a:ea typeface="+mn-ea"/>
                <a:cs typeface="+mn-cs"/>
              </a:rPr>
              <a:t> 2012</a:t>
            </a:r>
            <a:r>
              <a:rPr lang="en-US" sz="900" kern="1200" dirty="0" smtClean="0">
                <a:solidFill>
                  <a:schemeClr val="tx1"/>
                </a:solidFill>
                <a:effectLst/>
                <a:latin typeface="Segoe UI Light" pitchFamily="34" charset="0"/>
                <a:ea typeface="+mn-ea"/>
                <a:cs typeface="+mn-cs"/>
              </a:rPr>
              <a:t>, looking at a mix of advertiser verticals across many modern UI apps</a:t>
            </a:r>
          </a:p>
          <a:p>
            <a:pPr marL="505748" lvl="2" indent="-171450">
              <a:buFont typeface="Arial" pitchFamily="34" charset="0"/>
              <a:buChar char="•"/>
            </a:pPr>
            <a:r>
              <a:rPr lang="en-US" sz="900" b="1" kern="1200" baseline="0" dirty="0" smtClean="0">
                <a:solidFill>
                  <a:schemeClr val="tx1"/>
                </a:solidFill>
                <a:effectLst/>
                <a:latin typeface="Segoe UI Light" pitchFamily="34" charset="0"/>
                <a:ea typeface="+mn-ea"/>
                <a:cs typeface="+mn-cs"/>
              </a:rPr>
              <a:t>33% </a:t>
            </a:r>
            <a:r>
              <a:rPr lang="en-US" sz="900" kern="1200" baseline="0" dirty="0" smtClean="0">
                <a:solidFill>
                  <a:schemeClr val="tx1"/>
                </a:solidFill>
                <a:effectLst/>
                <a:latin typeface="Segoe UI Light" pitchFamily="34" charset="0"/>
                <a:ea typeface="+mn-ea"/>
                <a:cs typeface="+mn-cs"/>
              </a:rPr>
              <a:t>of users agreed Win 8 advertising helped improve their opinion of a brand compared to Portals (25%), Facebook (20%) and YouTube (18%)</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CNET top 5 2013 - #4 Office 2013 (top 5 most viewed</a:t>
            </a:r>
            <a:r>
              <a:rPr lang="en-US" baseline="0" dirty="0" smtClean="0"/>
              <a:t> pages on CNET), #1 Surface Pro……. MSFT takes 2 slots (last year it was all apple in the 1 &amp; 2 spots).  This year there was no sign of Apple.</a:t>
            </a:r>
          </a:p>
          <a:p>
            <a:pPr marL="171450" indent="-171450">
              <a:buFont typeface="Arial" pitchFamily="34" charset="0"/>
              <a:buChar char="•"/>
            </a:pPr>
            <a:r>
              <a:rPr lang="en-US" baseline="0" dirty="0" smtClean="0"/>
              <a:t>Number of certified devices for Windows 8 and Window RT grow to 2,400 devices (OEMs are now in full developmental cycles to create true touch enabled devices)</a:t>
            </a:r>
          </a:p>
          <a:p>
            <a:pPr marL="0" lvl="0" indent="0">
              <a:buFont typeface="+mj-lt"/>
              <a:buNone/>
            </a:pPr>
            <a:endParaRPr lang="en-US" sz="800" dirty="0" smtClean="0">
              <a:solidFill>
                <a:srgbClr val="505050"/>
              </a:solidFill>
              <a:ea typeface="Segoe UI" pitchFamily="34" charset="0"/>
              <a:cs typeface="Segoe UI" pitchFamily="34" charset="0"/>
            </a:endParaRPr>
          </a:p>
          <a:p>
            <a:pPr marL="0" lvl="0" indent="0">
              <a:buFont typeface="+mj-lt"/>
              <a:buNone/>
            </a:pPr>
            <a:r>
              <a:rPr lang="en-US" sz="800" b="1" dirty="0" smtClean="0">
                <a:solidFill>
                  <a:srgbClr val="505050"/>
                </a:solidFill>
                <a:ea typeface="Segoe UI" pitchFamily="34" charset="0"/>
                <a:cs typeface="Segoe UI" pitchFamily="34" charset="0"/>
              </a:rPr>
              <a:t>Aside</a:t>
            </a:r>
            <a:r>
              <a:rPr lang="en-US" sz="800" b="1" baseline="0" dirty="0" smtClean="0">
                <a:solidFill>
                  <a:srgbClr val="505050"/>
                </a:solidFill>
                <a:ea typeface="Segoe UI" pitchFamily="34" charset="0"/>
                <a:cs typeface="Segoe UI" pitchFamily="34" charset="0"/>
              </a:rPr>
              <a:t> from</a:t>
            </a:r>
            <a:r>
              <a:rPr lang="en-US" sz="800" b="1" dirty="0" smtClean="0">
                <a:solidFill>
                  <a:srgbClr val="505050"/>
                </a:solidFill>
                <a:ea typeface="Segoe UI" pitchFamily="34" charset="0"/>
                <a:cs typeface="Segoe UI" pitchFamily="34" charset="0"/>
              </a:rPr>
              <a:t> these</a:t>
            </a:r>
            <a:r>
              <a:rPr lang="en-US" sz="800" b="1" baseline="0" dirty="0" smtClean="0">
                <a:solidFill>
                  <a:srgbClr val="505050"/>
                </a:solidFill>
                <a:ea typeface="Segoe UI" pitchFamily="34" charset="0"/>
                <a:cs typeface="Segoe UI" pitchFamily="34" charset="0"/>
              </a:rPr>
              <a:t> early stats and positive press, it is important to understand the full potential: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dirty="0" smtClean="0"/>
              <a:t>Forrester predicts 200 million global information workers want a Windows tablet as their next work tablet (Mobile Workforce Adoption Trends, Forrester Research, Inc., February 4, 2013 )</a:t>
            </a:r>
            <a:endParaRPr lang="en-US" sz="800" b="1" baseline="0" dirty="0" smtClean="0">
              <a:solidFill>
                <a:srgbClr val="505050"/>
              </a:solidFill>
              <a:ea typeface="Segoe UI" pitchFamily="34" charset="0"/>
              <a:cs typeface="Segoe UI" pitchFamily="34" charset="0"/>
            </a:endParaRPr>
          </a:p>
          <a:p>
            <a:pPr marL="171450" lvl="0" indent="-171450">
              <a:buFont typeface="Arial" pitchFamily="34" charset="0"/>
              <a:buChar char="•"/>
            </a:pPr>
            <a:r>
              <a:rPr lang="en-US" sz="900" kern="1200" dirty="0" smtClean="0">
                <a:solidFill>
                  <a:schemeClr val="tx1"/>
                </a:solidFill>
                <a:effectLst/>
                <a:latin typeface="Segoe UI Light" pitchFamily="34" charset="0"/>
                <a:ea typeface="+mn-ea"/>
                <a:cs typeface="+mn-cs"/>
              </a:rPr>
              <a:t>Windows is, by far, the largest platform in the world. There are over a billion Window PCs in current use, including 690m Windows 7 devices as of March 2012. </a:t>
            </a:r>
          </a:p>
          <a:p>
            <a:pPr marL="171450" lvl="0" indent="-171450">
              <a:buFont typeface="Arial" pitchFamily="34" charset="0"/>
              <a:buChar char="•"/>
            </a:pPr>
            <a:r>
              <a:rPr lang="en-US" sz="900" kern="1200" dirty="0" smtClean="0">
                <a:solidFill>
                  <a:schemeClr val="tx1"/>
                </a:solidFill>
                <a:effectLst/>
                <a:latin typeface="Segoe UI Light" pitchFamily="34" charset="0"/>
                <a:ea typeface="+mn-ea"/>
                <a:cs typeface="+mn-cs"/>
              </a:rPr>
              <a:t>In the last 2</a:t>
            </a:r>
            <a:r>
              <a:rPr lang="en-US" sz="900" kern="1200" baseline="0" dirty="0" smtClean="0">
                <a:solidFill>
                  <a:schemeClr val="tx1"/>
                </a:solidFill>
                <a:effectLst/>
                <a:latin typeface="Segoe UI Light" pitchFamily="34" charset="0"/>
                <a:ea typeface="+mn-ea"/>
                <a:cs typeface="+mn-cs"/>
              </a:rPr>
              <a:t> years, there</a:t>
            </a:r>
            <a:r>
              <a:rPr lang="en-US" sz="900" kern="1200" dirty="0" smtClean="0">
                <a:solidFill>
                  <a:schemeClr val="tx1"/>
                </a:solidFill>
                <a:effectLst/>
                <a:latin typeface="Segoe UI Light" pitchFamily="34" charset="0"/>
                <a:ea typeface="+mn-ea"/>
                <a:cs typeface="+mn-cs"/>
              </a:rPr>
              <a:t> have been more Windows licenses sold than Android, </a:t>
            </a:r>
            <a:r>
              <a:rPr lang="en-US" sz="900" kern="1200" dirty="0" err="1" smtClean="0">
                <a:solidFill>
                  <a:schemeClr val="tx1"/>
                </a:solidFill>
                <a:effectLst/>
                <a:latin typeface="Segoe UI Light" pitchFamily="34" charset="0"/>
                <a:ea typeface="+mn-ea"/>
                <a:cs typeface="+mn-cs"/>
              </a:rPr>
              <a:t>iOS</a:t>
            </a:r>
            <a:r>
              <a:rPr lang="en-US" sz="900" kern="1200" dirty="0" smtClean="0">
                <a:solidFill>
                  <a:schemeClr val="tx1"/>
                </a:solidFill>
                <a:effectLst/>
                <a:latin typeface="Segoe UI Light" pitchFamily="34" charset="0"/>
                <a:ea typeface="+mn-ea"/>
                <a:cs typeface="+mn-cs"/>
              </a:rPr>
              <a:t> and Macs combined. And </a:t>
            </a:r>
            <a:r>
              <a:rPr lang="en-US" sz="900" u="sng" kern="1200" dirty="0" smtClean="0">
                <a:solidFill>
                  <a:schemeClr val="tx1"/>
                </a:solidFill>
                <a:effectLst/>
                <a:latin typeface="Segoe UI Light" pitchFamily="34" charset="0"/>
                <a:ea typeface="+mn-ea"/>
                <a:cs typeface="+mn-cs"/>
              </a:rPr>
              <a:t>every</a:t>
            </a:r>
            <a:r>
              <a:rPr lang="en-US" sz="900" kern="1200" dirty="0" smtClean="0">
                <a:solidFill>
                  <a:schemeClr val="tx1"/>
                </a:solidFill>
                <a:effectLst/>
                <a:latin typeface="Segoe UI Light" pitchFamily="34" charset="0"/>
                <a:ea typeface="+mn-ea"/>
                <a:cs typeface="+mn-cs"/>
              </a:rPr>
              <a:t> Windows 7 PC can run Windows 8. </a:t>
            </a:r>
          </a:p>
          <a:p>
            <a:pPr marL="0" lvl="0" indent="0">
              <a:buFont typeface="Arial" pitchFamily="34" charset="0"/>
              <a:buNone/>
            </a:pPr>
            <a:endParaRPr lang="en-US" sz="900" dirty="0" smtClean="0">
              <a:solidFill>
                <a:srgbClr val="505050"/>
              </a:solidFill>
              <a:ea typeface="Segoe UI" pitchFamily="34" charset="0"/>
              <a:cs typeface="Segoe UI" pitchFamily="34" charset="0"/>
            </a:endParaRPr>
          </a:p>
          <a:p>
            <a:r>
              <a:rPr lang="en-US" b="1" dirty="0" smtClean="0"/>
              <a:t>Along with these</a:t>
            </a:r>
            <a:r>
              <a:rPr lang="en-US" b="1" baseline="0" dirty="0" smtClean="0"/>
              <a:t> positive </a:t>
            </a:r>
            <a:r>
              <a:rPr lang="en-US" b="1" dirty="0" smtClean="0"/>
              <a:t>early stats around</a:t>
            </a:r>
            <a:r>
              <a:rPr lang="en-US" b="1" baseline="0" dirty="0" smtClean="0"/>
              <a:t> Win 8, our connected products perform great:</a:t>
            </a:r>
          </a:p>
          <a:p>
            <a:pPr marL="228600" indent="-228600">
              <a:buFont typeface="+mj-lt"/>
              <a:buAutoNum type="arabicPeriod"/>
            </a:pPr>
            <a:r>
              <a:rPr lang="en-US" baseline="0" dirty="0" smtClean="0"/>
              <a:t>We have over </a:t>
            </a:r>
            <a:r>
              <a:rPr lang="en-US" dirty="0" smtClean="0">
                <a:solidFill>
                  <a:schemeClr val="bg1"/>
                </a:solidFill>
              </a:rPr>
              <a:t>40 Million active Xbox LIVE users,</a:t>
            </a:r>
            <a:r>
              <a:rPr lang="en-US" baseline="0" dirty="0" smtClean="0">
                <a:solidFill>
                  <a:schemeClr val="bg1"/>
                </a:solidFill>
              </a:rPr>
              <a:t> we know that </a:t>
            </a:r>
            <a:r>
              <a:rPr lang="en-US" dirty="0" smtClean="0">
                <a:solidFill>
                  <a:schemeClr val="bg1"/>
                </a:solidFill>
              </a:rPr>
              <a:t>46% of them explore advertising content on Xbox LIVE</a:t>
            </a:r>
            <a:r>
              <a:rPr lang="en-US" baseline="0" dirty="0" smtClean="0">
                <a:solidFill>
                  <a:schemeClr val="bg1"/>
                </a:solidFill>
              </a:rPr>
              <a:t> and </a:t>
            </a:r>
            <a:r>
              <a:rPr lang="en-US" dirty="0" smtClean="0">
                <a:solidFill>
                  <a:schemeClr val="bg1"/>
                </a:solidFill>
              </a:rPr>
              <a:t>37% talk about brands seen on Xbox LIVE with many different people</a:t>
            </a:r>
          </a:p>
          <a:p>
            <a:pPr marL="228600" indent="-228600">
              <a:buFont typeface="+mj-lt"/>
              <a:buAutoNum type="arabicPeriod"/>
            </a:pPr>
            <a:r>
              <a:rPr lang="en-US" dirty="0" smtClean="0"/>
              <a:t>Just before the end of 2012, the</a:t>
            </a:r>
            <a:r>
              <a:rPr lang="en-US" baseline="0" dirty="0" smtClean="0"/>
              <a:t> Windows Phone Store had added 75K new apps in 2012. Also, developer revenue has </a:t>
            </a:r>
            <a:r>
              <a:rPr lang="en-US" sz="900" kern="1200" dirty="0" smtClean="0">
                <a:solidFill>
                  <a:schemeClr val="tx1"/>
                </a:solidFill>
                <a:effectLst/>
                <a:latin typeface="Segoe UI Light" pitchFamily="34" charset="0"/>
                <a:ea typeface="+mn-ea"/>
                <a:cs typeface="+mn-cs"/>
              </a:rPr>
              <a:t>increased 40% since win phone 8 SDK released</a:t>
            </a:r>
            <a:r>
              <a:rPr lang="en-US" sz="900" kern="1200" baseline="0" dirty="0" smtClean="0">
                <a:solidFill>
                  <a:schemeClr val="tx1"/>
                </a:solidFill>
                <a:effectLst/>
                <a:latin typeface="Segoe UI Light" pitchFamily="34" charset="0"/>
                <a:ea typeface="+mn-ea"/>
                <a:cs typeface="+mn-cs"/>
              </a:rPr>
              <a:t> and n</a:t>
            </a:r>
            <a:r>
              <a:rPr lang="en-US" sz="900" kern="1200" dirty="0" smtClean="0">
                <a:solidFill>
                  <a:schemeClr val="tx1"/>
                </a:solidFill>
                <a:effectLst/>
                <a:latin typeface="Segoe UI Light" pitchFamily="34" charset="0"/>
                <a:ea typeface="+mn-ea"/>
                <a:cs typeface="+mn-cs"/>
              </a:rPr>
              <a:t>ow the win phone 8 is available in 191 markets (up from 35)</a:t>
            </a:r>
            <a:endParaRPr lang="en-US" dirty="0" smtClean="0">
              <a:solidFill>
                <a:schemeClr val="bg1"/>
              </a:solidFill>
            </a:endParaRPr>
          </a:p>
          <a:p>
            <a:pPr marL="228600" marR="0" lvl="0" indent="-228600" algn="l" defTabSz="932742" rtl="0" eaLnBrk="1" fontAlgn="auto" latinLnBrk="0" hangingPunct="1">
              <a:lnSpc>
                <a:spcPct val="90000"/>
              </a:lnSpc>
              <a:spcBef>
                <a:spcPts val="0"/>
              </a:spcBef>
              <a:spcAft>
                <a:spcPts val="340"/>
              </a:spcAft>
              <a:buClrTx/>
              <a:buSzTx/>
              <a:buFont typeface="+mj-lt"/>
              <a:buAutoNum type="arabicPeriod"/>
              <a:tabLst/>
              <a:defRPr/>
            </a:pPr>
            <a:r>
              <a:rPr lang="en-US" sz="900" kern="1200" dirty="0" smtClean="0">
                <a:solidFill>
                  <a:schemeClr val="tx1"/>
                </a:solidFill>
                <a:effectLst/>
                <a:latin typeface="Segoe UI Light" pitchFamily="34" charset="0"/>
                <a:ea typeface="+mn-ea"/>
                <a:cs typeface="+mn-cs"/>
              </a:rPr>
              <a:t>We have about 8 billion hours of calls per year</a:t>
            </a:r>
            <a:r>
              <a:rPr lang="en-US" sz="900" kern="1200" baseline="0" dirty="0" smtClean="0">
                <a:solidFill>
                  <a:schemeClr val="tx1"/>
                </a:solidFill>
                <a:effectLst/>
                <a:latin typeface="Segoe UI Light" pitchFamily="34" charset="0"/>
                <a:ea typeface="+mn-ea"/>
                <a:cs typeface="+mn-cs"/>
              </a:rPr>
              <a:t> in Skype </a:t>
            </a:r>
            <a:r>
              <a:rPr lang="en-US" sz="900" kern="1200" dirty="0" smtClean="0">
                <a:solidFill>
                  <a:schemeClr val="tx1"/>
                </a:solidFill>
                <a:effectLst/>
                <a:latin typeface="Segoe UI Light" pitchFamily="34" charset="0"/>
                <a:ea typeface="+mn-ea"/>
                <a:cs typeface="+mn-cs"/>
              </a:rPr>
              <a:t>– making this a very rich and personal type of engagement. </a:t>
            </a:r>
            <a:r>
              <a:rPr lang="en-US" sz="900" kern="1200" baseline="0" dirty="0" smtClean="0">
                <a:solidFill>
                  <a:schemeClr val="tx1"/>
                </a:solidFill>
                <a:effectLst/>
                <a:latin typeface="Segoe UI Light" pitchFamily="34" charset="0"/>
                <a:ea typeface="+mn-ea"/>
                <a:cs typeface="+mn-cs"/>
              </a:rPr>
              <a:t>When it comes to ad placement effectiveness, r</a:t>
            </a:r>
            <a:r>
              <a:rPr lang="en-US" sz="900" kern="1200" dirty="0" smtClean="0">
                <a:solidFill>
                  <a:schemeClr val="tx1"/>
                </a:solidFill>
                <a:effectLst/>
                <a:latin typeface="Segoe UI Light" pitchFamily="34" charset="0"/>
                <a:ea typeface="+mn-ea"/>
                <a:cs typeface="+mn-cs"/>
              </a:rPr>
              <a:t>ecent studies have shown that ads on Skype push the hardest-to-move metrics – the metrics at the bottom of the purchase funnel --  intent to recommend and intent to purchase.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Ad exposure on Skype drives considerable lifts across the purchase journey:</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15% in brand favorability,</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17% in likelihood to recommend,</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20% in advertising recall,</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26% in intent to purchase,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59% in brand site visitation in the first two weeks following exposure to the ads versus those not exposed</a:t>
            </a:r>
          </a:p>
        </p:txBody>
      </p:sp>
      <p:sp>
        <p:nvSpPr>
          <p:cNvPr id="4" name="Slide Number Placeholder 3"/>
          <p:cNvSpPr>
            <a:spLocks noGrp="1"/>
          </p:cNvSpPr>
          <p:nvPr>
            <p:ph type="sldNum" sz="quarter" idx="10"/>
          </p:nvPr>
        </p:nvSpPr>
        <p:spPr/>
        <p:txBody>
          <a:bodyPr/>
          <a:lstStyle/>
          <a:p>
            <a:fld id="{970E673D-EE4C-4D93-868C-338A8AFA75DD}" type="slidenum">
              <a:rPr lang="en-US" smtClean="0"/>
              <a:t>66</a:t>
            </a:fld>
            <a:endParaRPr lang="en-US"/>
          </a:p>
        </p:txBody>
      </p:sp>
    </p:spTree>
    <p:extLst>
      <p:ext uri="{BB962C8B-B14F-4D97-AF65-F5344CB8AC3E}">
        <p14:creationId xmlns:p14="http://schemas.microsoft.com/office/powerpoint/2010/main" val="296945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For consumers, Windows 8 seeks to unify all of your tasks and invite you in with its animated, live app tile design. </a:t>
            </a:r>
            <a:r>
              <a:rPr lang="en-US" sz="1200" dirty="0" smtClean="0">
                <a:solidFill>
                  <a:srgbClr val="FFFFFF"/>
                </a:solidFill>
              </a:rPr>
              <a:t>Users come across your ad in an app and tap to open the experience</a:t>
            </a:r>
            <a:endParaRPr lang="en-US" dirty="0" smtClean="0">
              <a:effectLst/>
            </a:endParaRPr>
          </a:p>
          <a:p>
            <a:r>
              <a:rPr lang="en-US" b="1" dirty="0" smtClean="0">
                <a:effectLst/>
              </a:rPr>
              <a:t> </a:t>
            </a:r>
            <a:endParaRPr lang="en-US" dirty="0" smtClean="0">
              <a:effectLst/>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effectLst/>
              </a:rPr>
              <a:t>The live tile format brings fluidity and seamless content interaction to every device and channel. The live tile apps are immersive, filling the entire screen so there are no distractions. The live tiles work together, making it easy to search, share, and send content between them. </a:t>
            </a:r>
            <a:endParaRPr lang="en-US" dirty="0" smtClean="0"/>
          </a:p>
          <a:p>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67</a:t>
            </a:fld>
            <a:endParaRPr lang="en-US"/>
          </a:p>
        </p:txBody>
      </p:sp>
    </p:spTree>
    <p:extLst>
      <p:ext uri="{BB962C8B-B14F-4D97-AF65-F5344CB8AC3E}">
        <p14:creationId xmlns:p14="http://schemas.microsoft.com/office/powerpoint/2010/main" val="2666308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effectLst/>
              </a:rPr>
              <a:t>For consumers, Windows 8 seeks to unify all of your tasks and invite you in with its animated, live app tile design. </a:t>
            </a:r>
          </a:p>
          <a:p>
            <a:r>
              <a:rPr lang="en-US" b="1" dirty="0" smtClean="0">
                <a:effectLst/>
              </a:rPr>
              <a:t> </a:t>
            </a:r>
            <a:endParaRPr lang="en-US" dirty="0" smtClean="0">
              <a:effectLst/>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effectLst/>
              </a:rPr>
              <a:t>The live tile format brings fluidity and seamless content interaction to every device and channel. The live tile apps are immersive, filling the entire screen so there are no distractions. The live tiles work together, making it easy to search, share, and send content between them. </a:t>
            </a:r>
            <a:endParaRPr lang="en-US" dirty="0" smtClean="0"/>
          </a:p>
          <a:p>
            <a:endParaRPr lang="en-US" dirty="0" smtClean="0">
              <a:effectLst/>
            </a:endParaRPr>
          </a:p>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Microsoft Advertising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FCF19EE-1E85-454F-92C2-D6F5760C9C7E}" type="datetime1">
              <a:rPr lang="en-US" smtClean="0">
                <a:solidFill>
                  <a:prstClr val="black"/>
                </a:solidFill>
              </a:rPr>
              <a:pPr/>
              <a:t>7/19/14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531164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5838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74D7C-D83E-46AD-AF31-0021BBABE069}"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677646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Bing targets “Information Seekers” and is positioned as a decision engine, offering innovative features and tools to help consumers make decisions faster and more efficiently, attracting users that are ready to buy – Quality,</a:t>
            </a:r>
            <a:r>
              <a:rPr lang="en-US" baseline="0" dirty="0" smtClean="0"/>
              <a:t> Reach, Efficiency </a:t>
            </a:r>
          </a:p>
          <a:p>
            <a:pPr lvl="0"/>
            <a:endParaRPr lang="en-US" sz="1100" baseline="0" dirty="0" smtClean="0"/>
          </a:p>
          <a:p>
            <a:pPr lvl="0"/>
            <a:r>
              <a:rPr lang="en-US" sz="1100" baseline="0" dirty="0" smtClean="0"/>
              <a:t>BPI: Bing 118, Google Search 120, Ask 117, Y! 117 – </a:t>
            </a:r>
            <a:r>
              <a:rPr lang="en-US" sz="1100" baseline="0" dirty="0" err="1" smtClean="0"/>
              <a:t>comScore</a:t>
            </a:r>
            <a:r>
              <a:rPr lang="en-US" sz="1100" baseline="0" dirty="0" smtClean="0"/>
              <a:t> March 2013</a:t>
            </a:r>
            <a:endParaRPr lang="en-US" sz="11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73</a:t>
            </a:fld>
            <a:endParaRPr lang="en-US"/>
          </a:p>
        </p:txBody>
      </p:sp>
    </p:spTree>
    <p:extLst>
      <p:ext uri="{BB962C8B-B14F-4D97-AF65-F5344CB8AC3E}">
        <p14:creationId xmlns:p14="http://schemas.microsoft.com/office/powerpoint/2010/main" val="182989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b="1" dirty="0" smtClean="0"/>
              <a:t>“There is constant</a:t>
            </a:r>
            <a:r>
              <a:rPr lang="en-US" b="1" baseline="0" dirty="0" smtClean="0"/>
              <a:t> flux in the Financial Services industry, and these topics touch on some of the key factors in the environment that we are trying to solve for. Every day you are faced with new, complex challenges – and we understand what those are. By staying close to your industry, we understand your challenges and pain points, which helps guide us to build solutions to address them. We develop our product strategy and our roadmap based on these challenges in the market.”</a:t>
            </a:r>
            <a:endParaRPr lang="en-US" b="1" dirty="0" smtClean="0"/>
          </a:p>
          <a:p>
            <a:endParaRPr lang="en-US" b="1" dirty="0" smtClean="0"/>
          </a:p>
          <a:p>
            <a:r>
              <a:rPr lang="en-US" b="1" dirty="0" smtClean="0"/>
              <a:t>Talking Points</a:t>
            </a:r>
          </a:p>
          <a:p>
            <a:endParaRPr lang="en-US" dirty="0" smtClean="0"/>
          </a:p>
          <a:p>
            <a:r>
              <a:rPr lang="en-US" dirty="0" smtClean="0"/>
              <a:t>Our</a:t>
            </a:r>
            <a:r>
              <a:rPr lang="en-US" baseline="0" dirty="0" smtClean="0"/>
              <a:t> Financial Services clients tell us t</a:t>
            </a:r>
            <a:r>
              <a:rPr lang="en-US" dirty="0" smtClean="0"/>
              <a:t>hese</a:t>
            </a:r>
            <a:r>
              <a:rPr lang="en-US" baseline="0" dirty="0" smtClean="0"/>
              <a:t> are the industry, market and consumer trends most on their minds:</a:t>
            </a:r>
          </a:p>
          <a:p>
            <a:endParaRPr lang="en-US" baseline="0" dirty="0" smtClean="0"/>
          </a:p>
          <a:p>
            <a:pPr marL="171450" lvl="0" indent="-171450">
              <a:buFont typeface="Arial" pitchFamily="34" charset="0"/>
              <a:buChar char="•"/>
            </a:pPr>
            <a:r>
              <a:rPr lang="en-US" sz="1200" kern="1200" dirty="0" smtClean="0">
                <a:solidFill>
                  <a:schemeClr val="tx1"/>
                </a:solidFill>
                <a:effectLst/>
                <a:latin typeface="+mn-lt"/>
                <a:ea typeface="+mn-ea"/>
                <a:cs typeface="+mn-cs"/>
              </a:rPr>
              <a:t>Channel Issues: Branch vs. Digital – Ability</a:t>
            </a:r>
            <a:r>
              <a:rPr lang="en-US" sz="1200" kern="1200" baseline="0" dirty="0" smtClean="0">
                <a:solidFill>
                  <a:schemeClr val="tx1"/>
                </a:solidFill>
                <a:effectLst/>
                <a:latin typeface="+mn-lt"/>
                <a:ea typeface="+mn-ea"/>
                <a:cs typeface="+mn-cs"/>
              </a:rPr>
              <a:t> to create detailed, differentiated marketing messaging by channel creates opportunities but adds complexity</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Data-Powered Marketing Opportunities – how to make the most of in-house</a:t>
            </a:r>
            <a:r>
              <a:rPr lang="en-US" sz="1200" kern="1200" baseline="0" dirty="0" smtClean="0">
                <a:solidFill>
                  <a:schemeClr val="tx1"/>
                </a:solidFill>
                <a:effectLst/>
                <a:latin typeface="+mn-lt"/>
                <a:ea typeface="+mn-ea"/>
                <a:cs typeface="+mn-cs"/>
              </a:rPr>
              <a:t>, third-party and partner data</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Brand Protection Concerns – the</a:t>
            </a:r>
            <a:r>
              <a:rPr lang="en-US" sz="1200" kern="1200" baseline="0" dirty="0" smtClean="0">
                <a:solidFill>
                  <a:schemeClr val="tx1"/>
                </a:solidFill>
                <a:effectLst/>
                <a:latin typeface="+mn-lt"/>
                <a:ea typeface="+mn-ea"/>
                <a:cs typeface="+mn-cs"/>
              </a:rPr>
              <a:t> online marketing environment brings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Consumer Issues: Lower Trust, Word-of-Mouth, Confusion</a:t>
            </a:r>
          </a:p>
          <a:p>
            <a:pPr marL="171450" lvl="0" indent="-171450">
              <a:buFont typeface="Arial" pitchFamily="34" charset="0"/>
              <a:buChar char="•"/>
            </a:pPr>
            <a:r>
              <a:rPr lang="en-US" sz="1200" kern="1200" dirty="0" smtClean="0">
                <a:solidFill>
                  <a:schemeClr val="tx1"/>
                </a:solidFill>
                <a:effectLst/>
                <a:latin typeface="+mn-lt"/>
                <a:ea typeface="+mn-ea"/>
                <a:cs typeface="+mn-cs"/>
              </a:rPr>
              <a:t>Regulation Pressures  </a:t>
            </a:r>
          </a:p>
          <a:p>
            <a:pPr marL="171450" lvl="0" indent="-171450">
              <a:buFont typeface="Arial" pitchFamily="34" charset="0"/>
              <a:buChar char="•"/>
            </a:pPr>
            <a:r>
              <a:rPr lang="en-US" sz="1200" kern="1200" dirty="0" smtClean="0">
                <a:solidFill>
                  <a:schemeClr val="tx1"/>
                </a:solidFill>
                <a:effectLst/>
                <a:latin typeface="+mn-lt"/>
                <a:ea typeface="+mn-ea"/>
                <a:cs typeface="+mn-cs"/>
              </a:rPr>
              <a:t>‘Differentiate or Die’ – Demand for Innovation</a:t>
            </a:r>
          </a:p>
          <a:p>
            <a:pPr marL="171450" lvl="0" indent="-171450">
              <a:buFont typeface="Arial" pitchFamily="34" charset="0"/>
              <a:buChar char="•"/>
            </a:pPr>
            <a:r>
              <a:rPr lang="en-US" sz="1200" kern="1200" dirty="0" smtClean="0">
                <a:solidFill>
                  <a:schemeClr val="tx1"/>
                </a:solidFill>
                <a:effectLst/>
                <a:latin typeface="+mn-lt"/>
                <a:ea typeface="+mn-ea"/>
                <a:cs typeface="+mn-cs"/>
              </a:rPr>
              <a:t>Increased ROI Focus</a:t>
            </a:r>
          </a:p>
          <a:p>
            <a:endParaRPr lang="en-US" dirty="0" smtClean="0"/>
          </a:p>
          <a:p>
            <a:r>
              <a:rPr lang="en-US" dirty="0" smtClean="0"/>
              <a:t>Which</a:t>
            </a:r>
            <a:r>
              <a:rPr lang="en-US" baseline="0" dirty="0" smtClean="0"/>
              <a:t> trends resonate most for your business?</a:t>
            </a:r>
          </a:p>
          <a:p>
            <a:r>
              <a:rPr lang="en-US" baseline="0" dirty="0" smtClean="0"/>
              <a:t>What would you add?</a:t>
            </a:r>
            <a:endParaRPr lang="en-US" dirty="0" smtClean="0"/>
          </a:p>
          <a:p>
            <a:endParaRPr lang="en-US" dirty="0" smtClean="0"/>
          </a:p>
          <a:p>
            <a:r>
              <a:rPr lang="en-US" sz="1200" b="0" i="0" u="none" strike="noStrike" kern="1200" dirty="0" smtClean="0">
                <a:solidFill>
                  <a:schemeClr val="tx1"/>
                </a:solidFill>
                <a:effectLst/>
                <a:latin typeface="+mn-lt"/>
                <a:ea typeface="+mn-ea"/>
                <a:cs typeface="+mn-cs"/>
              </a:rPr>
              <a:t>June,</a:t>
            </a:r>
            <a:r>
              <a:rPr lang="en-US" sz="1200" b="0" i="0" u="none" strike="noStrike" kern="1200" baseline="0" dirty="0" smtClean="0">
                <a:solidFill>
                  <a:schemeClr val="tx1"/>
                </a:solidFill>
                <a:effectLst/>
                <a:latin typeface="+mn-lt"/>
                <a:ea typeface="+mn-ea"/>
                <a:cs typeface="+mn-cs"/>
              </a:rPr>
              <a:t> 2013 </a:t>
            </a:r>
            <a:r>
              <a:rPr lang="en-US" sz="1200" b="0" i="0" u="none" strike="noStrike" kern="1200" dirty="0" smtClean="0">
                <a:solidFill>
                  <a:schemeClr val="tx1"/>
                </a:solidFill>
                <a:effectLst/>
                <a:latin typeface="+mn-lt"/>
                <a:ea typeface="+mn-ea"/>
                <a:cs typeface="+mn-cs"/>
              </a:rPr>
              <a:t>IPSOS Acct</a:t>
            </a:r>
            <a:r>
              <a:rPr lang="en-US" sz="1200" b="0" i="0" u="none" strike="noStrike" kern="1200" baseline="0" dirty="0" smtClean="0">
                <a:solidFill>
                  <a:schemeClr val="tx1"/>
                </a:solidFill>
                <a:effectLst/>
                <a:latin typeface="+mn-lt"/>
                <a:ea typeface="+mn-ea"/>
                <a:cs typeface="+mn-cs"/>
              </a:rPr>
              <a:t> team feedback--</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Broadly, what business problems do you think financial clients are facing most in their respective categories? (top of mind for you, first financial products / categories that come to mind.)</a:t>
            </a:r>
            <a:r>
              <a:rPr lang="en-US" dirty="0" smtClean="0"/>
              <a:t> </a:t>
            </a:r>
          </a:p>
          <a:p>
            <a:r>
              <a:rPr lang="en-US" sz="1200" b="0" i="0" u="none" strike="noStrike" kern="1200" dirty="0" smtClean="0">
                <a:solidFill>
                  <a:schemeClr val="tx1"/>
                </a:solidFill>
                <a:effectLst/>
                <a:latin typeface="+mn-lt"/>
                <a:ea typeface="+mn-ea"/>
                <a:cs typeface="+mn-cs"/>
              </a:rPr>
              <a:t>Gaining and retaining new customers (younger, female, highly active, unique users)</a:t>
            </a:r>
            <a:r>
              <a:rPr lang="en-US" dirty="0" smtClean="0"/>
              <a:t> </a:t>
            </a:r>
          </a:p>
          <a:p>
            <a:r>
              <a:rPr lang="en-US" sz="1200" b="0" i="0" u="none" strike="noStrike" kern="1200" dirty="0" smtClean="0">
                <a:solidFill>
                  <a:schemeClr val="tx1"/>
                </a:solidFill>
                <a:effectLst/>
                <a:latin typeface="+mn-lt"/>
                <a:ea typeface="+mn-ea"/>
                <a:cs typeface="+mn-cs"/>
              </a:rPr>
              <a:t>Scale </a:t>
            </a:r>
            <a:r>
              <a:rPr lang="en-US" sz="1200" b="0" i="0" u="none" strike="noStrike" kern="1200" dirty="0" err="1" smtClean="0">
                <a:solidFill>
                  <a:schemeClr val="tx1"/>
                </a:solidFill>
                <a:effectLst/>
                <a:latin typeface="+mn-lt"/>
                <a:ea typeface="+mn-ea"/>
                <a:cs typeface="+mn-cs"/>
              </a:rPr>
              <a:t>vs</a:t>
            </a:r>
            <a:r>
              <a:rPr lang="en-US" sz="1200" b="0" i="0" u="none" strike="noStrike" kern="1200" dirty="0" smtClean="0">
                <a:solidFill>
                  <a:schemeClr val="tx1"/>
                </a:solidFill>
                <a:effectLst/>
                <a:latin typeface="+mn-lt"/>
                <a:ea typeface="+mn-ea"/>
                <a:cs typeface="+mn-cs"/>
              </a:rPr>
              <a:t> personalization (privacy)</a:t>
            </a:r>
            <a:r>
              <a:rPr lang="en-US" dirty="0" smtClean="0"/>
              <a:t> </a:t>
            </a:r>
          </a:p>
          <a:p>
            <a:r>
              <a:rPr lang="en-US" sz="1200" b="0" i="0" u="none" strike="noStrike" kern="1200" dirty="0" smtClean="0">
                <a:solidFill>
                  <a:schemeClr val="tx1"/>
                </a:solidFill>
                <a:effectLst/>
                <a:latin typeface="+mn-lt"/>
                <a:ea typeface="+mn-ea"/>
                <a:cs typeface="+mn-cs"/>
              </a:rPr>
              <a:t>Customer trust</a:t>
            </a:r>
            <a:r>
              <a:rPr lang="en-US" dirty="0" smtClean="0"/>
              <a:t> </a:t>
            </a:r>
          </a:p>
          <a:p>
            <a:r>
              <a:rPr lang="en-US" sz="1200" b="0" i="0" u="none" strike="noStrike" kern="1200" dirty="0" smtClean="0">
                <a:solidFill>
                  <a:schemeClr val="tx1"/>
                </a:solidFill>
                <a:effectLst/>
                <a:latin typeface="+mn-lt"/>
                <a:ea typeface="+mn-ea"/>
                <a:cs typeface="+mn-cs"/>
              </a:rPr>
              <a:t>Connect w consumers across all media </a:t>
            </a:r>
            <a:r>
              <a:rPr lang="en-US" sz="1200" b="0" i="0" u="none" strike="noStrike" kern="1200" dirty="0" err="1" smtClean="0">
                <a:solidFill>
                  <a:schemeClr val="tx1"/>
                </a:solidFill>
                <a:effectLst/>
                <a:latin typeface="+mn-lt"/>
                <a:ea typeface="+mn-ea"/>
                <a:cs typeface="+mn-cs"/>
              </a:rPr>
              <a:t>touchpoints</a:t>
            </a:r>
            <a:r>
              <a:rPr lang="en-US" sz="1200" b="0" i="0" u="none" strike="noStrike" kern="1200" dirty="0" smtClean="0">
                <a:solidFill>
                  <a:schemeClr val="tx1"/>
                </a:solidFill>
                <a:effectLst/>
                <a:latin typeface="+mn-lt"/>
                <a:ea typeface="+mn-ea"/>
                <a:cs typeface="+mn-cs"/>
              </a:rPr>
              <a:t> / digital channels / cross-screen</a:t>
            </a:r>
            <a:r>
              <a:rPr lang="en-US" dirty="0" smtClean="0"/>
              <a:t> </a:t>
            </a:r>
          </a:p>
          <a:p>
            <a:r>
              <a:rPr lang="en-US" sz="1200" b="0" i="0" u="none" strike="noStrike" kern="1200" dirty="0" smtClean="0">
                <a:solidFill>
                  <a:schemeClr val="tx1"/>
                </a:solidFill>
                <a:effectLst/>
                <a:latin typeface="+mn-lt"/>
                <a:ea typeface="+mn-ea"/>
                <a:cs typeface="+mn-cs"/>
              </a:rPr>
              <a:t>Change perceptions</a:t>
            </a:r>
            <a:r>
              <a:rPr lang="en-US" dirty="0" smtClean="0"/>
              <a:t> </a:t>
            </a:r>
          </a:p>
          <a:p>
            <a:r>
              <a:rPr lang="en-US" sz="1200" b="0" i="0" u="none" strike="noStrike" kern="1200" dirty="0" smtClean="0">
                <a:solidFill>
                  <a:schemeClr val="tx1"/>
                </a:solidFill>
                <a:effectLst/>
                <a:latin typeface="+mn-lt"/>
                <a:ea typeface="+mn-ea"/>
                <a:cs typeface="+mn-cs"/>
              </a:rPr>
              <a:t>Standing out from competition - creating experiences</a:t>
            </a:r>
            <a:r>
              <a:rPr lang="en-US" dirty="0" smtClean="0"/>
              <a:t> </a:t>
            </a:r>
          </a:p>
          <a:p>
            <a:r>
              <a:rPr lang="en-US" sz="1200" b="0" i="0" u="none" strike="noStrike" kern="1200" dirty="0" smtClean="0">
                <a:solidFill>
                  <a:schemeClr val="tx1"/>
                </a:solidFill>
                <a:effectLst/>
                <a:latin typeface="+mn-lt"/>
                <a:ea typeface="+mn-ea"/>
                <a:cs typeface="+mn-cs"/>
              </a:rPr>
              <a:t>Regulatory issues</a:t>
            </a:r>
            <a:r>
              <a:rPr lang="en-US" dirty="0" smtClean="0"/>
              <a:t> </a:t>
            </a:r>
            <a:r>
              <a:rPr lang="en-US" sz="1200" b="0" i="0" u="none" strike="noStrike" kern="1200" dirty="0" smtClean="0">
                <a:solidFill>
                  <a:schemeClr val="tx1"/>
                </a:solidFill>
                <a:effectLst/>
                <a:latin typeface="+mn-lt"/>
                <a:ea typeface="+mn-ea"/>
                <a:cs typeface="+mn-cs"/>
              </a:rPr>
              <a:t>Measure effectiveness of client campaigns / ROI / active investments</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3</a:t>
            </a:fld>
            <a:endParaRPr lang="en-US"/>
          </a:p>
        </p:txBody>
      </p:sp>
    </p:spTree>
    <p:extLst>
      <p:ext uri="{BB962C8B-B14F-4D97-AF65-F5344CB8AC3E}">
        <p14:creationId xmlns:p14="http://schemas.microsoft.com/office/powerpoint/2010/main" val="95772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59" fontAlgn="base">
              <a:spcBef>
                <a:spcPct val="0"/>
              </a:spcBef>
              <a:spcAft>
                <a:spcPct val="0"/>
              </a:spcAft>
            </a:pPr>
            <a:r>
              <a:rPr lang="en-US" sz="1100" b="1" dirty="0" smtClean="0">
                <a:solidFill>
                  <a:srgbClr val="FFFFFF"/>
                </a:solidFill>
                <a:ea typeface="Segoe UI" pitchFamily="34" charset="0"/>
                <a:cs typeface="Segoe UI" pitchFamily="34" charset="0"/>
              </a:rPr>
              <a:t>Morning (5-8am): 23% </a:t>
            </a:r>
            <a:br>
              <a:rPr lang="en-US" sz="1100" b="1" dirty="0" smtClean="0">
                <a:solidFill>
                  <a:srgbClr val="FFFFFF"/>
                </a:solidFill>
                <a:ea typeface="Segoe UI" pitchFamily="34" charset="0"/>
                <a:cs typeface="Segoe UI" pitchFamily="34" charset="0"/>
              </a:rPr>
            </a:br>
            <a:r>
              <a:rPr lang="en-US" sz="1100" b="1" dirty="0" smtClean="0">
                <a:solidFill>
                  <a:srgbClr val="FFFFFF"/>
                </a:solidFill>
                <a:ea typeface="Segoe UI" pitchFamily="34" charset="0"/>
                <a:cs typeface="Segoe UI" pitchFamily="34" charset="0"/>
              </a:rPr>
              <a:t>of activity</a:t>
            </a:r>
          </a:p>
          <a:p>
            <a:pPr defTabSz="685759" fontAlgn="base">
              <a:spcBef>
                <a:spcPct val="0"/>
              </a:spcBef>
              <a:spcAft>
                <a:spcPct val="0"/>
              </a:spcAft>
            </a:pPr>
            <a:endParaRPr lang="en-US" sz="1100" dirty="0" smtClean="0">
              <a:solidFill>
                <a:srgbClr val="FFFFFF"/>
              </a:solidFill>
              <a:ea typeface="Segoe UI" pitchFamily="34" charset="0"/>
              <a:cs typeface="Segoe UI" pitchFamily="34" charset="0"/>
            </a:endParaRPr>
          </a:p>
          <a:p>
            <a:pPr defTabSz="685759" fontAlgn="base">
              <a:spcBef>
                <a:spcPct val="0"/>
              </a:spcBef>
              <a:spcAft>
                <a:spcPct val="0"/>
              </a:spcAft>
            </a:pPr>
            <a:r>
              <a:rPr lang="en-US" sz="900" dirty="0" smtClean="0">
                <a:solidFill>
                  <a:srgbClr val="FFFFFF"/>
                </a:solidFill>
                <a:ea typeface="Segoe UI" pitchFamily="34" charset="0"/>
                <a:cs typeface="Segoe UI" pitchFamily="34" charset="0"/>
              </a:rPr>
              <a:t>Banking services researchers start their day on Microsoft properties with lifestyle content on  </a:t>
            </a:r>
            <a:r>
              <a:rPr lang="en-US" sz="900" dirty="0" err="1" smtClean="0">
                <a:solidFill>
                  <a:srgbClr val="FFFFFF"/>
                </a:solidFill>
                <a:ea typeface="Segoe UI" pitchFamily="34" charset="0"/>
                <a:cs typeface="Segoe UI" pitchFamily="34" charset="0"/>
              </a:rPr>
              <a:t>Fitbie</a:t>
            </a:r>
            <a:r>
              <a:rPr lang="en-US" sz="900" dirty="0" smtClean="0">
                <a:solidFill>
                  <a:srgbClr val="FFFFFF"/>
                </a:solidFill>
                <a:ea typeface="Segoe UI" pitchFamily="34" charset="0"/>
                <a:cs typeface="Segoe UI" pitchFamily="34" charset="0"/>
              </a:rPr>
              <a:t>, </a:t>
            </a:r>
            <a:r>
              <a:rPr lang="en-US" sz="900" dirty="0" err="1" smtClean="0">
                <a:solidFill>
                  <a:srgbClr val="FFFFFF"/>
                </a:solidFill>
                <a:ea typeface="Segoe UI" pitchFamily="34" charset="0"/>
                <a:cs typeface="Segoe UI" pitchFamily="34" charset="0"/>
              </a:rPr>
              <a:t>Glo</a:t>
            </a:r>
            <a:r>
              <a:rPr lang="en-US" sz="900" dirty="0" smtClean="0">
                <a:solidFill>
                  <a:srgbClr val="FFFFFF"/>
                </a:solidFill>
                <a:ea typeface="Segoe UI" pitchFamily="34" charset="0"/>
                <a:cs typeface="Segoe UI" pitchFamily="34" charset="0"/>
              </a:rPr>
              <a:t> &amp; Delish, catch up on finance content with MSN Money, on current affairs with MSN Now, MSN Homepage &amp; MSN Local and updates on entertainment with MSN Entertainment.</a:t>
            </a:r>
          </a:p>
          <a:p>
            <a:r>
              <a:rPr lang="en-US" dirty="0" smtClean="0"/>
              <a:t> </a:t>
            </a:r>
          </a:p>
          <a:p>
            <a:pPr defTabSz="685759" fontAlgn="base">
              <a:spcBef>
                <a:spcPct val="0"/>
              </a:spcBef>
              <a:spcAft>
                <a:spcPct val="0"/>
              </a:spcAft>
            </a:pPr>
            <a:r>
              <a:rPr lang="en-US" sz="1100" b="1" dirty="0" smtClean="0">
                <a:solidFill>
                  <a:srgbClr val="FFFFFF"/>
                </a:solidFill>
                <a:ea typeface="Segoe UI" pitchFamily="34" charset="0"/>
                <a:cs typeface="Segoe UI" pitchFamily="34" charset="0"/>
              </a:rPr>
              <a:t>Mid-day (9 am-12 pm): 28% </a:t>
            </a:r>
            <a:br>
              <a:rPr lang="en-US" sz="1100" b="1" dirty="0" smtClean="0">
                <a:solidFill>
                  <a:srgbClr val="FFFFFF"/>
                </a:solidFill>
                <a:ea typeface="Segoe UI" pitchFamily="34" charset="0"/>
                <a:cs typeface="Segoe UI" pitchFamily="34" charset="0"/>
              </a:rPr>
            </a:br>
            <a:r>
              <a:rPr lang="en-US" sz="1100" b="1" dirty="0" smtClean="0">
                <a:solidFill>
                  <a:srgbClr val="FFFFFF"/>
                </a:solidFill>
                <a:ea typeface="Segoe UI" pitchFamily="34" charset="0"/>
                <a:cs typeface="Segoe UI" pitchFamily="34" charset="0"/>
              </a:rPr>
              <a:t>of activity</a:t>
            </a:r>
          </a:p>
          <a:p>
            <a:pPr defTabSz="685759" fontAlgn="base">
              <a:spcBef>
                <a:spcPct val="0"/>
              </a:spcBef>
              <a:spcAft>
                <a:spcPct val="0"/>
              </a:spcAft>
            </a:pPr>
            <a:endParaRPr lang="en-US" sz="1100" b="1" dirty="0" smtClean="0">
              <a:solidFill>
                <a:srgbClr val="0070C0"/>
              </a:solidFill>
              <a:ea typeface="Segoe UI" pitchFamily="34" charset="0"/>
              <a:cs typeface="Segoe UI" pitchFamily="34" charset="0"/>
            </a:endParaRPr>
          </a:p>
          <a:p>
            <a:pPr defTabSz="685759" fontAlgn="base">
              <a:spcBef>
                <a:spcPct val="0"/>
              </a:spcBef>
              <a:spcAft>
                <a:spcPct val="0"/>
              </a:spcAft>
            </a:pPr>
            <a:r>
              <a:rPr lang="en-US" sz="900" dirty="0" smtClean="0">
                <a:solidFill>
                  <a:srgbClr val="FFFFFF"/>
                </a:solidFill>
                <a:ea typeface="Segoe UI" pitchFamily="34" charset="0"/>
                <a:cs typeface="Segoe UI" pitchFamily="34" charset="0"/>
              </a:rPr>
              <a:t>This audience continues to spend considerable amount of time on Microsoft properties like </a:t>
            </a:r>
            <a:r>
              <a:rPr lang="en-US" sz="900" dirty="0" err="1" smtClean="0">
                <a:solidFill>
                  <a:srgbClr val="FFFFFF"/>
                </a:solidFill>
                <a:ea typeface="Segoe UI" pitchFamily="34" charset="0"/>
                <a:cs typeface="Segoe UI" pitchFamily="34" charset="0"/>
              </a:rPr>
              <a:t>Fitbie</a:t>
            </a:r>
            <a:r>
              <a:rPr lang="en-US" sz="900" dirty="0" smtClean="0">
                <a:solidFill>
                  <a:srgbClr val="FFFFFF"/>
                </a:solidFill>
                <a:ea typeface="Segoe UI" pitchFamily="34" charset="0"/>
                <a:cs typeface="Segoe UI" pitchFamily="34" charset="0"/>
              </a:rPr>
              <a:t>, </a:t>
            </a:r>
            <a:r>
              <a:rPr lang="en-US" sz="900" dirty="0" err="1" smtClean="0">
                <a:solidFill>
                  <a:srgbClr val="FFFFFF"/>
                </a:solidFill>
                <a:ea typeface="Segoe UI" pitchFamily="34" charset="0"/>
                <a:cs typeface="Segoe UI" pitchFamily="34" charset="0"/>
              </a:rPr>
              <a:t>Glo</a:t>
            </a:r>
            <a:r>
              <a:rPr lang="en-US" sz="900" dirty="0" smtClean="0">
                <a:solidFill>
                  <a:srgbClr val="FFFFFF"/>
                </a:solidFill>
                <a:ea typeface="Segoe UI" pitchFamily="34" charset="0"/>
                <a:cs typeface="Segoe UI" pitchFamily="34" charset="0"/>
              </a:rPr>
              <a:t>, Delish, MSN Healthy Living, MSN Entertainment, MSN Now, MSN Local and MSN Living. MSN Homepage and MSN Money continue to be a focus area at this time.</a:t>
            </a:r>
          </a:p>
          <a:p>
            <a:endParaRPr lang="en-US" dirty="0" smtClean="0"/>
          </a:p>
          <a:p>
            <a:pPr defTabSz="685759" fontAlgn="base">
              <a:spcBef>
                <a:spcPct val="0"/>
              </a:spcBef>
              <a:spcAft>
                <a:spcPct val="0"/>
              </a:spcAft>
            </a:pPr>
            <a:r>
              <a:rPr lang="en-US" sz="1100" b="1" dirty="0" smtClean="0">
                <a:solidFill>
                  <a:srgbClr val="FFFFFF"/>
                </a:solidFill>
                <a:ea typeface="Segoe UI" pitchFamily="34" charset="0"/>
                <a:cs typeface="Segoe UI" pitchFamily="34" charset="0"/>
              </a:rPr>
              <a:t>Afternoon (1-4 pm): 23% </a:t>
            </a:r>
            <a:br>
              <a:rPr lang="en-US" sz="1100" b="1" dirty="0" smtClean="0">
                <a:solidFill>
                  <a:srgbClr val="FFFFFF"/>
                </a:solidFill>
                <a:ea typeface="Segoe UI" pitchFamily="34" charset="0"/>
                <a:cs typeface="Segoe UI" pitchFamily="34" charset="0"/>
              </a:rPr>
            </a:br>
            <a:r>
              <a:rPr lang="en-US" sz="1100" b="1" dirty="0" smtClean="0">
                <a:solidFill>
                  <a:srgbClr val="FFFFFF"/>
                </a:solidFill>
                <a:ea typeface="Segoe UI" pitchFamily="34" charset="0"/>
                <a:cs typeface="Segoe UI" pitchFamily="34" charset="0"/>
              </a:rPr>
              <a:t>of activity</a:t>
            </a:r>
          </a:p>
          <a:p>
            <a:pPr defTabSz="685759" fontAlgn="base">
              <a:spcBef>
                <a:spcPct val="0"/>
              </a:spcBef>
              <a:spcAft>
                <a:spcPct val="0"/>
              </a:spcAft>
            </a:pPr>
            <a:endParaRPr lang="en-US" sz="1100" b="1" dirty="0" smtClean="0">
              <a:solidFill>
                <a:srgbClr val="FFFFFF"/>
              </a:solidFill>
              <a:ea typeface="Segoe UI" pitchFamily="34" charset="0"/>
              <a:cs typeface="Segoe UI" pitchFamily="34" charset="0"/>
            </a:endParaRPr>
          </a:p>
          <a:p>
            <a:pPr defTabSz="685759" fontAlgn="base">
              <a:spcBef>
                <a:spcPct val="0"/>
              </a:spcBef>
              <a:spcAft>
                <a:spcPct val="0"/>
              </a:spcAft>
            </a:pPr>
            <a:r>
              <a:rPr lang="en-US" sz="900" dirty="0" smtClean="0">
                <a:solidFill>
                  <a:srgbClr val="FFFFFF"/>
                </a:solidFill>
                <a:ea typeface="Segoe UI" pitchFamily="34" charset="0"/>
                <a:cs typeface="Segoe UI" pitchFamily="34" charset="0"/>
              </a:rPr>
              <a:t>In the afternoon, activity on Microsoft properties is focused on MSN Autos, on lifestyle content on sites like MSN Healthy Living, MSN Living &amp; Delish, on MSN Games, MSN News, </a:t>
            </a:r>
            <a:r>
              <a:rPr lang="en-US" sz="900" dirty="0" err="1" smtClean="0">
                <a:solidFill>
                  <a:srgbClr val="FFFFFF"/>
                </a:solidFill>
                <a:ea typeface="Segoe UI" pitchFamily="34" charset="0"/>
                <a:cs typeface="Segoe UI" pitchFamily="34" charset="0"/>
              </a:rPr>
              <a:t>Wonderwall</a:t>
            </a:r>
            <a:r>
              <a:rPr lang="en-US" sz="900" dirty="0" smtClean="0">
                <a:solidFill>
                  <a:srgbClr val="FFFFFF"/>
                </a:solidFill>
                <a:ea typeface="Segoe UI" pitchFamily="34" charset="0"/>
                <a:cs typeface="Segoe UI" pitchFamily="34" charset="0"/>
              </a:rPr>
              <a:t>, Skype, MSN Homepage, </a:t>
            </a:r>
            <a:r>
              <a:rPr lang="en-US" sz="900" dirty="0" err="1" smtClean="0">
                <a:solidFill>
                  <a:srgbClr val="FFFFFF"/>
                </a:solidFill>
                <a:ea typeface="Segoe UI" pitchFamily="34" charset="0"/>
                <a:cs typeface="Segoe UI" pitchFamily="34" charset="0"/>
              </a:rPr>
              <a:t>FoxSports</a:t>
            </a:r>
            <a:r>
              <a:rPr lang="en-US" sz="900" dirty="0" smtClean="0">
                <a:solidFill>
                  <a:srgbClr val="FFFFFF"/>
                </a:solidFill>
                <a:ea typeface="Segoe UI" pitchFamily="34" charset="0"/>
                <a:cs typeface="Segoe UI" pitchFamily="34" charset="0"/>
              </a:rPr>
              <a:t> and MSN Now.</a:t>
            </a:r>
          </a:p>
          <a:p>
            <a:endParaRPr lang="en-US" dirty="0" smtClean="0"/>
          </a:p>
          <a:p>
            <a:pPr defTabSz="685759" fontAlgn="base">
              <a:spcBef>
                <a:spcPct val="0"/>
              </a:spcBef>
              <a:spcAft>
                <a:spcPct val="0"/>
              </a:spcAft>
            </a:pPr>
            <a:r>
              <a:rPr lang="en-US" sz="1100" b="1" dirty="0" smtClean="0">
                <a:solidFill>
                  <a:srgbClr val="FFFFFF"/>
                </a:solidFill>
                <a:ea typeface="Segoe UI" pitchFamily="34" charset="0"/>
                <a:cs typeface="Segoe UI" pitchFamily="34" charset="0"/>
              </a:rPr>
              <a:t>Evening (5-8 pm): 15% </a:t>
            </a:r>
            <a:br>
              <a:rPr lang="en-US" sz="1100" b="1" dirty="0" smtClean="0">
                <a:solidFill>
                  <a:srgbClr val="FFFFFF"/>
                </a:solidFill>
                <a:ea typeface="Segoe UI" pitchFamily="34" charset="0"/>
                <a:cs typeface="Segoe UI" pitchFamily="34" charset="0"/>
              </a:rPr>
            </a:br>
            <a:r>
              <a:rPr lang="en-US" sz="1100" b="1" dirty="0" smtClean="0">
                <a:solidFill>
                  <a:srgbClr val="FFFFFF"/>
                </a:solidFill>
                <a:ea typeface="Segoe UI" pitchFamily="34" charset="0"/>
                <a:cs typeface="Segoe UI" pitchFamily="34" charset="0"/>
              </a:rPr>
              <a:t>of activity</a:t>
            </a:r>
          </a:p>
          <a:p>
            <a:pPr defTabSz="685759" fontAlgn="base">
              <a:spcBef>
                <a:spcPct val="0"/>
              </a:spcBef>
              <a:spcAft>
                <a:spcPct val="0"/>
              </a:spcAft>
            </a:pPr>
            <a:endParaRPr lang="en-US" sz="1100" b="1" dirty="0" smtClean="0">
              <a:solidFill>
                <a:srgbClr val="FFFFFF"/>
              </a:solidFill>
              <a:ea typeface="Segoe UI" pitchFamily="34" charset="0"/>
              <a:cs typeface="Segoe UI" pitchFamily="34" charset="0"/>
            </a:endParaRPr>
          </a:p>
          <a:p>
            <a:pPr defTabSz="685759" fontAlgn="base">
              <a:spcBef>
                <a:spcPct val="0"/>
              </a:spcBef>
              <a:spcAft>
                <a:spcPct val="0"/>
              </a:spcAft>
            </a:pPr>
            <a:r>
              <a:rPr lang="en-US" sz="900" dirty="0" smtClean="0">
                <a:solidFill>
                  <a:srgbClr val="FFFFFF"/>
                </a:solidFill>
                <a:ea typeface="Segoe UI" pitchFamily="34" charset="0"/>
                <a:cs typeface="Segoe UI" pitchFamily="34" charset="0"/>
              </a:rPr>
              <a:t>Evening is more for leisure and the banking services researcher audience site visits to MSN properties skews towards Skype, MSN Mobile, MSN Games, Windows Live, </a:t>
            </a:r>
            <a:r>
              <a:rPr lang="en-US" sz="900" dirty="0" err="1" smtClean="0">
                <a:solidFill>
                  <a:srgbClr val="FFFFFF"/>
                </a:solidFill>
                <a:ea typeface="Segoe UI" pitchFamily="34" charset="0"/>
                <a:cs typeface="Segoe UI" pitchFamily="34" charset="0"/>
              </a:rPr>
              <a:t>FoxSports</a:t>
            </a:r>
            <a:r>
              <a:rPr lang="en-US" sz="900" dirty="0" smtClean="0">
                <a:solidFill>
                  <a:srgbClr val="FFFFFF"/>
                </a:solidFill>
                <a:ea typeface="Segoe UI" pitchFamily="34" charset="0"/>
                <a:cs typeface="Segoe UI" pitchFamily="34" charset="0"/>
              </a:rPr>
              <a:t>, MSN Autos, MSN News, MSN Homepage and </a:t>
            </a:r>
            <a:r>
              <a:rPr lang="en-US" sz="900" dirty="0" err="1" smtClean="0">
                <a:solidFill>
                  <a:srgbClr val="FFFFFF"/>
                </a:solidFill>
                <a:ea typeface="Segoe UI" pitchFamily="34" charset="0"/>
                <a:cs typeface="Segoe UI" pitchFamily="34" charset="0"/>
              </a:rPr>
              <a:t>Wonderwall</a:t>
            </a:r>
            <a:r>
              <a:rPr lang="en-US" sz="900" dirty="0" smtClean="0">
                <a:solidFill>
                  <a:srgbClr val="FFFFFF"/>
                </a:solidFill>
                <a:ea typeface="Segoe UI" pitchFamily="34" charset="0"/>
                <a:cs typeface="Segoe UI" pitchFamily="34" charset="0"/>
              </a:rPr>
              <a:t>. </a:t>
            </a:r>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78</a:t>
            </a:fld>
            <a:endParaRPr lang="en-US"/>
          </a:p>
        </p:txBody>
      </p:sp>
    </p:spTree>
    <p:extLst>
      <p:ext uri="{BB962C8B-B14F-4D97-AF65-F5344CB8AC3E}">
        <p14:creationId xmlns:p14="http://schemas.microsoft.com/office/powerpoint/2010/main" val="621470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59" fontAlgn="base">
              <a:spcBef>
                <a:spcPct val="0"/>
              </a:spcBef>
              <a:spcAft>
                <a:spcPct val="0"/>
              </a:spcAft>
            </a:pPr>
            <a:r>
              <a:rPr lang="en-US" sz="1600" b="1" dirty="0" smtClean="0">
                <a:solidFill>
                  <a:schemeClr val="tx2"/>
                </a:solidFill>
                <a:ea typeface="Segoe UI" pitchFamily="34" charset="0"/>
                <a:cs typeface="Segoe UI" pitchFamily="34" charset="0"/>
              </a:rPr>
              <a:t>Morning (5-8am): 24%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The brokerage audience starts their day on Microsoft properties with lifestyle content on  </a:t>
            </a:r>
            <a:r>
              <a:rPr lang="en-US" sz="1100" dirty="0" err="1" smtClean="0">
                <a:solidFill>
                  <a:schemeClr val="tx2"/>
                </a:solidFill>
                <a:ea typeface="Segoe UI" pitchFamily="34" charset="0"/>
                <a:cs typeface="Segoe UI" pitchFamily="34" charset="0"/>
              </a:rPr>
              <a:t>Fitbie</a:t>
            </a:r>
            <a:r>
              <a:rPr lang="en-US" sz="1100" dirty="0" smtClean="0">
                <a:solidFill>
                  <a:schemeClr val="tx2"/>
                </a:solidFill>
                <a:ea typeface="Segoe UI" pitchFamily="34" charset="0"/>
                <a:cs typeface="Segoe UI" pitchFamily="34" charset="0"/>
              </a:rPr>
              <a:t> and </a:t>
            </a:r>
            <a:r>
              <a:rPr lang="en-US" sz="1100" dirty="0" err="1" smtClean="0">
                <a:solidFill>
                  <a:schemeClr val="tx2"/>
                </a:solidFill>
                <a:ea typeface="Segoe UI" pitchFamily="34" charset="0"/>
                <a:cs typeface="Segoe UI" pitchFamily="34" charset="0"/>
              </a:rPr>
              <a:t>Glo</a:t>
            </a:r>
            <a:r>
              <a:rPr lang="en-US" sz="1100" dirty="0" smtClean="0">
                <a:solidFill>
                  <a:schemeClr val="tx2"/>
                </a:solidFill>
                <a:ea typeface="Segoe UI" pitchFamily="34" charset="0"/>
                <a:cs typeface="Segoe UI" pitchFamily="34" charset="0"/>
              </a:rPr>
              <a:t>, catch up on current affairs with MSN Now, MSN Homepage &amp; MSN Local, finance content on MSN Money, updates on entertainment with MSN Entertainment &amp; </a:t>
            </a:r>
            <a:r>
              <a:rPr lang="en-US" sz="1100" dirty="0" err="1" smtClean="0">
                <a:solidFill>
                  <a:schemeClr val="tx2"/>
                </a:solidFill>
                <a:ea typeface="Segoe UI" pitchFamily="34" charset="0"/>
                <a:cs typeface="Segoe UI" pitchFamily="34" charset="0"/>
              </a:rPr>
              <a:t>Wonderwall</a:t>
            </a: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Mid-day (9 am-12 pm): 29%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This audience continues to spend considerable amount of time on Microsoft properties like </a:t>
            </a:r>
            <a:r>
              <a:rPr lang="en-US" sz="1100" dirty="0" err="1" smtClean="0">
                <a:solidFill>
                  <a:schemeClr val="tx2"/>
                </a:solidFill>
                <a:ea typeface="Segoe UI" pitchFamily="34" charset="0"/>
                <a:cs typeface="Segoe UI" pitchFamily="34" charset="0"/>
              </a:rPr>
              <a:t>Fitbie</a:t>
            </a:r>
            <a:r>
              <a:rPr lang="en-US" sz="1100" dirty="0" smtClean="0">
                <a:solidFill>
                  <a:schemeClr val="tx2"/>
                </a:solidFill>
                <a:ea typeface="Segoe UI" pitchFamily="34" charset="0"/>
                <a:cs typeface="Segoe UI" pitchFamily="34" charset="0"/>
              </a:rPr>
              <a:t>, </a:t>
            </a:r>
            <a:r>
              <a:rPr lang="en-US" sz="1100" dirty="0" err="1" smtClean="0">
                <a:solidFill>
                  <a:schemeClr val="tx2"/>
                </a:solidFill>
                <a:ea typeface="Segoe UI" pitchFamily="34" charset="0"/>
                <a:cs typeface="Segoe UI" pitchFamily="34" charset="0"/>
              </a:rPr>
              <a:t>Glo</a:t>
            </a:r>
            <a:r>
              <a:rPr lang="en-US" sz="1100" dirty="0" smtClean="0">
                <a:solidFill>
                  <a:schemeClr val="tx2"/>
                </a:solidFill>
                <a:ea typeface="Segoe UI" pitchFamily="34" charset="0"/>
                <a:cs typeface="Segoe UI" pitchFamily="34" charset="0"/>
              </a:rPr>
              <a:t>, Delish, MSN Money, MSN Healthy Living, MSN Entertainment, MSN Now, MSN Local, </a:t>
            </a:r>
            <a:r>
              <a:rPr lang="en-US" sz="1100" dirty="0" err="1" smtClean="0">
                <a:solidFill>
                  <a:schemeClr val="tx2"/>
                </a:solidFill>
                <a:ea typeface="Segoe UI" pitchFamily="34" charset="0"/>
                <a:cs typeface="Segoe UI" pitchFamily="34" charset="0"/>
              </a:rPr>
              <a:t>Wonderwall</a:t>
            </a:r>
            <a:r>
              <a:rPr lang="en-US" sz="1100" dirty="0" smtClean="0">
                <a:solidFill>
                  <a:schemeClr val="tx2"/>
                </a:solidFill>
                <a:ea typeface="Segoe UI" pitchFamily="34" charset="0"/>
                <a:cs typeface="Segoe UI" pitchFamily="34" charset="0"/>
              </a:rPr>
              <a:t> and MSN Homepage.</a:t>
            </a: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Afternoon (1-4 pm): 23%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In the afternoon, activity on Microsoft properties is focused on lifestyle content on sites like MSN Living, MSN Healthy Living &amp; Delish, on MSN Autos, MSN Games, Skype, </a:t>
            </a:r>
            <a:r>
              <a:rPr lang="en-US" sz="1100" dirty="0" err="1" smtClean="0">
                <a:solidFill>
                  <a:schemeClr val="tx2"/>
                </a:solidFill>
                <a:ea typeface="Segoe UI" pitchFamily="34" charset="0"/>
                <a:cs typeface="Segoe UI" pitchFamily="34" charset="0"/>
              </a:rPr>
              <a:t>Wonderwall</a:t>
            </a:r>
            <a:r>
              <a:rPr lang="en-US" sz="1100" dirty="0" smtClean="0">
                <a:solidFill>
                  <a:schemeClr val="tx2"/>
                </a:solidFill>
                <a:ea typeface="Segoe UI" pitchFamily="34" charset="0"/>
                <a:cs typeface="Segoe UI" pitchFamily="34" charset="0"/>
              </a:rPr>
              <a:t>, MSN News, MSN Homepage, MSN Now and </a:t>
            </a:r>
            <a:r>
              <a:rPr lang="en-US" sz="1100" dirty="0" err="1" smtClean="0">
                <a:solidFill>
                  <a:schemeClr val="tx2"/>
                </a:solidFill>
                <a:ea typeface="Segoe UI" pitchFamily="34" charset="0"/>
                <a:cs typeface="Segoe UI" pitchFamily="34" charset="0"/>
              </a:rPr>
              <a:t>FoxSports</a:t>
            </a: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Evening (5-8 pm): 14%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Evening is more for leisure and the auto insurance researcher audience site visits to MSN properties skews towards Skype, MSN Mobile, Windows Live, MSN Games, MSN Autos &amp; </a:t>
            </a:r>
            <a:r>
              <a:rPr lang="en-US" sz="1100" dirty="0" err="1" smtClean="0">
                <a:solidFill>
                  <a:schemeClr val="tx2"/>
                </a:solidFill>
                <a:ea typeface="Segoe UI" pitchFamily="34" charset="0"/>
                <a:cs typeface="Segoe UI" pitchFamily="34" charset="0"/>
              </a:rPr>
              <a:t>FoxSports</a:t>
            </a:r>
            <a:r>
              <a:rPr lang="en-US" sz="1100" dirty="0" smtClean="0">
                <a:solidFill>
                  <a:schemeClr val="tx2"/>
                </a:solidFill>
                <a:ea typeface="Segoe UI" pitchFamily="34" charset="0"/>
                <a:cs typeface="Segoe UI" pitchFamily="34" charset="0"/>
              </a:rPr>
              <a:t>. MSN News &amp; MSN Homepage remains important during this time.</a:t>
            </a:r>
          </a:p>
          <a:p>
            <a:pPr defTabSz="685759" fontAlgn="base">
              <a:spcBef>
                <a:spcPct val="0"/>
              </a:spcBef>
              <a:spcAft>
                <a:spcPct val="0"/>
              </a:spcAft>
            </a:pPr>
            <a:endParaRPr lang="en-US" sz="1100" dirty="0">
              <a:solidFill>
                <a:schemeClr val="tx2"/>
              </a:solidFill>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70E673D-EE4C-4D93-868C-338A8AFA75DD}" type="slidenum">
              <a:rPr lang="en-US" smtClean="0"/>
              <a:t>83</a:t>
            </a:fld>
            <a:endParaRPr lang="en-US"/>
          </a:p>
        </p:txBody>
      </p:sp>
    </p:spTree>
    <p:extLst>
      <p:ext uri="{BB962C8B-B14F-4D97-AF65-F5344CB8AC3E}">
        <p14:creationId xmlns:p14="http://schemas.microsoft.com/office/powerpoint/2010/main" val="621470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86</a:t>
            </a:fld>
            <a:endParaRPr lang="en-US"/>
          </a:p>
        </p:txBody>
      </p:sp>
    </p:spTree>
    <p:extLst>
      <p:ext uri="{BB962C8B-B14F-4D97-AF65-F5344CB8AC3E}">
        <p14:creationId xmlns:p14="http://schemas.microsoft.com/office/powerpoint/2010/main" val="1735004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59" fontAlgn="base">
              <a:spcBef>
                <a:spcPct val="0"/>
              </a:spcBef>
              <a:spcAft>
                <a:spcPct val="0"/>
              </a:spcAft>
            </a:pPr>
            <a:r>
              <a:rPr lang="en-US" sz="1600" b="1" dirty="0" smtClean="0">
                <a:solidFill>
                  <a:schemeClr val="tx2"/>
                </a:solidFill>
                <a:ea typeface="Segoe UI" pitchFamily="34" charset="0"/>
                <a:cs typeface="Segoe UI" pitchFamily="34" charset="0"/>
              </a:rPr>
              <a:t>Morning (5-8am): 24%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The brokerage audience starts their day on Microsoft properties with lifestyle content on  </a:t>
            </a:r>
            <a:r>
              <a:rPr lang="en-US" sz="1100" dirty="0" err="1" smtClean="0">
                <a:solidFill>
                  <a:schemeClr val="tx2"/>
                </a:solidFill>
                <a:ea typeface="Segoe UI" pitchFamily="34" charset="0"/>
                <a:cs typeface="Segoe UI" pitchFamily="34" charset="0"/>
              </a:rPr>
              <a:t>Fitbie</a:t>
            </a:r>
            <a:r>
              <a:rPr lang="en-US" sz="1100" dirty="0" smtClean="0">
                <a:solidFill>
                  <a:schemeClr val="tx2"/>
                </a:solidFill>
                <a:ea typeface="Segoe UI" pitchFamily="34" charset="0"/>
                <a:cs typeface="Segoe UI" pitchFamily="34" charset="0"/>
              </a:rPr>
              <a:t> and </a:t>
            </a:r>
            <a:r>
              <a:rPr lang="en-US" sz="1100" dirty="0" err="1" smtClean="0">
                <a:solidFill>
                  <a:schemeClr val="tx2"/>
                </a:solidFill>
                <a:ea typeface="Segoe UI" pitchFamily="34" charset="0"/>
                <a:cs typeface="Segoe UI" pitchFamily="34" charset="0"/>
              </a:rPr>
              <a:t>Glo</a:t>
            </a:r>
            <a:r>
              <a:rPr lang="en-US" sz="1100" dirty="0" smtClean="0">
                <a:solidFill>
                  <a:schemeClr val="tx2"/>
                </a:solidFill>
                <a:ea typeface="Segoe UI" pitchFamily="34" charset="0"/>
                <a:cs typeface="Segoe UI" pitchFamily="34" charset="0"/>
              </a:rPr>
              <a:t>, catch up on current affairs with MSN Now, MSN Homepage &amp; MSN Local, finance content on MSN Money, updates on entertainment with MSN Entertainment &amp; </a:t>
            </a:r>
            <a:r>
              <a:rPr lang="en-US" sz="1100" dirty="0" err="1" smtClean="0">
                <a:solidFill>
                  <a:schemeClr val="tx2"/>
                </a:solidFill>
                <a:ea typeface="Segoe UI" pitchFamily="34" charset="0"/>
                <a:cs typeface="Segoe UI" pitchFamily="34" charset="0"/>
              </a:rPr>
              <a:t>Wonderwall</a:t>
            </a: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Mid-day (9 am-12 pm): 29%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This audience continues to spend considerable amount of time on Microsoft properties like </a:t>
            </a:r>
            <a:r>
              <a:rPr lang="en-US" sz="1100" dirty="0" err="1" smtClean="0">
                <a:solidFill>
                  <a:schemeClr val="tx2"/>
                </a:solidFill>
                <a:ea typeface="Segoe UI" pitchFamily="34" charset="0"/>
                <a:cs typeface="Segoe UI" pitchFamily="34" charset="0"/>
              </a:rPr>
              <a:t>Fitbie</a:t>
            </a:r>
            <a:r>
              <a:rPr lang="en-US" sz="1100" dirty="0" smtClean="0">
                <a:solidFill>
                  <a:schemeClr val="tx2"/>
                </a:solidFill>
                <a:ea typeface="Segoe UI" pitchFamily="34" charset="0"/>
                <a:cs typeface="Segoe UI" pitchFamily="34" charset="0"/>
              </a:rPr>
              <a:t>, </a:t>
            </a:r>
            <a:r>
              <a:rPr lang="en-US" sz="1100" dirty="0" err="1" smtClean="0">
                <a:solidFill>
                  <a:schemeClr val="tx2"/>
                </a:solidFill>
                <a:ea typeface="Segoe UI" pitchFamily="34" charset="0"/>
                <a:cs typeface="Segoe UI" pitchFamily="34" charset="0"/>
              </a:rPr>
              <a:t>Glo</a:t>
            </a:r>
            <a:r>
              <a:rPr lang="en-US" sz="1100" dirty="0" smtClean="0">
                <a:solidFill>
                  <a:schemeClr val="tx2"/>
                </a:solidFill>
                <a:ea typeface="Segoe UI" pitchFamily="34" charset="0"/>
                <a:cs typeface="Segoe UI" pitchFamily="34" charset="0"/>
              </a:rPr>
              <a:t>, Delish, MSN Money, MSN Healthy Living, MSN Entertainment, MSN Now, MSN Local, </a:t>
            </a:r>
            <a:r>
              <a:rPr lang="en-US" sz="1100" dirty="0" err="1" smtClean="0">
                <a:solidFill>
                  <a:schemeClr val="tx2"/>
                </a:solidFill>
                <a:ea typeface="Segoe UI" pitchFamily="34" charset="0"/>
                <a:cs typeface="Segoe UI" pitchFamily="34" charset="0"/>
              </a:rPr>
              <a:t>Wonderwall</a:t>
            </a:r>
            <a:r>
              <a:rPr lang="en-US" sz="1100" dirty="0" smtClean="0">
                <a:solidFill>
                  <a:schemeClr val="tx2"/>
                </a:solidFill>
                <a:ea typeface="Segoe UI" pitchFamily="34" charset="0"/>
                <a:cs typeface="Segoe UI" pitchFamily="34" charset="0"/>
              </a:rPr>
              <a:t> and MSN Homepage.</a:t>
            </a: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Afternoon (1-4 pm): 23%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In the afternoon, activity on Microsoft properties is focused on lifestyle content on sites like MSN Living, MSN Healthy Living &amp; Delish, on MSN Autos, MSN Games, Skype, </a:t>
            </a:r>
            <a:r>
              <a:rPr lang="en-US" sz="1100" dirty="0" err="1" smtClean="0">
                <a:solidFill>
                  <a:schemeClr val="tx2"/>
                </a:solidFill>
                <a:ea typeface="Segoe UI" pitchFamily="34" charset="0"/>
                <a:cs typeface="Segoe UI" pitchFamily="34" charset="0"/>
              </a:rPr>
              <a:t>Wonderwall</a:t>
            </a:r>
            <a:r>
              <a:rPr lang="en-US" sz="1100" dirty="0" smtClean="0">
                <a:solidFill>
                  <a:schemeClr val="tx2"/>
                </a:solidFill>
                <a:ea typeface="Segoe UI" pitchFamily="34" charset="0"/>
                <a:cs typeface="Segoe UI" pitchFamily="34" charset="0"/>
              </a:rPr>
              <a:t>, MSN News, MSN Homepage, MSN Now and </a:t>
            </a:r>
            <a:r>
              <a:rPr lang="en-US" sz="1100" dirty="0" err="1" smtClean="0">
                <a:solidFill>
                  <a:schemeClr val="tx2"/>
                </a:solidFill>
                <a:ea typeface="Segoe UI" pitchFamily="34" charset="0"/>
                <a:cs typeface="Segoe UI" pitchFamily="34" charset="0"/>
              </a:rPr>
              <a:t>FoxSports</a:t>
            </a: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endParaRPr lang="en-US" sz="1100"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600" b="1" dirty="0" smtClean="0">
                <a:solidFill>
                  <a:schemeClr val="tx2"/>
                </a:solidFill>
                <a:ea typeface="Segoe UI" pitchFamily="34" charset="0"/>
                <a:cs typeface="Segoe UI" pitchFamily="34" charset="0"/>
              </a:rPr>
              <a:t>Evening (5-8 pm): 14% </a:t>
            </a:r>
            <a:br>
              <a:rPr lang="en-US" sz="1600" b="1" dirty="0" smtClean="0">
                <a:solidFill>
                  <a:schemeClr val="tx2"/>
                </a:solidFill>
                <a:ea typeface="Segoe UI" pitchFamily="34" charset="0"/>
                <a:cs typeface="Segoe UI" pitchFamily="34" charset="0"/>
              </a:rPr>
            </a:br>
            <a:r>
              <a:rPr lang="en-US" sz="1600" b="1" dirty="0" smtClean="0">
                <a:solidFill>
                  <a:schemeClr val="tx2"/>
                </a:solidFill>
                <a:ea typeface="Segoe UI" pitchFamily="34" charset="0"/>
                <a:cs typeface="Segoe UI" pitchFamily="34" charset="0"/>
              </a:rPr>
              <a:t>of activity</a:t>
            </a:r>
          </a:p>
          <a:p>
            <a:pPr defTabSz="685759" fontAlgn="base">
              <a:spcBef>
                <a:spcPct val="0"/>
              </a:spcBef>
              <a:spcAft>
                <a:spcPct val="0"/>
              </a:spcAft>
            </a:pPr>
            <a:endParaRPr lang="en-US" sz="1600" b="1" dirty="0" smtClean="0">
              <a:solidFill>
                <a:schemeClr val="tx2"/>
              </a:solidFill>
              <a:ea typeface="Segoe UI" pitchFamily="34" charset="0"/>
              <a:cs typeface="Segoe UI" pitchFamily="34" charset="0"/>
            </a:endParaRPr>
          </a:p>
          <a:p>
            <a:pPr defTabSz="685759" fontAlgn="base">
              <a:spcBef>
                <a:spcPct val="0"/>
              </a:spcBef>
              <a:spcAft>
                <a:spcPct val="0"/>
              </a:spcAft>
            </a:pPr>
            <a:r>
              <a:rPr lang="en-US" sz="1100" dirty="0" smtClean="0">
                <a:solidFill>
                  <a:schemeClr val="tx2"/>
                </a:solidFill>
                <a:ea typeface="Segoe UI" pitchFamily="34" charset="0"/>
                <a:cs typeface="Segoe UI" pitchFamily="34" charset="0"/>
              </a:rPr>
              <a:t>Evening is more for leisure and the auto insurance researcher audience site visits to MSN properties skews towards Skype, MSN Mobile, Windows Live, MSN Games, MSN Autos &amp; </a:t>
            </a:r>
            <a:r>
              <a:rPr lang="en-US" sz="1100" dirty="0" err="1" smtClean="0">
                <a:solidFill>
                  <a:schemeClr val="tx2"/>
                </a:solidFill>
                <a:ea typeface="Segoe UI" pitchFamily="34" charset="0"/>
                <a:cs typeface="Segoe UI" pitchFamily="34" charset="0"/>
              </a:rPr>
              <a:t>FoxSports</a:t>
            </a:r>
            <a:r>
              <a:rPr lang="en-US" sz="1100" dirty="0" smtClean="0">
                <a:solidFill>
                  <a:schemeClr val="tx2"/>
                </a:solidFill>
                <a:ea typeface="Segoe UI" pitchFamily="34" charset="0"/>
                <a:cs typeface="Segoe UI" pitchFamily="34" charset="0"/>
              </a:rPr>
              <a:t>. MSN News &amp; MSN Homepage remains important during this time.</a:t>
            </a:r>
          </a:p>
          <a:p>
            <a:pPr defTabSz="685759" fontAlgn="base">
              <a:spcBef>
                <a:spcPct val="0"/>
              </a:spcBef>
              <a:spcAft>
                <a:spcPct val="0"/>
              </a:spcAft>
            </a:pPr>
            <a:endParaRPr lang="en-US" sz="1100" dirty="0">
              <a:solidFill>
                <a:schemeClr val="tx2"/>
              </a:solidFill>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970E673D-EE4C-4D93-868C-338A8AFA75DD}" type="slidenum">
              <a:rPr lang="en-US" smtClean="0"/>
              <a:t>88</a:t>
            </a:fld>
            <a:endParaRPr lang="en-US"/>
          </a:p>
        </p:txBody>
      </p:sp>
    </p:spTree>
    <p:extLst>
      <p:ext uri="{BB962C8B-B14F-4D97-AF65-F5344CB8AC3E}">
        <p14:creationId xmlns:p14="http://schemas.microsoft.com/office/powerpoint/2010/main" val="621470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7/19/14 16:14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92</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75633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only do we understand your challenges in the industry, but we know what matters to YOU, and that is how we build our product strategy. We’ve heard these three things matter most…”</a:t>
            </a:r>
          </a:p>
          <a:p>
            <a:endParaRPr lang="en-US" baseline="0" dirty="0" smtClean="0"/>
          </a:p>
          <a:p>
            <a:r>
              <a:rPr lang="en-US" baseline="0" dirty="0" smtClean="0"/>
              <a:t>“Three of the key topics that frequently arise are: Data/insights, cross channel, and social. Not only are these hot topics, but it is critical to get these three items right to success in your competitive landscape. The MSN ad product, and the all-up MSA offering, addresses these topics and we’re building solutions to meet your needs. Let’s dive right into them.”</a:t>
            </a:r>
          </a:p>
        </p:txBody>
      </p:sp>
      <p:sp>
        <p:nvSpPr>
          <p:cNvPr id="4" name="Slide Number Placeholder 3"/>
          <p:cNvSpPr>
            <a:spLocks noGrp="1"/>
          </p:cNvSpPr>
          <p:nvPr>
            <p:ph type="sldNum" sz="quarter" idx="10"/>
          </p:nvPr>
        </p:nvSpPr>
        <p:spPr/>
        <p:txBody>
          <a:bodyPr/>
          <a:lstStyle/>
          <a:p>
            <a:fld id="{970E673D-EE4C-4D93-868C-338A8AFA75DD}" type="slidenum">
              <a:rPr lang="en-US" smtClean="0"/>
              <a:t>4</a:t>
            </a:fld>
            <a:endParaRPr lang="en-US"/>
          </a:p>
        </p:txBody>
      </p:sp>
    </p:spTree>
    <p:extLst>
      <p:ext uri="{BB962C8B-B14F-4D97-AF65-F5344CB8AC3E}">
        <p14:creationId xmlns:p14="http://schemas.microsoft.com/office/powerpoint/2010/main" val="362642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900" b="0" u="sng" dirty="0" smtClean="0">
                <a:solidFill>
                  <a:schemeClr val="tx2"/>
                </a:solidFill>
              </a:rPr>
              <a:t>New Standards for Measurement and Optimization</a:t>
            </a:r>
          </a:p>
          <a:p>
            <a:pPr marL="171450" indent="-171450">
              <a:lnSpc>
                <a:spcPct val="150000"/>
              </a:lnSpc>
              <a:buFont typeface="Arial" panose="020B0604020202020204" pitchFamily="34" charset="0"/>
              <a:buChar char="•"/>
            </a:pPr>
            <a:r>
              <a:rPr lang="en-US" sz="900" b="0" dirty="0" smtClean="0">
                <a:solidFill>
                  <a:schemeClr val="tx2"/>
                </a:solidFill>
              </a:rPr>
              <a:t>Online GRPs </a:t>
            </a:r>
          </a:p>
          <a:p>
            <a:pPr marL="171450" indent="-171450">
              <a:lnSpc>
                <a:spcPct val="150000"/>
              </a:lnSpc>
              <a:buFont typeface="Arial" panose="020B0604020202020204" pitchFamily="34" charset="0"/>
              <a:buChar char="•"/>
            </a:pPr>
            <a:r>
              <a:rPr lang="en-US" sz="900" b="0" dirty="0" smtClean="0">
                <a:solidFill>
                  <a:schemeClr val="tx2"/>
                </a:solidFill>
              </a:rPr>
              <a:t>Closed-loop reporting</a:t>
            </a:r>
          </a:p>
          <a:p>
            <a:pPr marL="171450" indent="-171450">
              <a:lnSpc>
                <a:spcPct val="150000"/>
              </a:lnSpc>
              <a:buFont typeface="Arial" panose="020B0604020202020204" pitchFamily="34" charset="0"/>
              <a:buChar char="•"/>
            </a:pPr>
            <a:r>
              <a:rPr lang="en-US" sz="900" b="0" dirty="0" smtClean="0">
                <a:solidFill>
                  <a:schemeClr val="tx2"/>
                </a:solidFill>
              </a:rPr>
              <a:t>Automated insights</a:t>
            </a:r>
          </a:p>
          <a:p>
            <a:pPr marL="171450" indent="-171450">
              <a:lnSpc>
                <a:spcPct val="150000"/>
              </a:lnSpc>
              <a:buFont typeface="Arial" panose="020B0604020202020204" pitchFamily="34" charset="0"/>
              <a:buChar char="•"/>
            </a:pPr>
            <a:r>
              <a:rPr lang="en-US" sz="900" b="0" dirty="0" smtClean="0">
                <a:solidFill>
                  <a:schemeClr val="tx2"/>
                </a:solidFill>
              </a:rPr>
              <a:t>Aided Brand Awareness</a:t>
            </a:r>
          </a:p>
          <a:p>
            <a:pPr marL="171450" indent="-171450">
              <a:lnSpc>
                <a:spcPct val="150000"/>
              </a:lnSpc>
              <a:buFont typeface="Arial" panose="020B0604020202020204" pitchFamily="34" charset="0"/>
              <a:buChar char="•"/>
            </a:pPr>
            <a:r>
              <a:rPr lang="en-US" sz="900" b="0" dirty="0" smtClean="0">
                <a:solidFill>
                  <a:schemeClr val="tx2"/>
                </a:solidFill>
              </a:rPr>
              <a:t>Message Association</a:t>
            </a:r>
          </a:p>
          <a:p>
            <a:pPr marL="171450" indent="-171450">
              <a:lnSpc>
                <a:spcPct val="150000"/>
              </a:lnSpc>
              <a:buFont typeface="Arial" panose="020B0604020202020204" pitchFamily="34" charset="0"/>
              <a:buChar char="•"/>
            </a:pPr>
            <a:r>
              <a:rPr lang="en-US" sz="900" b="0" dirty="0" smtClean="0">
                <a:solidFill>
                  <a:schemeClr val="tx2"/>
                </a:solidFill>
              </a:rPr>
              <a:t>Brand Favorability</a:t>
            </a:r>
          </a:p>
          <a:p>
            <a:pPr marL="171450" indent="-171450">
              <a:lnSpc>
                <a:spcPct val="150000"/>
              </a:lnSpc>
              <a:buFont typeface="Arial" panose="020B0604020202020204" pitchFamily="34" charset="0"/>
              <a:buChar char="•"/>
            </a:pPr>
            <a:r>
              <a:rPr lang="en-US" sz="900" b="0" dirty="0" smtClean="0">
                <a:solidFill>
                  <a:schemeClr val="tx2"/>
                </a:solidFill>
              </a:rPr>
              <a:t>Intent to Buy</a:t>
            </a:r>
          </a:p>
          <a:p>
            <a:endParaRPr lang="en-US" dirty="0" smtClean="0"/>
          </a:p>
          <a:p>
            <a:r>
              <a:rPr lang="en-US" u="sng" dirty="0" smtClean="0"/>
              <a:t>‘Big Data’ improves marketing</a:t>
            </a:r>
          </a:p>
          <a:p>
            <a:pPr marL="171450" marR="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spc="-20" dirty="0" smtClean="0">
                <a:solidFill>
                  <a:schemeClr val="tx2"/>
                </a:solidFill>
              </a:rPr>
              <a:t>Drive to harness enterprise data</a:t>
            </a:r>
          </a:p>
          <a:p>
            <a:pPr marL="171450" marR="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spc="-20" dirty="0" smtClean="0">
                <a:solidFill>
                  <a:schemeClr val="tx2"/>
                </a:solidFill>
              </a:rPr>
              <a:t>Offline data moves online</a:t>
            </a:r>
          </a:p>
          <a:p>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8247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Select</a:t>
            </a:r>
            <a:r>
              <a:rPr lang="en-US" u="sng" baseline="0" dirty="0" smtClean="0"/>
              <a:t> Methods Used by US Internet Users to Access Banking Information, March 2013</a:t>
            </a:r>
          </a:p>
          <a:p>
            <a:pPr marL="171450" indent="-171450">
              <a:buFont typeface="Arial" panose="020B0604020202020204" pitchFamily="34" charset="0"/>
              <a:buChar char="•"/>
            </a:pPr>
            <a:r>
              <a:rPr lang="en-US" baseline="0" dirty="0" smtClean="0"/>
              <a:t>74% on a computer (e.g. desktop, laptop)</a:t>
            </a:r>
          </a:p>
          <a:p>
            <a:pPr marL="171450" indent="-171450">
              <a:buFont typeface="Arial" panose="020B0604020202020204" pitchFamily="34" charset="0"/>
              <a:buChar char="•"/>
            </a:pPr>
            <a:r>
              <a:rPr lang="en-US" baseline="0" dirty="0" smtClean="0"/>
              <a:t>65% in-person (e.g., with a teller, at an ATM)</a:t>
            </a:r>
          </a:p>
          <a:p>
            <a:pPr marL="171450" indent="-171450">
              <a:buFont typeface="Arial" panose="020B0604020202020204" pitchFamily="34" charset="0"/>
              <a:buChar char="•"/>
            </a:pPr>
            <a:r>
              <a:rPr lang="en-US" baseline="0" dirty="0" smtClean="0"/>
              <a:t>34% on my smartphone, through my bank’s mobile app</a:t>
            </a:r>
          </a:p>
          <a:p>
            <a:pPr marL="171450" indent="-171450">
              <a:buFont typeface="Arial" panose="020B0604020202020204" pitchFamily="34" charset="0"/>
              <a:buChar char="•"/>
            </a:pPr>
            <a:r>
              <a:rPr lang="en-US" baseline="0" dirty="0" smtClean="0"/>
              <a:t>26% on the phone (e.g., calling customer service hotline)</a:t>
            </a:r>
          </a:p>
          <a:p>
            <a:pPr marL="171450" indent="-171450">
              <a:buFont typeface="Arial" panose="020B0604020202020204" pitchFamily="34" charset="0"/>
              <a:buChar char="•"/>
            </a:pPr>
            <a:r>
              <a:rPr lang="en-US" baseline="0" dirty="0" smtClean="0"/>
              <a:t>23% on my smartphone’s mobile web browser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Source: via </a:t>
            </a:r>
            <a:r>
              <a:rPr lang="en-US" baseline="0" dirty="0" err="1" smtClean="0"/>
              <a:t>eMarketer</a:t>
            </a:r>
            <a:r>
              <a:rPr lang="en-US" baseline="0" dirty="0" smtClean="0"/>
              <a:t> - </a:t>
            </a:r>
            <a:r>
              <a:rPr lang="en-US" baseline="0" dirty="0" err="1" smtClean="0"/>
              <a:t>Yodlee</a:t>
            </a:r>
            <a:r>
              <a:rPr lang="en-US" baseline="0" dirty="0" smtClean="0"/>
              <a:t> survey conducted by Harris Interactive as cited in press release, April 30, 2013</a:t>
            </a:r>
          </a:p>
        </p:txBody>
      </p:sp>
      <p:sp>
        <p:nvSpPr>
          <p:cNvPr id="4" name="Slide Number Placeholder 3"/>
          <p:cNvSpPr>
            <a:spLocks noGrp="1"/>
          </p:cNvSpPr>
          <p:nvPr>
            <p:ph type="sldNum" sz="quarter" idx="10"/>
          </p:nvPr>
        </p:nvSpPr>
        <p:spPr/>
        <p:txBody>
          <a:bodyPr/>
          <a:lstStyle/>
          <a:p>
            <a:fld id="{970E673D-EE4C-4D93-868C-338A8AFA75DD}" type="slidenum">
              <a:rPr lang="en-US" smtClean="0"/>
              <a:t>6</a:t>
            </a:fld>
            <a:endParaRPr lang="en-US"/>
          </a:p>
        </p:txBody>
      </p:sp>
    </p:spTree>
    <p:extLst>
      <p:ext uri="{BB962C8B-B14F-4D97-AF65-F5344CB8AC3E}">
        <p14:creationId xmlns:p14="http://schemas.microsoft.com/office/powerpoint/2010/main" val="3502308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smtClean="0"/>
              <a:t>Notes: We’ve set the stage,</a:t>
            </a:r>
            <a:r>
              <a:rPr lang="en-US" baseline="0" dirty="0" smtClean="0"/>
              <a:t> and delivered the warm </a:t>
            </a:r>
            <a:r>
              <a:rPr lang="en-US" baseline="0" dirty="0" err="1" smtClean="0"/>
              <a:t>fuzzies</a:t>
            </a:r>
            <a:r>
              <a:rPr lang="en-US" baseline="0" dirty="0" smtClean="0"/>
              <a:t>. Now we need to prove to them that our audience (our site visitors) align with their target market (their customers). This part of the story will tell the story of “a day in the life” of an MSN Money user, and will focus on MSN Money and the </a:t>
            </a:r>
            <a:r>
              <a:rPr lang="en-US" baseline="0" dirty="0" err="1" smtClean="0"/>
              <a:t>Finserv</a:t>
            </a:r>
            <a:r>
              <a:rPr lang="en-US" baseline="0" dirty="0" smtClean="0"/>
              <a:t> Audience, but will also begin to introduce cross sell opportunities on other publishers (</a:t>
            </a:r>
            <a:r>
              <a:rPr lang="en-US" baseline="0" dirty="0" err="1" smtClean="0"/>
              <a:t>skype</a:t>
            </a:r>
            <a:r>
              <a:rPr lang="en-US" baseline="0" dirty="0" smtClean="0"/>
              <a:t>, </a:t>
            </a:r>
            <a:r>
              <a:rPr lang="en-US" baseline="0" dirty="0" err="1" smtClean="0"/>
              <a:t>xbox</a:t>
            </a:r>
            <a:r>
              <a:rPr lang="en-US" baseline="0" dirty="0" smtClean="0"/>
              <a:t>, Bing Finance app, </a:t>
            </a:r>
            <a:r>
              <a:rPr lang="en-US" baseline="0" dirty="0" err="1" smtClean="0"/>
              <a:t>etc</a:t>
            </a:r>
            <a:r>
              <a:rPr lang="en-US" baseline="0" dirty="0" smtClean="0"/>
              <a:t>). Sprinkle in our Microsoft Customer First message, and it will lead right into the MSN Money pitch of the story.</a:t>
            </a:r>
          </a:p>
          <a:p>
            <a:endParaRPr lang="en-US" baseline="0" dirty="0" smtClean="0"/>
          </a:p>
          <a:p>
            <a:r>
              <a:rPr lang="en-US" sz="1200" dirty="0" smtClean="0"/>
              <a:t>In a phrase:</a:t>
            </a:r>
            <a:r>
              <a:rPr lang="en-US" sz="1200" baseline="0" dirty="0" smtClean="0"/>
              <a:t> </a:t>
            </a:r>
            <a:r>
              <a:rPr lang="en-US" sz="1200" dirty="0" smtClean="0"/>
              <a:t>“We understand our visitors, and they align with your customer profile. Plus we have some great growth opportunities</a:t>
            </a:r>
            <a:r>
              <a:rPr lang="en-US" sz="1200" baseline="0" dirty="0" smtClean="0"/>
              <a:t> if you are looking to expand your buy beyond Money.</a:t>
            </a:r>
            <a:r>
              <a:rPr lang="en-US" sz="1200" dirty="0" smtClean="0"/>
              <a:t>”</a:t>
            </a:r>
            <a:endParaRPr lang="en-US" dirty="0"/>
          </a:p>
        </p:txBody>
      </p:sp>
      <p:sp>
        <p:nvSpPr>
          <p:cNvPr id="4" name="Slide Number Placeholder 3"/>
          <p:cNvSpPr>
            <a:spLocks noGrp="1"/>
          </p:cNvSpPr>
          <p:nvPr>
            <p:ph type="sldNum" sz="quarter" idx="10"/>
          </p:nvPr>
        </p:nvSpPr>
        <p:spPr/>
        <p:txBody>
          <a:bodyPr/>
          <a:lstStyle/>
          <a:p>
            <a:fld id="{970E673D-EE4C-4D93-868C-338A8AFA75DD}" type="slidenum">
              <a:rPr lang="en-US" smtClean="0"/>
              <a:t>8</a:t>
            </a:fld>
            <a:endParaRPr lang="en-US"/>
          </a:p>
        </p:txBody>
      </p:sp>
    </p:spTree>
    <p:extLst>
      <p:ext uri="{BB962C8B-B14F-4D97-AF65-F5344CB8AC3E}">
        <p14:creationId xmlns:p14="http://schemas.microsoft.com/office/powerpoint/2010/main" val="54739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sz="900" b="1" i="0" u="sng" strike="noStrike" kern="1200" dirty="0" smtClean="0">
                <a:solidFill>
                  <a:srgbClr val="FF0000"/>
                </a:solidFill>
                <a:effectLst/>
                <a:latin typeface="+mn-lt"/>
                <a:ea typeface="+mn-ea"/>
                <a:cs typeface="+mn-cs"/>
              </a:rPr>
              <a:t>*</a:t>
            </a:r>
            <a:r>
              <a:rPr lang="en-US" sz="900" b="1" i="0" u="sng" strike="noStrike" kern="1200" dirty="0" err="1" smtClean="0">
                <a:solidFill>
                  <a:srgbClr val="FF0000"/>
                </a:solidFill>
                <a:effectLst/>
                <a:latin typeface="+mn-lt"/>
                <a:ea typeface="+mn-ea"/>
                <a:cs typeface="+mn-cs"/>
              </a:rPr>
              <a:t>Attn</a:t>
            </a:r>
            <a:r>
              <a:rPr lang="en-US" sz="900" b="1" i="0" u="sng" strike="noStrike" kern="1200" baseline="0" dirty="0" smtClean="0">
                <a:solidFill>
                  <a:srgbClr val="FF0000"/>
                </a:solidFill>
                <a:effectLst/>
                <a:latin typeface="+mn-lt"/>
                <a:ea typeface="+mn-ea"/>
                <a:cs typeface="+mn-cs"/>
              </a:rPr>
              <a:t> AE – in the purple box on this slide, please paste in the appropriate CTR number for your audience segment from the list below</a:t>
            </a:r>
            <a:endParaRPr lang="en-US" sz="900" b="1" i="0" u="sng" strike="noStrike" kern="1200" dirty="0" smtClean="0">
              <a:solidFill>
                <a:srgbClr val="FF0000"/>
              </a:solidFill>
              <a:effectLst/>
              <a:latin typeface="+mn-lt"/>
              <a:ea typeface="+mn-ea"/>
              <a:cs typeface="+mn-cs"/>
            </a:endParaRPr>
          </a:p>
          <a:p>
            <a:pPr rtl="0" eaLnBrk="1" fontAlgn="auto" latinLnBrk="0" hangingPunct="1"/>
            <a:endParaRPr lang="en-US" sz="900" b="1" i="0" u="none" strike="noStrike" kern="1200" dirty="0" smtClean="0">
              <a:solidFill>
                <a:schemeClr val="tx1"/>
              </a:solidFill>
              <a:effectLst/>
              <a:latin typeface="+mn-lt"/>
              <a:ea typeface="+mn-ea"/>
              <a:cs typeface="+mn-cs"/>
            </a:endParaRPr>
          </a:p>
          <a:p>
            <a:pPr rtl="0" eaLnBrk="1" fontAlgn="auto" latinLnBrk="0" hangingPunct="1"/>
            <a:r>
              <a:rPr lang="en-US" sz="900" b="0" i="0" u="sng" strike="noStrike" kern="1200" dirty="0" smtClean="0">
                <a:solidFill>
                  <a:schemeClr val="tx1"/>
                </a:solidFill>
                <a:effectLst/>
                <a:latin typeface="+mn-lt"/>
                <a:ea typeface="+mn-ea"/>
                <a:cs typeface="+mn-cs"/>
              </a:rPr>
              <a:t>Financial</a:t>
            </a:r>
            <a:r>
              <a:rPr lang="en-US" sz="900" b="0" i="0" u="sng" strike="noStrike" kern="1200" baseline="0" dirty="0" smtClean="0">
                <a:solidFill>
                  <a:schemeClr val="tx1"/>
                </a:solidFill>
                <a:effectLst/>
                <a:latin typeface="+mn-lt"/>
                <a:ea typeface="+mn-ea"/>
                <a:cs typeface="+mn-cs"/>
              </a:rPr>
              <a:t> </a:t>
            </a:r>
            <a:r>
              <a:rPr lang="en-US" sz="900" b="0" i="0" u="sng" strike="noStrike" kern="1200" dirty="0" smtClean="0">
                <a:solidFill>
                  <a:schemeClr val="tx1"/>
                </a:solidFill>
                <a:effectLst/>
                <a:latin typeface="+mn-lt"/>
                <a:ea typeface="+mn-ea"/>
                <a:cs typeface="+mn-cs"/>
              </a:rPr>
              <a:t>Services – Avg. lift in CTR</a:t>
            </a:r>
            <a:r>
              <a:rPr lang="en-US" sz="900" b="0" i="0" u="none" strike="noStrike" kern="1200" dirty="0" smtClean="0">
                <a:solidFill>
                  <a:schemeClr val="tx1"/>
                </a:solidFill>
                <a:effectLst/>
                <a:latin typeface="+mn-lt"/>
                <a:ea typeface="+mn-ea"/>
                <a:cs typeface="+mn-cs"/>
              </a:rPr>
              <a:t/>
            </a:r>
            <a:br>
              <a:rPr lang="en-US" sz="900" b="0" i="0" u="none" strike="noStrike" kern="1200" dirty="0" smtClean="0">
                <a:solidFill>
                  <a:schemeClr val="tx1"/>
                </a:solidFill>
                <a:effectLst/>
                <a:latin typeface="+mn-lt"/>
                <a:ea typeface="+mn-ea"/>
                <a:cs typeface="+mn-cs"/>
              </a:rPr>
            </a:br>
            <a:r>
              <a:rPr lang="en-US" sz="900" b="0" i="0" u="none" strike="noStrike" kern="1200" dirty="0" smtClean="0">
                <a:solidFill>
                  <a:schemeClr val="tx1"/>
                </a:solidFill>
                <a:effectLst/>
                <a:latin typeface="+mn-lt"/>
                <a:ea typeface="+mn-ea"/>
                <a:cs typeface="+mn-cs"/>
              </a:rPr>
              <a:t>Active Traders: 249%</a:t>
            </a:r>
          </a:p>
          <a:p>
            <a:pPr rtl="0" eaLnBrk="1" fontAlgn="ctr" latinLnBrk="0" hangingPunct="1"/>
            <a:r>
              <a:rPr lang="en-US" sz="900" b="0" i="0" u="none" strike="noStrike" kern="1200" dirty="0" smtClean="0">
                <a:solidFill>
                  <a:schemeClr val="tx1"/>
                </a:solidFill>
                <a:effectLst/>
                <a:latin typeface="+mn-lt"/>
                <a:ea typeface="+mn-ea"/>
                <a:cs typeface="+mn-cs"/>
              </a:rPr>
              <a:t>New Traders: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219%</a:t>
            </a:r>
          </a:p>
          <a:p>
            <a:pPr rtl="0" eaLnBrk="1" fontAlgn="ctr" latinLnBrk="0" hangingPunct="1"/>
            <a:r>
              <a:rPr lang="en-US" sz="900" b="0" i="0" u="none" strike="noStrike" kern="1200" dirty="0" smtClean="0">
                <a:solidFill>
                  <a:schemeClr val="tx1"/>
                </a:solidFill>
                <a:effectLst/>
                <a:latin typeface="+mn-lt"/>
                <a:ea typeface="+mn-ea"/>
                <a:cs typeface="+mn-cs"/>
              </a:rPr>
              <a:t>Auto Insurance Researchers:</a:t>
            </a:r>
            <a:r>
              <a:rPr lang="en-US" sz="900" b="0" i="0" u="none" strike="noStrike" kern="1200" baseline="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138%</a:t>
            </a:r>
          </a:p>
          <a:p>
            <a:pPr rtl="0" eaLnBrk="1" fontAlgn="ctr" latinLnBrk="0" hangingPunct="1"/>
            <a:r>
              <a:rPr lang="en-US" sz="900" b="0" i="0" u="none" strike="noStrike" kern="1200" dirty="0" smtClean="0">
                <a:solidFill>
                  <a:schemeClr val="tx1"/>
                </a:solidFill>
                <a:effectLst/>
                <a:latin typeface="+mn-lt"/>
                <a:ea typeface="+mn-ea"/>
                <a:cs typeface="+mn-cs"/>
              </a:rPr>
              <a:t>Expert Traders: 114%</a:t>
            </a:r>
          </a:p>
          <a:p>
            <a:pPr rtl="0" eaLnBrk="1" fontAlgn="ctr" latinLnBrk="0" hangingPunct="1"/>
            <a:r>
              <a:rPr lang="en-US" sz="900" b="0" i="0" u="none" strike="noStrike" kern="1200" dirty="0" smtClean="0">
                <a:solidFill>
                  <a:schemeClr val="tx1"/>
                </a:solidFill>
                <a:effectLst/>
                <a:latin typeface="+mn-lt"/>
                <a:ea typeface="+mn-ea"/>
                <a:cs typeface="+mn-cs"/>
              </a:rPr>
              <a:t>Personal Investors: 109%</a:t>
            </a:r>
          </a:p>
          <a:p>
            <a:pPr rtl="0" eaLnBrk="1" fontAlgn="ctr" latinLnBrk="0" hangingPunct="1"/>
            <a:r>
              <a:rPr lang="en-US" sz="900" b="0" i="0" u="none" strike="noStrike" kern="1200" dirty="0" smtClean="0">
                <a:solidFill>
                  <a:schemeClr val="tx1"/>
                </a:solidFill>
                <a:effectLst/>
                <a:latin typeface="+mn-lt"/>
                <a:ea typeface="+mn-ea"/>
                <a:cs typeface="+mn-cs"/>
              </a:rPr>
              <a:t>Home Buyers: 99%</a:t>
            </a:r>
          </a:p>
          <a:p>
            <a:pPr rtl="0" eaLnBrk="1" fontAlgn="ctr" latinLnBrk="0" hangingPunct="1"/>
            <a:r>
              <a:rPr lang="en-US" sz="900" b="0" i="0" u="none" strike="noStrike" kern="1200" dirty="0" smtClean="0">
                <a:solidFill>
                  <a:schemeClr val="tx1"/>
                </a:solidFill>
                <a:effectLst/>
                <a:latin typeface="+mn-lt"/>
                <a:ea typeface="+mn-ea"/>
                <a:cs typeface="+mn-cs"/>
              </a:rPr>
              <a:t>Long Term Investors and Retirement Planners: 96%</a:t>
            </a:r>
          </a:p>
        </p:txBody>
      </p:sp>
      <p:sp>
        <p:nvSpPr>
          <p:cNvPr id="4" name="Slide Number Placeholder 3"/>
          <p:cNvSpPr>
            <a:spLocks noGrp="1"/>
          </p:cNvSpPr>
          <p:nvPr>
            <p:ph type="sldNum" sz="quarter" idx="10"/>
          </p:nvPr>
        </p:nvSpPr>
        <p:spPr/>
        <p:txBody>
          <a:bodyPr/>
          <a:lstStyle/>
          <a:p>
            <a:fld id="{970E673D-EE4C-4D93-868C-338A8AFA75DD}" type="slidenum">
              <a:rPr lang="en-US" smtClean="0"/>
              <a:t>13</a:t>
            </a:fld>
            <a:endParaRPr lang="en-US"/>
          </a:p>
        </p:txBody>
      </p:sp>
    </p:spTree>
    <p:extLst>
      <p:ext uri="{BB962C8B-B14F-4D97-AF65-F5344CB8AC3E}">
        <p14:creationId xmlns:p14="http://schemas.microsoft.com/office/powerpoint/2010/main" val="264156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“Microsoft has a unique portfolio for you (our advertisers) to engage with customers, and our people-first approach has major benefits that align with your needs. Microsoft sites have 870MM UVs, or 57%, of the internet market worldwide. Microsoft Sites ranked second only to Google Sites who reach over 1.1B UVs, and ahead of Facebook, who ranked third reaching over 826MM </a:t>
            </a:r>
            <a:r>
              <a:rPr lang="en-US" dirty="0" err="1" smtClean="0"/>
              <a:t>Uvs</a:t>
            </a:r>
            <a:r>
              <a:rPr lang="en-US" dirty="0" smtClean="0"/>
              <a:t>. Our three key pillars of focus are Intention, Connection, and Innovation.</a:t>
            </a:r>
          </a:p>
          <a:p>
            <a:r>
              <a:rPr lang="en-US" dirty="0" smtClean="0"/>
              <a:t>Intention – With our people-first approach, we start with the consumer needs rather than focusing our energy on “grabbing the consumers’ attention” to get a click. Not only are we focusing on being relevant to our users, but we want the intention to be focused fully on the consumer, so they have the best experience possible on the web. </a:t>
            </a:r>
          </a:p>
          <a:p>
            <a:pPr marL="0" marR="0" indent="0" algn="l" defTabSz="685983" rtl="0" eaLnBrk="1" fontAlgn="auto" latinLnBrk="0" hangingPunct="1">
              <a:lnSpc>
                <a:spcPct val="100000"/>
              </a:lnSpc>
              <a:spcBef>
                <a:spcPts val="0"/>
              </a:spcBef>
              <a:spcAft>
                <a:spcPts val="0"/>
              </a:spcAft>
              <a:buClrTx/>
              <a:buSzTx/>
              <a:buFontTx/>
              <a:buNone/>
              <a:tabLst/>
              <a:defRPr/>
            </a:pPr>
            <a:r>
              <a:rPr lang="en-US" dirty="0" smtClean="0"/>
              <a:t>Connection – Our mission is to enable advertising experiences that customers want, on devices they love. The experiential approach will enable marketers to reach consumers wherever they are with beautiful and useful experiences. We want to build REAL experiences, that connect with our consumers in a truly meaningful </a:t>
            </a:r>
            <a:r>
              <a:rPr lang="en-US" smtClean="0"/>
              <a:t>way.</a:t>
            </a:r>
            <a:endParaRPr lang="en-US" dirty="0" smtClean="0"/>
          </a:p>
          <a:p>
            <a:r>
              <a:rPr lang="en-US" dirty="0" smtClean="0"/>
              <a:t>Innovation – We reach consumers in a broader set of interactions that meet their fundamental needs than anyone else in the industry. In addition, our ad experiences are built to make sense to users– both from what they are seeing to why they are seeing it.  </a:t>
            </a:r>
          </a:p>
          <a:p>
            <a:r>
              <a:rPr lang="en-US" dirty="0" smtClean="0"/>
              <a:t>With these key pillars in place, we believe we have what it takes to go beyond the basics, and deliver an engaging and thoughtful experience to users, and better yet, turn them into YOUR customers. </a:t>
            </a:r>
          </a:p>
          <a:p>
            <a:endParaRPr lang="en-US" dirty="0" smtClean="0"/>
          </a:p>
        </p:txBody>
      </p:sp>
      <p:sp>
        <p:nvSpPr>
          <p:cNvPr id="4" name="Slide Number Placeholder 3"/>
          <p:cNvSpPr>
            <a:spLocks noGrp="1"/>
          </p:cNvSpPr>
          <p:nvPr>
            <p:ph type="sldNum" sz="quarter" idx="10"/>
          </p:nvPr>
        </p:nvSpPr>
        <p:spPr/>
        <p:txBody>
          <a:bodyPr/>
          <a:lstStyle/>
          <a:p>
            <a:fld id="{970E673D-EE4C-4D93-868C-338A8AFA75DD}" type="slidenum">
              <a:rPr lang="en-US" smtClean="0"/>
              <a:t>16</a:t>
            </a:fld>
            <a:endParaRPr lang="en-US"/>
          </a:p>
        </p:txBody>
      </p:sp>
    </p:spTree>
    <p:extLst>
      <p:ext uri="{BB962C8B-B14F-4D97-AF65-F5344CB8AC3E}">
        <p14:creationId xmlns:p14="http://schemas.microsoft.com/office/powerpoint/2010/main" val="21366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7" name="Picture 6" descr="MSA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37518" cy="5148263"/>
          </a:xfrm>
          <a:prstGeom prst="rect">
            <a:avLst/>
          </a:prstGeom>
        </p:spPr>
      </p:pic>
      <p:sp>
        <p:nvSpPr>
          <p:cNvPr id="8" name="Rectangle 7"/>
          <p:cNvSpPr/>
          <p:nvPr userDrawn="1"/>
        </p:nvSpPr>
        <p:spPr bwMode="gray">
          <a:xfrm>
            <a:off x="201933" y="2117505"/>
            <a:ext cx="4000294" cy="2442414"/>
          </a:xfrm>
          <a:prstGeom prst="rect">
            <a:avLst/>
          </a:prstGeom>
          <a:solidFill>
            <a:srgbClr val="68217A">
              <a:alpha val="95000"/>
            </a:srgbClr>
          </a:solidFill>
        </p:spPr>
        <p:txBody>
          <a:bodyPr vert="horz" wrap="square" lIns="0" tIns="0" rIns="0" bIns="0" rtlCol="0">
            <a:noAutofit/>
          </a:bodyPr>
          <a:lstStyle/>
          <a:p>
            <a:pPr defTabSz="699927">
              <a:lnSpc>
                <a:spcPct val="90000"/>
              </a:lnSpc>
              <a:spcBef>
                <a:spcPct val="20000"/>
              </a:spcBef>
              <a:buSzPct val="90000"/>
              <a:buFont typeface="Arial" pitchFamily="34" charset="0"/>
              <a:buNone/>
            </a:pPr>
            <a:endParaRPr lang="en-US" sz="2100" dirty="0" smtClean="0">
              <a:solidFill>
                <a:srgbClr val="FFFFFF"/>
              </a:solidFill>
              <a:latin typeface="Segoe UI Light"/>
            </a:endParaRPr>
          </a:p>
        </p:txBody>
      </p:sp>
      <p:sp>
        <p:nvSpPr>
          <p:cNvPr id="5" name="Text Placeholder 4"/>
          <p:cNvSpPr>
            <a:spLocks noGrp="1"/>
          </p:cNvSpPr>
          <p:nvPr>
            <p:ph type="body" sz="quarter" idx="12" hasCustomPrompt="1"/>
          </p:nvPr>
        </p:nvSpPr>
        <p:spPr>
          <a:xfrm>
            <a:off x="201929" y="3489380"/>
            <a:ext cx="4000296" cy="1070539"/>
          </a:xfrm>
          <a:prstGeom prst="rect">
            <a:avLst/>
          </a:prstGeom>
          <a:noFill/>
        </p:spPr>
        <p:txBody>
          <a:bodyPr lIns="107587" tIns="80689" rIns="107587" bIns="80689">
            <a:normAutofit/>
          </a:bodyPr>
          <a:lstStyle>
            <a:lvl1pPr marL="0" indent="0">
              <a:lnSpc>
                <a:spcPct val="100000"/>
              </a:lnSpc>
              <a:spcBef>
                <a:spcPts val="0"/>
              </a:spcBef>
              <a:buNone/>
              <a:defRPr sz="1600" spc="0" baseline="0">
                <a:solidFill>
                  <a:schemeClr val="tx2"/>
                </a:solidFill>
                <a:latin typeface="+mn-lt"/>
              </a:defRPr>
            </a:lvl1pPr>
          </a:lstStyle>
          <a:p>
            <a:pPr lvl="0"/>
            <a:r>
              <a:rPr lang="en-US" dirty="0" smtClean="0"/>
              <a:t>Speaker Name</a:t>
            </a:r>
          </a:p>
        </p:txBody>
      </p:sp>
      <p:sp>
        <p:nvSpPr>
          <p:cNvPr id="9" name="Title 1"/>
          <p:cNvSpPr>
            <a:spLocks noGrp="1"/>
          </p:cNvSpPr>
          <p:nvPr>
            <p:ph type="title" hasCustomPrompt="1"/>
          </p:nvPr>
        </p:nvSpPr>
        <p:spPr>
          <a:xfrm>
            <a:off x="201929" y="2117504"/>
            <a:ext cx="4000296" cy="1358214"/>
          </a:xfrm>
          <a:noFill/>
        </p:spPr>
        <p:txBody>
          <a:bodyPr lIns="107587" tIns="67242" rIns="107587" bIns="67242" anchor="t" anchorCtr="0"/>
          <a:lstStyle>
            <a:lvl1pPr algn="l" defTabSz="699927" rtl="0" eaLnBrk="1" latinLnBrk="0" hangingPunct="1">
              <a:lnSpc>
                <a:spcPct val="100000"/>
              </a:lnSpc>
              <a:spcBef>
                <a:spcPct val="0"/>
              </a:spcBef>
              <a:buNone/>
              <a:defRPr lang="en-US" sz="3600" b="0" kern="1200" cap="none" spc="-75" baseline="0" dirty="0">
                <a:ln w="3175">
                  <a:noFill/>
                </a:ln>
                <a:gradFill>
                  <a:gsLst>
                    <a:gs pos="5833">
                      <a:srgbClr val="FFFFFF"/>
                    </a:gs>
                    <a:gs pos="18000">
                      <a:srgbClr val="FFFFFF"/>
                    </a:gs>
                  </a:gsLst>
                  <a:lin ang="5400000" scaled="0"/>
                </a:gradFill>
                <a:effectLst/>
                <a:latin typeface="+mj-lt"/>
                <a:ea typeface="+mn-ea"/>
                <a:cs typeface="Segoe UI" pitchFamily="34" charset="0"/>
              </a:defRPr>
            </a:lvl1pPr>
          </a:lstStyle>
          <a:p>
            <a:r>
              <a:rPr lang="en-US" dirty="0" smtClean="0"/>
              <a:t>Presentation title</a:t>
            </a:r>
            <a:endParaRPr lang="en-US" dirty="0"/>
          </a:p>
        </p:txBody>
      </p:sp>
      <p:pic>
        <p:nvPicPr>
          <p:cNvPr id="53" name="Picture 5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01928" y="217337"/>
            <a:ext cx="1176558" cy="252305"/>
          </a:xfrm>
          <a:prstGeom prst="rect">
            <a:avLst/>
          </a:prstGeom>
        </p:spPr>
      </p:pic>
    </p:spTree>
    <p:extLst>
      <p:ext uri="{BB962C8B-B14F-4D97-AF65-F5344CB8AC3E}">
        <p14:creationId xmlns:p14="http://schemas.microsoft.com/office/powerpoint/2010/main" val="2539388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212" t="7953" r="212" b="7953"/>
          <a:stretch/>
        </p:blipFill>
        <p:spPr>
          <a:xfrm>
            <a:off x="2" y="0"/>
            <a:ext cx="9143998" cy="5148263"/>
          </a:xfrm>
          <a:prstGeom prst="rect">
            <a:avLst/>
          </a:prstGeom>
        </p:spPr>
      </p:pic>
    </p:spTree>
    <p:extLst>
      <p:ext uri="{BB962C8B-B14F-4D97-AF65-F5344CB8AC3E}">
        <p14:creationId xmlns:p14="http://schemas.microsoft.com/office/powerpoint/2010/main" val="406526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8263"/>
          </a:xfrm>
          <a:prstGeom prst="rect">
            <a:avLst/>
          </a:prstGeom>
        </p:spPr>
      </p:pic>
    </p:spTree>
    <p:extLst>
      <p:ext uri="{BB962C8B-B14F-4D97-AF65-F5344CB8AC3E}">
        <p14:creationId xmlns:p14="http://schemas.microsoft.com/office/powerpoint/2010/main" val="596403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4" cy="5148263"/>
          </a:xfrm>
          <a:prstGeom prst="rect">
            <a:avLst/>
          </a:prstGeom>
        </p:spPr>
      </p:pic>
      <p:sp>
        <p:nvSpPr>
          <p:cNvPr id="7" name="Rectangle 6"/>
          <p:cNvSpPr/>
          <p:nvPr userDrawn="1"/>
        </p:nvSpPr>
        <p:spPr bwMode="gray">
          <a:xfrm>
            <a:off x="201930" y="1226799"/>
            <a:ext cx="5344932" cy="3376756"/>
          </a:xfrm>
          <a:prstGeom prst="rect">
            <a:avLst/>
          </a:prstGeom>
          <a:solidFill>
            <a:srgbClr val="00206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25" tIns="109781" rIns="137225" bIns="109781" numCol="1" spcCol="0" rtlCol="0" fromWordArt="0" anchor="t" anchorCtr="0" forceAA="0" compatLnSpc="1">
            <a:prstTxWarp prst="textNoShape">
              <a:avLst/>
            </a:prstTxWarp>
            <a:noAutofit/>
          </a:bodyPr>
          <a:lstStyle/>
          <a:p>
            <a:pPr algn="ctr" defTabSz="699723"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01931" y="3247498"/>
            <a:ext cx="5344933" cy="1344486"/>
          </a:xfrm>
          <a:prstGeom prst="rect">
            <a:avLst/>
          </a:prstGeom>
          <a:noFill/>
        </p:spPr>
        <p:txBody>
          <a:bodyPr lIns="107587" tIns="80689" rIns="107587" bIns="80689">
            <a:normAutofit/>
          </a:bodyPr>
          <a:lstStyle>
            <a:lvl1pPr marL="0" indent="0">
              <a:spcBef>
                <a:spcPts val="0"/>
              </a:spcBef>
              <a:buNone/>
              <a:defRPr lang="en-US" sz="1600" kern="1200" spc="0" baseline="0" dirty="0" smtClean="0">
                <a:solidFill>
                  <a:schemeClr val="tx2"/>
                </a:solidFill>
                <a:latin typeface="+mn-lt"/>
                <a:ea typeface="+mn-ea"/>
                <a:cs typeface="+mn-cs"/>
              </a:defRPr>
            </a:lvl1pPr>
          </a:lstStyle>
          <a:p>
            <a:pPr marL="0" marR="0" lvl="0" indent="0" algn="l" defTabSz="699927" rtl="0" eaLnBrk="1" fontAlgn="auto" latinLnBrk="0" hangingPunct="1">
              <a:lnSpc>
                <a:spcPct val="90000"/>
              </a:lnSpc>
              <a:spcBef>
                <a:spcPts val="0"/>
              </a:spcBef>
              <a:spcAft>
                <a:spcPts val="0"/>
              </a:spcAft>
              <a:buClrTx/>
              <a:buSzPct val="90000"/>
              <a:buFont typeface="Arial" pitchFamily="34" charset="0"/>
              <a:buNone/>
              <a:tabLst/>
            </a:pPr>
            <a:r>
              <a:rPr lang="en-US" dirty="0" smtClean="0"/>
              <a:t>Speaker Name</a:t>
            </a:r>
          </a:p>
        </p:txBody>
      </p:sp>
      <p:sp>
        <p:nvSpPr>
          <p:cNvPr id="9" name="Title 1"/>
          <p:cNvSpPr>
            <a:spLocks noGrp="1"/>
          </p:cNvSpPr>
          <p:nvPr>
            <p:ph type="title" hasCustomPrompt="1"/>
          </p:nvPr>
        </p:nvSpPr>
        <p:spPr>
          <a:xfrm>
            <a:off x="201931" y="1226799"/>
            <a:ext cx="5344933" cy="2019110"/>
          </a:xfrm>
          <a:noFill/>
        </p:spPr>
        <p:txBody>
          <a:bodyPr lIns="107587" tIns="67242" rIns="107587" bIns="67242" anchor="t" anchorCtr="0"/>
          <a:lstStyle>
            <a:lvl1pPr algn="l" defTabSz="699927" rtl="0" eaLnBrk="1" latinLnBrk="0" hangingPunct="1">
              <a:lnSpc>
                <a:spcPct val="90000"/>
              </a:lnSpc>
              <a:spcBef>
                <a:spcPct val="0"/>
              </a:spcBef>
              <a:buNone/>
              <a:defRPr lang="en-US" sz="3600" b="0" kern="1200" cap="none" spc="-75" baseline="0" dirty="0">
                <a:ln w="3175">
                  <a:noFill/>
                </a:ln>
                <a:gradFill>
                  <a:gsLst>
                    <a:gs pos="5833">
                      <a:srgbClr val="FFFFFF"/>
                    </a:gs>
                    <a:gs pos="18000">
                      <a:srgbClr val="FFFFFF"/>
                    </a:gs>
                  </a:gsLst>
                  <a:lin ang="5400000" scaled="0"/>
                </a:gradFill>
                <a:effectLst/>
                <a:latin typeface="+mj-lt"/>
                <a:ea typeface="+mn-ea"/>
                <a:cs typeface="Segoe UI" pitchFamily="34" charset="0"/>
              </a:defRPr>
            </a:lvl1pPr>
          </a:lstStyle>
          <a:p>
            <a:r>
              <a:rPr lang="en-US" dirty="0" smtClean="0"/>
              <a:t>Presentation title</a:t>
            </a:r>
            <a:endParaRPr lang="en-US" dirty="0"/>
          </a:p>
        </p:txBody>
      </p:sp>
      <p:pic>
        <p:nvPicPr>
          <p:cNvPr id="42" name="Picture 4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766674" y="4675892"/>
            <a:ext cx="1176558" cy="252305"/>
          </a:xfrm>
          <a:prstGeom prst="rect">
            <a:avLst/>
          </a:prstGeom>
        </p:spPr>
      </p:pic>
    </p:spTree>
    <p:extLst>
      <p:ext uri="{BB962C8B-B14F-4D97-AF65-F5344CB8AC3E}">
        <p14:creationId xmlns:p14="http://schemas.microsoft.com/office/powerpoint/2010/main" val="2140619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Custom Layout 1">
    <p:spTree>
      <p:nvGrpSpPr>
        <p:cNvPr id="1" name=""/>
        <p:cNvGrpSpPr/>
        <p:nvPr/>
      </p:nvGrpSpPr>
      <p:grpSpPr>
        <a:xfrm>
          <a:off x="0" y="0"/>
          <a:ext cx="0" cy="0"/>
          <a:chOff x="0" y="0"/>
          <a:chExt cx="0" cy="0"/>
        </a:xfrm>
      </p:grpSpPr>
      <p:sp>
        <p:nvSpPr>
          <p:cNvPr id="2" name="Title 1"/>
          <p:cNvSpPr>
            <a:spLocks noGrp="1"/>
          </p:cNvSpPr>
          <p:nvPr>
            <p:ph type="title"/>
          </p:nvPr>
        </p:nvSpPr>
        <p:spPr>
          <a:xfrm>
            <a:off x="301785" y="217337"/>
            <a:ext cx="8540434" cy="675374"/>
          </a:xfrm>
        </p:spPr>
        <p:txBody>
          <a:bodyPr lIns="0" tIns="0" rIns="0" bIns="0"/>
          <a:lstStyle>
            <a:lvl1pPr>
              <a:defRPr sz="2800"/>
            </a:lvl1pPr>
          </a:lstStyle>
          <a:p>
            <a:r>
              <a:rPr lang="en-US" dirty="0" smtClean="0"/>
              <a:t>Click to edit Master title style</a:t>
            </a:r>
            <a:endParaRPr lang="en-US" dirty="0"/>
          </a:p>
        </p:txBody>
      </p:sp>
      <p:sp>
        <p:nvSpPr>
          <p:cNvPr id="9" name="Text Placeholder 4"/>
          <p:cNvSpPr>
            <a:spLocks noGrp="1"/>
          </p:cNvSpPr>
          <p:nvPr>
            <p:ph type="body" sz="quarter" idx="18"/>
          </p:nvPr>
        </p:nvSpPr>
        <p:spPr>
          <a:xfrm>
            <a:off x="300725" y="4514876"/>
            <a:ext cx="8542553" cy="291119"/>
          </a:xfrm>
        </p:spPr>
        <p:txBody>
          <a:bodyPr lIns="0" tIns="0" rIns="0" bIns="0" anchor="b">
            <a:noAutofit/>
          </a:bodyPr>
          <a:lstStyle>
            <a:lvl1pPr marL="0" indent="0">
              <a:buNone/>
              <a:defRPr lang="en-US" sz="600" dirty="0">
                <a:solidFill>
                  <a:schemeClr val="tx1"/>
                </a:solidFill>
                <a:latin typeface="+mn-lt"/>
              </a:defRPr>
            </a:lvl1pPr>
          </a:lstStyle>
          <a:p>
            <a:pPr marL="0" lvl="0" indent="0">
              <a:buNone/>
            </a:pPr>
            <a:r>
              <a:rPr lang="en-US" smtClean="0"/>
              <a:t>Click to edit Master text styles</a:t>
            </a:r>
          </a:p>
        </p:txBody>
      </p:sp>
    </p:spTree>
    <p:extLst>
      <p:ext uri="{BB962C8B-B14F-4D97-AF65-F5344CB8AC3E}">
        <p14:creationId xmlns:p14="http://schemas.microsoft.com/office/powerpoint/2010/main" val="7682872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4581"/>
            <a:ext cx="8740142" cy="1348410"/>
          </a:xfrm>
          <a:noFill/>
        </p:spPr>
        <p:txBody>
          <a:bodyPr tIns="89649" bIns="89649" anchor="t" anchorCtr="0"/>
          <a:lstStyle>
            <a:lvl1pPr>
              <a:defRPr sz="6000" spc="-74" baseline="0">
                <a:solidFill>
                  <a:schemeClr val="bg2"/>
                </a:solidFill>
              </a:defRPr>
            </a:lvl1pPr>
          </a:lstStyle>
          <a:p>
            <a:r>
              <a:rPr lang="en-US" dirty="0" smtClean="0"/>
              <a:t>Section title</a:t>
            </a:r>
            <a:endParaRPr lang="en-US" dirty="0"/>
          </a:p>
        </p:txBody>
      </p:sp>
    </p:spTree>
    <p:extLst>
      <p:ext uri="{BB962C8B-B14F-4D97-AF65-F5344CB8AC3E}">
        <p14:creationId xmlns:p14="http://schemas.microsoft.com/office/powerpoint/2010/main" val="294724963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perdeck Instructions">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9" name="Text Placeholder 3"/>
          <p:cNvSpPr>
            <a:spLocks noGrp="1"/>
          </p:cNvSpPr>
          <p:nvPr>
            <p:ph idx="21" hasCustomPrompt="1"/>
          </p:nvPr>
        </p:nvSpPr>
        <p:spPr>
          <a:xfrm>
            <a:off x="2564508" y="2802944"/>
            <a:ext cx="2503769" cy="1501800"/>
          </a:xfrm>
          <a:prstGeom prst="rect">
            <a:avLst/>
          </a:prstGeom>
        </p:spPr>
        <p:txBody>
          <a:bodyPr vert="horz" wrap="square" lIns="0" tIns="0" rIns="0" bIns="0" rtlCol="0">
            <a:noAutofit/>
          </a:bodyPr>
          <a:lstStyle>
            <a:lvl1pPr marL="0" indent="0" algn="l" defTabSz="686059" rtl="0" eaLnBrk="1" latinLnBrk="0" hangingPunct="1">
              <a:spcBef>
                <a:spcPts val="0"/>
              </a:spcBef>
              <a:spcAft>
                <a:spcPts val="900"/>
              </a:spcAft>
              <a:buFont typeface="Arial" pitchFamily="34" charset="0"/>
              <a:buNone/>
              <a:defRPr lang="en-US" sz="1000" kern="1200" spc="0" baseline="0" dirty="0" smtClean="0">
                <a:solidFill>
                  <a:schemeClr val="tx2"/>
                </a:solidFill>
                <a:latin typeface="+mn-lt"/>
                <a:ea typeface="+mn-ea"/>
                <a:cs typeface="+mn-cs"/>
              </a:defRPr>
            </a:lvl1pPr>
            <a:lvl2pPr marL="88152" indent="-88152" algn="l" defTabSz="686059" rtl="0" eaLnBrk="1" latinLnBrk="0" hangingPunct="1">
              <a:spcBef>
                <a:spcPts val="0"/>
              </a:spcBef>
              <a:spcAft>
                <a:spcPts val="900"/>
              </a:spcAft>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2pPr>
            <a:lvl3pPr marL="899387" indent="-644462" algn="l" defTabSz="686059" rtl="0" eaLnBrk="1" latinLnBrk="0" hangingPunct="1">
              <a:spcBef>
                <a:spcPct val="20000"/>
              </a:spcBef>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3pPr>
            <a:lvl4pPr marL="1243514" indent="-214424" algn="l" defTabSz="686059" rtl="0" eaLnBrk="1" latinLnBrk="0" hangingPunct="1">
              <a:spcBef>
                <a:spcPct val="20000"/>
              </a:spcBef>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4pPr>
            <a:lvl5pPr marL="1586542" indent="-214424" algn="l" defTabSz="686059" rtl="0" eaLnBrk="1" latinLnBrk="0" hangingPunct="1">
              <a:spcBef>
                <a:spcPct val="20000"/>
              </a:spcBef>
              <a:buFont typeface="Arial" pitchFamily="34" charset="0"/>
              <a:buChar char="•"/>
              <a:defRPr lang="en-US" sz="15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smtClean="0"/>
              <a:t>Click to edit Master title style</a:t>
            </a:r>
          </a:p>
        </p:txBody>
      </p:sp>
      <p:sp>
        <p:nvSpPr>
          <p:cNvPr id="10" name="Text Placeholder 3"/>
          <p:cNvSpPr>
            <a:spLocks noGrp="1"/>
          </p:cNvSpPr>
          <p:nvPr>
            <p:ph idx="1" hasCustomPrompt="1"/>
          </p:nvPr>
        </p:nvSpPr>
        <p:spPr>
          <a:xfrm>
            <a:off x="300725" y="1535529"/>
            <a:ext cx="8542553" cy="716243"/>
          </a:xfrm>
          <a:prstGeom prst="rect">
            <a:avLst/>
          </a:prstGeom>
        </p:spPr>
        <p:txBody>
          <a:bodyPr vert="horz" wrap="square" lIns="0" tIns="0" rIns="0" bIns="0" rtlCol="0">
            <a:noAutofit/>
          </a:bodyPr>
          <a:lstStyle>
            <a:lvl1pPr marL="0" indent="0" algn="l" defTabSz="686059" rtl="0" eaLnBrk="1" latinLnBrk="0" hangingPunct="1">
              <a:spcBef>
                <a:spcPts val="0"/>
              </a:spcBef>
              <a:spcAft>
                <a:spcPts val="900"/>
              </a:spcAft>
              <a:buFont typeface="Arial" pitchFamily="34" charset="0"/>
              <a:buNone/>
              <a:defRPr lang="en-US" sz="1000" kern="1200" spc="0" baseline="0" dirty="0" smtClean="0">
                <a:solidFill>
                  <a:schemeClr val="tx2"/>
                </a:solidFill>
                <a:latin typeface="+mn-lt"/>
                <a:ea typeface="+mn-ea"/>
                <a:cs typeface="+mn-cs"/>
              </a:defRPr>
            </a:lvl1pPr>
            <a:lvl2pPr marL="88152" indent="-88152" algn="l" defTabSz="686059" rtl="0" eaLnBrk="1" latinLnBrk="0" hangingPunct="1">
              <a:spcBef>
                <a:spcPts val="0"/>
              </a:spcBef>
              <a:spcAft>
                <a:spcPts val="900"/>
              </a:spcAft>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2pPr>
            <a:lvl3pPr marL="899387" indent="-644462" algn="l" defTabSz="686059" rtl="0" eaLnBrk="1" latinLnBrk="0" hangingPunct="1">
              <a:spcBef>
                <a:spcPct val="20000"/>
              </a:spcBef>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3pPr>
            <a:lvl4pPr marL="1243514" indent="-214424" algn="l" defTabSz="686059" rtl="0" eaLnBrk="1" latinLnBrk="0" hangingPunct="1">
              <a:spcBef>
                <a:spcPct val="20000"/>
              </a:spcBef>
              <a:buFont typeface="Arial" pitchFamily="34" charset="0"/>
              <a:buChar char="•"/>
              <a:defRPr lang="en-US" sz="1500" kern="1200" spc="0" baseline="0" dirty="0" smtClean="0">
                <a:gradFill>
                  <a:gsLst>
                    <a:gs pos="1250">
                      <a:schemeClr val="tx1"/>
                    </a:gs>
                    <a:gs pos="100000">
                      <a:schemeClr val="tx1"/>
                    </a:gs>
                  </a:gsLst>
                  <a:lin ang="5400000" scaled="0"/>
                </a:gradFill>
                <a:latin typeface="+mn-lt"/>
                <a:ea typeface="+mn-ea"/>
                <a:cs typeface="+mn-cs"/>
              </a:defRPr>
            </a:lvl4pPr>
            <a:lvl5pPr marL="1586542" indent="-214424" algn="l" defTabSz="686059" rtl="0" eaLnBrk="1" latinLnBrk="0" hangingPunct="1">
              <a:spcBef>
                <a:spcPct val="20000"/>
              </a:spcBef>
              <a:buFont typeface="Arial" pitchFamily="34" charset="0"/>
              <a:buChar char="•"/>
              <a:defRPr lang="en-US" sz="15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smtClean="0"/>
              <a:t>Click to edit Master title style</a:t>
            </a:r>
          </a:p>
        </p:txBody>
      </p:sp>
      <p:sp>
        <p:nvSpPr>
          <p:cNvPr id="2" name="Title 1"/>
          <p:cNvSpPr>
            <a:spLocks noGrp="1"/>
          </p:cNvSpPr>
          <p:nvPr>
            <p:ph type="title"/>
          </p:nvPr>
        </p:nvSpPr>
        <p:spPr>
          <a:xfrm>
            <a:off x="302844" y="969221"/>
            <a:ext cx="4326323" cy="537160"/>
          </a:xfrm>
        </p:spPr>
        <p:txBody>
          <a:bodyPr lIns="0" tIns="0" rIns="0" bIns="0" anchor="ctr"/>
          <a:lstStyle>
            <a:lvl1pPr>
              <a:defRPr sz="2400">
                <a:solidFill>
                  <a:schemeClr val="tx2"/>
                </a:solidFill>
              </a:defRPr>
            </a:lvl1pPr>
          </a:lstStyle>
          <a:p>
            <a:r>
              <a:rPr lang="en-US" dirty="0" smtClean="0"/>
              <a:t>Click to edit Master title style</a:t>
            </a:r>
            <a:endParaRPr lang="en-US" dirty="0"/>
          </a:p>
        </p:txBody>
      </p:sp>
      <p:sp>
        <p:nvSpPr>
          <p:cNvPr id="9" name="Text Placeholder 4"/>
          <p:cNvSpPr>
            <a:spLocks noGrp="1"/>
          </p:cNvSpPr>
          <p:nvPr>
            <p:ph type="body" sz="quarter" idx="18" hasCustomPrompt="1"/>
          </p:nvPr>
        </p:nvSpPr>
        <p:spPr>
          <a:xfrm>
            <a:off x="300725" y="4514876"/>
            <a:ext cx="8542553" cy="291119"/>
          </a:xfrm>
        </p:spPr>
        <p:txBody>
          <a:bodyPr lIns="0" tIns="0" rIns="0" bIns="0" anchor="b">
            <a:noAutofit/>
          </a:bodyPr>
          <a:lstStyle>
            <a:lvl1pPr marL="0" indent="0">
              <a:buNone/>
              <a:defRPr lang="en-US" sz="600" b="1" dirty="0">
                <a:solidFill>
                  <a:schemeClr val="tx2"/>
                </a:solidFill>
                <a:latin typeface="+mn-lt"/>
              </a:defRPr>
            </a:lvl1pPr>
          </a:lstStyle>
          <a:p>
            <a:pPr marL="0" lvl="0" indent="0">
              <a:buNone/>
            </a:pPr>
            <a:r>
              <a:rPr lang="en-US" dirty="0" smtClean="0"/>
              <a:t>Click to edit Master title style</a:t>
            </a:r>
          </a:p>
        </p:txBody>
      </p:sp>
      <p:sp>
        <p:nvSpPr>
          <p:cNvPr id="5" name="Text Placeholder 4"/>
          <p:cNvSpPr>
            <a:spLocks noGrp="1"/>
          </p:cNvSpPr>
          <p:nvPr>
            <p:ph type="body" sz="quarter" idx="22"/>
          </p:nvPr>
        </p:nvSpPr>
        <p:spPr>
          <a:xfrm>
            <a:off x="301307" y="3273125"/>
            <a:ext cx="1984098" cy="561442"/>
          </a:xfrm>
        </p:spPr>
        <p:txBody>
          <a:bodyPr anchor="ctr"/>
          <a:lstStyle>
            <a:lvl1pPr>
              <a:defRPr sz="20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41357996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869" rtl="0" eaLnBrk="1" latinLnBrk="0" hangingPunct="1">
              <a:lnSpc>
                <a:spcPct val="90000"/>
              </a:lnSpc>
              <a:spcBef>
                <a:spcPct val="0"/>
              </a:spcBef>
              <a:buNone/>
              <a:defRPr lang="en-US" sz="28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54137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445" t="13371" r="445" b="3820"/>
          <a:stretch/>
        </p:blipFill>
        <p:spPr>
          <a:xfrm>
            <a:off x="0" y="0"/>
            <a:ext cx="9144000" cy="5148263"/>
          </a:xfrm>
          <a:prstGeom prst="rect">
            <a:avLst/>
          </a:prstGeom>
        </p:spPr>
      </p:pic>
    </p:spTree>
    <p:extLst>
      <p:ext uri="{BB962C8B-B14F-4D97-AF65-F5344CB8AC3E}">
        <p14:creationId xmlns:p14="http://schemas.microsoft.com/office/powerpoint/2010/main" val="4039522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49" t="11099" r="49" b="4479"/>
          <a:stretch/>
        </p:blipFill>
        <p:spPr>
          <a:xfrm>
            <a:off x="0" y="0"/>
            <a:ext cx="9144000" cy="5148263"/>
          </a:xfrm>
          <a:prstGeom prst="rect">
            <a:avLst/>
          </a:prstGeom>
        </p:spPr>
      </p:pic>
    </p:spTree>
    <p:extLst>
      <p:ext uri="{BB962C8B-B14F-4D97-AF65-F5344CB8AC3E}">
        <p14:creationId xmlns:p14="http://schemas.microsoft.com/office/powerpoint/2010/main" val="3223825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8263"/>
          </a:xfrm>
          <a:prstGeom prst="rect">
            <a:avLst/>
          </a:prstGeom>
        </p:spPr>
      </p:pic>
    </p:spTree>
    <p:extLst>
      <p:ext uri="{BB962C8B-B14F-4D97-AF65-F5344CB8AC3E}">
        <p14:creationId xmlns:p14="http://schemas.microsoft.com/office/powerpoint/2010/main" val="639441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9144000" cy="5148264"/>
          </a:xfrm>
          <a:prstGeom prst="rect">
            <a:avLst/>
          </a:prstGeom>
        </p:spPr>
      </p:pic>
    </p:spTree>
    <p:extLst>
      <p:ext uri="{BB962C8B-B14F-4D97-AF65-F5344CB8AC3E}">
        <p14:creationId xmlns:p14="http://schemas.microsoft.com/office/powerpoint/2010/main" val="1046662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8263"/>
          </a:xfrm>
          <a:prstGeom prst="rect">
            <a:avLst/>
          </a:prstGeom>
        </p:spPr>
      </p:pic>
    </p:spTree>
    <p:extLst>
      <p:ext uri="{BB962C8B-B14F-4D97-AF65-F5344CB8AC3E}">
        <p14:creationId xmlns:p14="http://schemas.microsoft.com/office/powerpoint/2010/main" val="65621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8263"/>
          </a:xfrm>
          <a:prstGeom prst="rect">
            <a:avLst/>
          </a:prstGeom>
        </p:spPr>
      </p:pic>
    </p:spTree>
    <p:extLst>
      <p:ext uri="{BB962C8B-B14F-4D97-AF65-F5344CB8AC3E}">
        <p14:creationId xmlns:p14="http://schemas.microsoft.com/office/powerpoint/2010/main" val="428508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2" cy="5148263"/>
          </a:xfrm>
          <a:prstGeom prst="rect">
            <a:avLst/>
          </a:prstGeom>
        </p:spPr>
      </p:pic>
    </p:spTree>
    <p:extLst>
      <p:ext uri="{BB962C8B-B14F-4D97-AF65-F5344CB8AC3E}">
        <p14:creationId xmlns:p14="http://schemas.microsoft.com/office/powerpoint/2010/main" val="489640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7798" b="7798"/>
          <a:stretch/>
        </p:blipFill>
        <p:spPr>
          <a:xfrm>
            <a:off x="0" y="0"/>
            <a:ext cx="9144000" cy="5148263"/>
          </a:xfrm>
          <a:prstGeom prst="rect">
            <a:avLst/>
          </a:prstGeom>
        </p:spPr>
      </p:pic>
    </p:spTree>
    <p:extLst>
      <p:ext uri="{BB962C8B-B14F-4D97-AF65-F5344CB8AC3E}">
        <p14:creationId xmlns:p14="http://schemas.microsoft.com/office/powerpoint/2010/main" val="1248428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3999" cy="5156862"/>
          </a:xfrm>
          <a:prstGeom prst="rect">
            <a:avLst/>
          </a:prstGeom>
        </p:spPr>
      </p:pic>
    </p:spTree>
    <p:extLst>
      <p:ext uri="{BB962C8B-B14F-4D97-AF65-F5344CB8AC3E}">
        <p14:creationId xmlns:p14="http://schemas.microsoft.com/office/powerpoint/2010/main" val="3563410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49" y="0"/>
            <a:ext cx="9171098" cy="5148263"/>
          </a:xfrm>
          <a:prstGeom prst="rect">
            <a:avLst/>
          </a:prstGeom>
        </p:spPr>
      </p:pic>
    </p:spTree>
    <p:extLst>
      <p:ext uri="{BB962C8B-B14F-4D97-AF65-F5344CB8AC3E}">
        <p14:creationId xmlns:p14="http://schemas.microsoft.com/office/powerpoint/2010/main" val="3635635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660" t="14472" b="1708"/>
          <a:stretch/>
        </p:blipFill>
        <p:spPr>
          <a:xfrm>
            <a:off x="1" y="0"/>
            <a:ext cx="9143999" cy="5148263"/>
          </a:xfrm>
          <a:prstGeom prst="rect">
            <a:avLst/>
          </a:prstGeom>
        </p:spPr>
      </p:pic>
    </p:spTree>
    <p:extLst>
      <p:ext uri="{BB962C8B-B14F-4D97-AF65-F5344CB8AC3E}">
        <p14:creationId xmlns:p14="http://schemas.microsoft.com/office/powerpoint/2010/main" val="194484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459" t="8129" r="459" b="8129"/>
          <a:stretch/>
        </p:blipFill>
        <p:spPr>
          <a:xfrm>
            <a:off x="1" y="0"/>
            <a:ext cx="9144000" cy="5148263"/>
          </a:xfrm>
          <a:prstGeom prst="rect">
            <a:avLst/>
          </a:prstGeom>
        </p:spPr>
      </p:pic>
    </p:spTree>
    <p:extLst>
      <p:ext uri="{BB962C8B-B14F-4D97-AF65-F5344CB8AC3E}">
        <p14:creationId xmlns:p14="http://schemas.microsoft.com/office/powerpoint/2010/main" val="2012155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57" t="13826" r="57" b="1752"/>
          <a:stretch/>
        </p:blipFill>
        <p:spPr>
          <a:xfrm>
            <a:off x="1" y="0"/>
            <a:ext cx="9144000" cy="5148263"/>
          </a:xfrm>
          <a:prstGeom prst="rect">
            <a:avLst/>
          </a:prstGeom>
        </p:spPr>
      </p:pic>
    </p:spTree>
    <p:extLst>
      <p:ext uri="{BB962C8B-B14F-4D97-AF65-F5344CB8AC3E}">
        <p14:creationId xmlns:p14="http://schemas.microsoft.com/office/powerpoint/2010/main" val="1693329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3998" cy="5148263"/>
          </a:xfrm>
          <a:prstGeom prst="rect">
            <a:avLst/>
          </a:prstGeom>
        </p:spPr>
      </p:pic>
    </p:spTree>
    <p:extLst>
      <p:ext uri="{BB962C8B-B14F-4D97-AF65-F5344CB8AC3E}">
        <p14:creationId xmlns:p14="http://schemas.microsoft.com/office/powerpoint/2010/main" val="368517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2" y="217337"/>
            <a:ext cx="8741880" cy="675374"/>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2" y="892710"/>
            <a:ext cx="8740141" cy="1206062"/>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1459857"/>
      </p:ext>
    </p:extLst>
  </p:cSld>
  <p:clrMap bg1="lt1" tx1="dk1" bg2="lt2" tx2="dk2" accent1="accent1" accent2="accent2" accent3="accent3" accent4="accent4" accent5="accent5" accent6="accent6" hlink="hlink" folHlink="folHlink"/>
  <p:sldLayoutIdLst>
    <p:sldLayoutId id="2147484811" r:id="rId1"/>
    <p:sldLayoutId id="2147484822" r:id="rId2"/>
    <p:sldLayoutId id="2147484838" r:id="rId3"/>
    <p:sldLayoutId id="2147484823" r:id="rId4"/>
    <p:sldLayoutId id="2147484859" r:id="rId5"/>
    <p:sldLayoutId id="2147484858" r:id="rId6"/>
    <p:sldLayoutId id="2147484860" r:id="rId7"/>
    <p:sldLayoutId id="2147484861" r:id="rId8"/>
    <p:sldLayoutId id="2147484862" r:id="rId9"/>
    <p:sldLayoutId id="2147484863" r:id="rId10"/>
    <p:sldLayoutId id="2147484864" r:id="rId11"/>
    <p:sldLayoutId id="2147484812" r:id="rId12"/>
    <p:sldLayoutId id="2147484816" r:id="rId13"/>
    <p:sldLayoutId id="2147484820" r:id="rId14"/>
    <p:sldLayoutId id="2147484821" r:id="rId15"/>
    <p:sldLayoutId id="2147484865" r:id="rId16"/>
    <p:sldLayoutId id="2147484866" r:id="rId17"/>
    <p:sldLayoutId id="2147484867" r:id="rId18"/>
    <p:sldLayoutId id="2147484868" r:id="rId19"/>
    <p:sldLayoutId id="2147484869" r:id="rId20"/>
    <p:sldLayoutId id="2147484870" r:id="rId21"/>
    <p:sldLayoutId id="2147484871" r:id="rId2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p:titleStyle>
    <p:body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945" rtl="0" eaLnBrk="1" latinLnBrk="0" hangingPunct="1">
        <a:defRPr sz="1400" kern="1200">
          <a:solidFill>
            <a:schemeClr val="tx1"/>
          </a:solidFill>
          <a:latin typeface="+mn-lt"/>
          <a:ea typeface="+mn-ea"/>
          <a:cs typeface="+mn-cs"/>
        </a:defRPr>
      </a:lvl1pPr>
      <a:lvl2pPr marL="349973" algn="l" defTabSz="699945" rtl="0" eaLnBrk="1" latinLnBrk="0" hangingPunct="1">
        <a:defRPr sz="1400" kern="1200">
          <a:solidFill>
            <a:schemeClr val="tx1"/>
          </a:solidFill>
          <a:latin typeface="+mn-lt"/>
          <a:ea typeface="+mn-ea"/>
          <a:cs typeface="+mn-cs"/>
        </a:defRPr>
      </a:lvl2pPr>
      <a:lvl3pPr marL="699945" algn="l" defTabSz="699945" rtl="0" eaLnBrk="1" latinLnBrk="0" hangingPunct="1">
        <a:defRPr sz="1400" kern="1200">
          <a:solidFill>
            <a:schemeClr val="tx1"/>
          </a:solidFill>
          <a:latin typeface="+mn-lt"/>
          <a:ea typeface="+mn-ea"/>
          <a:cs typeface="+mn-cs"/>
        </a:defRPr>
      </a:lvl3pPr>
      <a:lvl4pPr marL="1049915" algn="l" defTabSz="699945" rtl="0" eaLnBrk="1" latinLnBrk="0" hangingPunct="1">
        <a:defRPr sz="1400" kern="1200">
          <a:solidFill>
            <a:schemeClr val="tx1"/>
          </a:solidFill>
          <a:latin typeface="+mn-lt"/>
          <a:ea typeface="+mn-ea"/>
          <a:cs typeface="+mn-cs"/>
        </a:defRPr>
      </a:lvl4pPr>
      <a:lvl5pPr marL="1399888" algn="l" defTabSz="699945" rtl="0" eaLnBrk="1" latinLnBrk="0" hangingPunct="1">
        <a:defRPr sz="1400" kern="1200">
          <a:solidFill>
            <a:schemeClr val="tx1"/>
          </a:solidFill>
          <a:latin typeface="+mn-lt"/>
          <a:ea typeface="+mn-ea"/>
          <a:cs typeface="+mn-cs"/>
        </a:defRPr>
      </a:lvl5pPr>
      <a:lvl6pPr marL="1749861" algn="l" defTabSz="699945" rtl="0" eaLnBrk="1" latinLnBrk="0" hangingPunct="1">
        <a:defRPr sz="1400" kern="1200">
          <a:solidFill>
            <a:schemeClr val="tx1"/>
          </a:solidFill>
          <a:latin typeface="+mn-lt"/>
          <a:ea typeface="+mn-ea"/>
          <a:cs typeface="+mn-cs"/>
        </a:defRPr>
      </a:lvl6pPr>
      <a:lvl7pPr marL="2099832" algn="l" defTabSz="699945" rtl="0" eaLnBrk="1" latinLnBrk="0" hangingPunct="1">
        <a:defRPr sz="1400" kern="1200">
          <a:solidFill>
            <a:schemeClr val="tx1"/>
          </a:solidFill>
          <a:latin typeface="+mn-lt"/>
          <a:ea typeface="+mn-ea"/>
          <a:cs typeface="+mn-cs"/>
        </a:defRPr>
      </a:lvl7pPr>
      <a:lvl8pPr marL="2449803" algn="l" defTabSz="699945" rtl="0" eaLnBrk="1" latinLnBrk="0" hangingPunct="1">
        <a:defRPr sz="1400" kern="1200">
          <a:solidFill>
            <a:schemeClr val="tx1"/>
          </a:solidFill>
          <a:latin typeface="+mn-lt"/>
          <a:ea typeface="+mn-ea"/>
          <a:cs typeface="+mn-cs"/>
        </a:defRPr>
      </a:lvl8pPr>
      <a:lvl9pPr marL="2799776" algn="l" defTabSz="69994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g"/><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jpeg"/><Relationship Id="rId15"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png"/><Relationship Id="rId13" Type="http://schemas.openxmlformats.org/officeDocument/2006/relationships/image" Target="../media/image58.jpeg"/><Relationship Id="rId14" Type="http://schemas.openxmlformats.org/officeDocument/2006/relationships/image" Target="../media/image59.png"/><Relationship Id="rId15" Type="http://schemas.openxmlformats.org/officeDocument/2006/relationships/image" Target="../media/image60.jpeg"/><Relationship Id="rId16" Type="http://schemas.openxmlformats.org/officeDocument/2006/relationships/image" Target="../media/image61.jpeg"/><Relationship Id="rId17" Type="http://schemas.openxmlformats.org/officeDocument/2006/relationships/image" Target="../media/image62.png"/><Relationship Id="rId18"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jpeg"/><Relationship Id="rId6"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13.xml"/><Relationship Id="rId2"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3.xml"/><Relationship Id="rId2" Type="http://schemas.openxmlformats.org/officeDocument/2006/relationships/image" Target="../media/image8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 Id="rId3" Type="http://schemas.openxmlformats.org/officeDocument/2006/relationships/image" Target="../media/image9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9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png"/><Relationship Id="rId3"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9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png"/><Relationship Id="rId3"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 Id="rId3"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13.xml"/><Relationship Id="rId2"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eg"/><Relationship Id="rId5" Type="http://schemas.openxmlformats.org/officeDocument/2006/relationships/image" Target="../media/image118.png"/><Relationship Id="rId6" Type="http://schemas.openxmlformats.org/officeDocument/2006/relationships/image" Target="../media/image119.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image" Target="../media/image1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5.png"/><Relationship Id="rId3"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 Id="rId3" Type="http://schemas.openxmlformats.org/officeDocument/2006/relationships/image" Target="../media/image1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 Id="rId3" Type="http://schemas.openxmlformats.org/officeDocument/2006/relationships/image" Target="../media/image1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 Id="rId3"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image" Target="../media/image1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0" Type="http://schemas.openxmlformats.org/officeDocument/2006/relationships/image" Target="../media/image154.jpeg"/><Relationship Id="rId21" Type="http://schemas.openxmlformats.org/officeDocument/2006/relationships/image" Target="../media/image155.png"/><Relationship Id="rId22" Type="http://schemas.openxmlformats.org/officeDocument/2006/relationships/image" Target="../media/image156.png"/><Relationship Id="rId23" Type="http://schemas.openxmlformats.org/officeDocument/2006/relationships/image" Target="../media/image157.png"/><Relationship Id="rId24" Type="http://schemas.openxmlformats.org/officeDocument/2006/relationships/image" Target="../media/image158.png"/><Relationship Id="rId25" Type="http://schemas.openxmlformats.org/officeDocument/2006/relationships/image" Target="../media/image159.png"/><Relationship Id="rId26" Type="http://schemas.openxmlformats.org/officeDocument/2006/relationships/image" Target="../media/image160.png"/><Relationship Id="rId27" Type="http://schemas.openxmlformats.org/officeDocument/2006/relationships/image" Target="../media/image161.png"/><Relationship Id="rId28" Type="http://schemas.openxmlformats.org/officeDocument/2006/relationships/image" Target="../media/image162.jpeg"/><Relationship Id="rId29" Type="http://schemas.openxmlformats.org/officeDocument/2006/relationships/image" Target="../media/image163.png"/><Relationship Id="rId1" Type="http://schemas.openxmlformats.org/officeDocument/2006/relationships/slideLayout" Target="../slideLayouts/slideLayout16.xml"/><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30" Type="http://schemas.openxmlformats.org/officeDocument/2006/relationships/image" Target="../media/image164.jpeg"/><Relationship Id="rId31" Type="http://schemas.openxmlformats.org/officeDocument/2006/relationships/image" Target="../media/image165.png"/><Relationship Id="rId32" Type="http://schemas.openxmlformats.org/officeDocument/2006/relationships/image" Target="../media/image166.png"/><Relationship Id="rId9" Type="http://schemas.openxmlformats.org/officeDocument/2006/relationships/image" Target="../media/image143.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33" Type="http://schemas.openxmlformats.org/officeDocument/2006/relationships/image" Target="../media/image167.png"/><Relationship Id="rId34" Type="http://schemas.openxmlformats.org/officeDocument/2006/relationships/image" Target="../media/image168.png"/><Relationship Id="rId35" Type="http://schemas.openxmlformats.org/officeDocument/2006/relationships/image" Target="../media/image169.png"/><Relationship Id="rId36" Type="http://schemas.openxmlformats.org/officeDocument/2006/relationships/image" Target="../media/image170.png"/><Relationship Id="rId10" Type="http://schemas.openxmlformats.org/officeDocument/2006/relationships/image" Target="../media/image144.png"/><Relationship Id="rId11" Type="http://schemas.openxmlformats.org/officeDocument/2006/relationships/image" Target="../media/image145.png"/><Relationship Id="rId12" Type="http://schemas.openxmlformats.org/officeDocument/2006/relationships/image" Target="../media/image146.png"/><Relationship Id="rId13" Type="http://schemas.openxmlformats.org/officeDocument/2006/relationships/image" Target="../media/image147.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image" Target="../media/image150.png"/><Relationship Id="rId17" Type="http://schemas.openxmlformats.org/officeDocument/2006/relationships/image" Target="../media/image151.png"/><Relationship Id="rId18" Type="http://schemas.openxmlformats.org/officeDocument/2006/relationships/image" Target="../media/image152.png"/><Relationship Id="rId19" Type="http://schemas.openxmlformats.org/officeDocument/2006/relationships/image" Target="../media/image153.jpeg"/><Relationship Id="rId37" Type="http://schemas.openxmlformats.org/officeDocument/2006/relationships/image" Target="../media/image171.png"/><Relationship Id="rId38" Type="http://schemas.openxmlformats.org/officeDocument/2006/relationships/image" Target="../media/image172.png"/><Relationship Id="rId39" Type="http://schemas.openxmlformats.org/officeDocument/2006/relationships/image" Target="../media/image173.png"/></Relationships>
</file>

<file path=ppt/slides/_rels/slide64.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79.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80.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6.png"/></Relationships>
</file>

<file path=ppt/slides/_rels/slide78.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6.png"/></Relationships>
</file>

<file path=ppt/slides/_rels/slide88.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Speaker Name</a:t>
            </a:r>
          </a:p>
          <a:p>
            <a:r>
              <a:rPr lang="en-US" dirty="0"/>
              <a:t>Title</a:t>
            </a:r>
          </a:p>
          <a:p>
            <a:r>
              <a:rPr lang="en-US" dirty="0"/>
              <a:t>Microsoft </a:t>
            </a:r>
            <a:r>
              <a:rPr lang="en-US" dirty="0" smtClean="0"/>
              <a:t>Advertising</a:t>
            </a:r>
            <a:endParaRPr lang="en-US" dirty="0"/>
          </a:p>
        </p:txBody>
      </p:sp>
      <p:sp>
        <p:nvSpPr>
          <p:cNvPr id="2" name="Title 1"/>
          <p:cNvSpPr>
            <a:spLocks noGrp="1"/>
          </p:cNvSpPr>
          <p:nvPr>
            <p:ph type="title"/>
          </p:nvPr>
        </p:nvSpPr>
        <p:spPr/>
        <p:txBody>
          <a:bodyPr/>
          <a:lstStyle/>
          <a:p>
            <a:r>
              <a:rPr lang="en-US" sz="4100" dirty="0"/>
              <a:t>Connect with Microsoft’s Financial Consumers</a:t>
            </a:r>
          </a:p>
        </p:txBody>
      </p:sp>
    </p:spTree>
    <p:extLst>
      <p:ext uri="{BB962C8B-B14F-4D97-AF65-F5344CB8AC3E}">
        <p14:creationId xmlns:p14="http://schemas.microsoft.com/office/powerpoint/2010/main" val="97725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7265" t="22401" r="18922"/>
          <a:stretch/>
        </p:blipFill>
        <p:spPr>
          <a:xfrm>
            <a:off x="301626" y="746605"/>
            <a:ext cx="5184774" cy="3633786"/>
          </a:xfrm>
          <a:prstGeom prst="rect">
            <a:avLst/>
          </a:prstGeom>
        </p:spPr>
      </p:pic>
      <p:sp>
        <p:nvSpPr>
          <p:cNvPr id="2" name="Title 1"/>
          <p:cNvSpPr>
            <a:spLocks noGrp="1"/>
          </p:cNvSpPr>
          <p:nvPr>
            <p:ph type="title"/>
          </p:nvPr>
        </p:nvSpPr>
        <p:spPr/>
        <p:txBody>
          <a:bodyPr/>
          <a:lstStyle/>
          <a:p>
            <a:r>
              <a:rPr lang="en-US" dirty="0"/>
              <a:t>Our ads drive brand and site engagement</a:t>
            </a:r>
          </a:p>
        </p:txBody>
      </p:sp>
      <p:sp>
        <p:nvSpPr>
          <p:cNvPr id="3" name="Text Placeholder 2"/>
          <p:cNvSpPr>
            <a:spLocks noGrp="1"/>
          </p:cNvSpPr>
          <p:nvPr>
            <p:ph type="body" sz="quarter" idx="18"/>
          </p:nvPr>
        </p:nvSpPr>
        <p:spPr>
          <a:xfrm>
            <a:off x="301625" y="4514876"/>
            <a:ext cx="8541653" cy="291119"/>
          </a:xfrm>
        </p:spPr>
        <p:txBody>
          <a:bodyPr/>
          <a:lstStyle/>
          <a:p>
            <a:r>
              <a:rPr lang="en-US" dirty="0"/>
              <a:t>Source: Microsoft Advertising Internal Reports for US, based on a sample set of Financial Services advertisers with campaigns on 11/01/2012 to 04/28/2013. Control group: 1) Not exposed 2) Visit the ads location during campaign period 3) Meet delivery conditions 4) Have similar brand behaviors as exposed before campaign; Brand behaviors included branded search and visits to advertiser </a:t>
            </a:r>
            <a:r>
              <a:rPr lang="en-US" dirty="0" smtClean="0"/>
              <a:t>sites</a:t>
            </a:r>
            <a:endParaRPr lang="en-US" dirty="0"/>
          </a:p>
        </p:txBody>
      </p:sp>
      <p:sp>
        <p:nvSpPr>
          <p:cNvPr id="8" name="Rectangle 7"/>
          <p:cNvSpPr/>
          <p:nvPr/>
        </p:nvSpPr>
        <p:spPr bwMode="auto">
          <a:xfrm>
            <a:off x="435934" y="2700718"/>
            <a:ext cx="2683612" cy="1542452"/>
          </a:xfrm>
          <a:prstGeom prst="rect">
            <a:avLst/>
          </a:prstGeom>
          <a:solidFill>
            <a:srgbClr val="7030A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486400" y="2563498"/>
            <a:ext cx="3371850" cy="181689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486400" y="746605"/>
            <a:ext cx="3371850" cy="181689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576737" y="2806996"/>
            <a:ext cx="2542808" cy="1307804"/>
          </a:xfrm>
          <a:prstGeom prst="rect">
            <a:avLst/>
          </a:prstGeom>
          <a:noFill/>
        </p:spPr>
        <p:txBody>
          <a:bodyPr wrap="square" lIns="0" tIns="0" rIns="0" bIns="0" rtlCol="0">
            <a:noAutofit/>
          </a:bodyPr>
          <a:lstStyle/>
          <a:p>
            <a:pPr>
              <a:lnSpc>
                <a:spcPct val="90000"/>
              </a:lnSpc>
            </a:pPr>
            <a:r>
              <a:rPr lang="en-US" sz="4400" dirty="0" smtClean="0">
                <a:solidFill>
                  <a:schemeClr val="tx2"/>
                </a:solidFill>
                <a:latin typeface="+mj-lt"/>
              </a:rPr>
              <a:t>60% lift</a:t>
            </a:r>
          </a:p>
          <a:p>
            <a:pPr defTabSz="384141">
              <a:lnSpc>
                <a:spcPct val="90000"/>
              </a:lnSpc>
              <a:spcBef>
                <a:spcPct val="20000"/>
              </a:spcBef>
              <a:buClr>
                <a:srgbClr val="EF3A42"/>
              </a:buClr>
            </a:pPr>
            <a:r>
              <a:rPr lang="en-US" sz="1600" dirty="0">
                <a:solidFill>
                  <a:prstClr val="white"/>
                </a:solidFill>
                <a:latin typeface="+mj-lt"/>
              </a:rPr>
              <a:t>in the number of users engaging in brand-related activity after ad exposure </a:t>
            </a:r>
            <a:endParaRPr lang="en-US" sz="900" i="1" dirty="0">
              <a:solidFill>
                <a:prstClr val="white"/>
              </a:solidFill>
              <a:latin typeface="+mj-lt"/>
            </a:endParaRPr>
          </a:p>
        </p:txBody>
      </p:sp>
      <p:sp>
        <p:nvSpPr>
          <p:cNvPr id="14" name="Text Placeholder 1"/>
          <p:cNvSpPr txBox="1">
            <a:spLocks/>
          </p:cNvSpPr>
          <p:nvPr/>
        </p:nvSpPr>
        <p:spPr>
          <a:xfrm>
            <a:off x="5595737" y="879481"/>
            <a:ext cx="3108960" cy="291119"/>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smtClean="0">
                <a:solidFill>
                  <a:schemeClr val="tx2"/>
                </a:solidFill>
              </a:rPr>
              <a:t>Lift </a:t>
            </a:r>
            <a:r>
              <a:rPr lang="en-US" sz="1400" dirty="0">
                <a:solidFill>
                  <a:schemeClr val="tx2"/>
                </a:solidFill>
              </a:rPr>
              <a:t>in number of users engaging in brand behavior by </a:t>
            </a:r>
            <a:r>
              <a:rPr lang="en-US" sz="1400" dirty="0" smtClean="0">
                <a:solidFill>
                  <a:schemeClr val="tx2"/>
                </a:solidFill>
              </a:rPr>
              <a:t>audience</a:t>
            </a:r>
            <a:endParaRPr lang="en-US" sz="1400" dirty="0">
              <a:solidFill>
                <a:schemeClr val="tx2"/>
              </a:solidFill>
            </a:endParaRPr>
          </a:p>
        </p:txBody>
      </p:sp>
      <p:sp>
        <p:nvSpPr>
          <p:cNvPr id="16" name="Rectangle 15"/>
          <p:cNvSpPr/>
          <p:nvPr/>
        </p:nvSpPr>
        <p:spPr bwMode="auto">
          <a:xfrm>
            <a:off x="5595737" y="1399457"/>
            <a:ext cx="996696" cy="1056665"/>
          </a:xfrm>
          <a:prstGeom prst="rect">
            <a:avLst/>
          </a:prstGeom>
          <a:solidFill>
            <a:schemeClr val="bg1">
              <a:lumMod val="75000"/>
              <a:lumOff val="25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6670157" y="1399459"/>
            <a:ext cx="996696" cy="1056665"/>
          </a:xfrm>
          <a:prstGeom prst="rect">
            <a:avLst/>
          </a:prstGeom>
          <a:solidFill>
            <a:schemeClr val="bg1">
              <a:lumMod val="75000"/>
              <a:lumOff val="25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7744577" y="1399458"/>
            <a:ext cx="996696" cy="1056665"/>
          </a:xfrm>
          <a:prstGeom prst="rect">
            <a:avLst/>
          </a:prstGeom>
          <a:solidFill>
            <a:schemeClr val="bg1">
              <a:lumMod val="75000"/>
              <a:lumOff val="25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Text Placeholder 1"/>
          <p:cNvSpPr txBox="1">
            <a:spLocks/>
          </p:cNvSpPr>
          <p:nvPr/>
        </p:nvSpPr>
        <p:spPr>
          <a:xfrm>
            <a:off x="5673158" y="1488558"/>
            <a:ext cx="841854" cy="88607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smtClean="0">
                <a:solidFill>
                  <a:srgbClr val="61BBFF"/>
                </a:solidFill>
                <a:latin typeface="+mj-lt"/>
              </a:rPr>
              <a:t>Banking</a:t>
            </a:r>
            <a:endParaRPr lang="en-US" sz="1400" dirty="0">
              <a:solidFill>
                <a:srgbClr val="61BBFF"/>
              </a:solidFill>
              <a:latin typeface="+mj-lt"/>
            </a:endParaRPr>
          </a:p>
        </p:txBody>
      </p:sp>
      <p:sp>
        <p:nvSpPr>
          <p:cNvPr id="20" name="Text Placeholder 1"/>
          <p:cNvSpPr txBox="1">
            <a:spLocks/>
          </p:cNvSpPr>
          <p:nvPr/>
        </p:nvSpPr>
        <p:spPr>
          <a:xfrm>
            <a:off x="6747578" y="1488558"/>
            <a:ext cx="841854" cy="88607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smtClean="0">
                <a:solidFill>
                  <a:srgbClr val="61BBFF"/>
                </a:solidFill>
                <a:latin typeface="+mj-lt"/>
              </a:rPr>
              <a:t>Auto Insurance</a:t>
            </a:r>
            <a:endParaRPr lang="en-US" sz="1400" dirty="0">
              <a:solidFill>
                <a:srgbClr val="61BBFF"/>
              </a:solidFill>
              <a:latin typeface="+mj-lt"/>
            </a:endParaRPr>
          </a:p>
        </p:txBody>
      </p:sp>
      <p:sp>
        <p:nvSpPr>
          <p:cNvPr id="21" name="Text Placeholder 1"/>
          <p:cNvSpPr txBox="1">
            <a:spLocks/>
          </p:cNvSpPr>
          <p:nvPr/>
        </p:nvSpPr>
        <p:spPr>
          <a:xfrm>
            <a:off x="7821998" y="1488558"/>
            <a:ext cx="841854" cy="88607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smtClean="0">
                <a:solidFill>
                  <a:srgbClr val="61BBFF"/>
                </a:solidFill>
                <a:latin typeface="+mj-lt"/>
              </a:rPr>
              <a:t>Investing &amp; Brokerage</a:t>
            </a:r>
            <a:endParaRPr lang="en-US" sz="1400" dirty="0">
              <a:solidFill>
                <a:srgbClr val="61BBFF"/>
              </a:solidFill>
              <a:latin typeface="+mj-lt"/>
            </a:endParaRPr>
          </a:p>
        </p:txBody>
      </p:sp>
      <p:sp>
        <p:nvSpPr>
          <p:cNvPr id="22" name="Text Placeholder 1"/>
          <p:cNvSpPr txBox="1">
            <a:spLocks/>
          </p:cNvSpPr>
          <p:nvPr/>
        </p:nvSpPr>
        <p:spPr>
          <a:xfrm>
            <a:off x="5673157" y="1925638"/>
            <a:ext cx="841855"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3200" dirty="0" smtClean="0">
                <a:solidFill>
                  <a:srgbClr val="61BBFF"/>
                </a:solidFill>
                <a:latin typeface="+mj-lt"/>
              </a:rPr>
              <a:t>33%</a:t>
            </a:r>
            <a:endParaRPr lang="en-US" sz="3200" dirty="0">
              <a:solidFill>
                <a:srgbClr val="61BBFF"/>
              </a:solidFill>
              <a:latin typeface="+mj-lt"/>
            </a:endParaRPr>
          </a:p>
        </p:txBody>
      </p:sp>
      <p:grpSp>
        <p:nvGrpSpPr>
          <p:cNvPr id="5" name="Group 4"/>
          <p:cNvGrpSpPr/>
          <p:nvPr/>
        </p:nvGrpSpPr>
        <p:grpSpPr>
          <a:xfrm>
            <a:off x="5595737" y="3145809"/>
            <a:ext cx="3150226" cy="960553"/>
            <a:chOff x="5595737" y="3145809"/>
            <a:chExt cx="3150226" cy="1097361"/>
          </a:xfrm>
        </p:grpSpPr>
        <p:sp>
          <p:nvSpPr>
            <p:cNvPr id="472" name="Rectangle 471"/>
            <p:cNvSpPr/>
            <p:nvPr/>
          </p:nvSpPr>
          <p:spPr bwMode="auto">
            <a:xfrm>
              <a:off x="5595737" y="3145809"/>
              <a:ext cx="731520" cy="1097361"/>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aseline="-25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3" name="Rectangle 472"/>
            <p:cNvSpPr/>
            <p:nvPr/>
          </p:nvSpPr>
          <p:spPr bwMode="auto">
            <a:xfrm>
              <a:off x="6401972" y="3255618"/>
              <a:ext cx="731520" cy="987552"/>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aseline="-25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4" name="Rectangle 473"/>
            <p:cNvSpPr/>
            <p:nvPr/>
          </p:nvSpPr>
          <p:spPr bwMode="auto">
            <a:xfrm>
              <a:off x="7208207" y="3456786"/>
              <a:ext cx="731520" cy="786384"/>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aseline="-25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5" name="Rectangle 474"/>
            <p:cNvSpPr/>
            <p:nvPr/>
          </p:nvSpPr>
          <p:spPr bwMode="auto">
            <a:xfrm>
              <a:off x="8014443" y="3840834"/>
              <a:ext cx="731520" cy="402336"/>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aseline="-250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3" name="Text Placeholder 1"/>
          <p:cNvSpPr txBox="1">
            <a:spLocks/>
          </p:cNvSpPr>
          <p:nvPr/>
        </p:nvSpPr>
        <p:spPr>
          <a:xfrm>
            <a:off x="6729289" y="1925638"/>
            <a:ext cx="841855"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3200" dirty="0" smtClean="0">
                <a:solidFill>
                  <a:srgbClr val="61BBFF"/>
                </a:solidFill>
                <a:latin typeface="+mj-lt"/>
              </a:rPr>
              <a:t>54%</a:t>
            </a:r>
            <a:endParaRPr lang="en-US" sz="3200" dirty="0">
              <a:solidFill>
                <a:srgbClr val="61BBFF"/>
              </a:solidFill>
              <a:latin typeface="+mj-lt"/>
            </a:endParaRPr>
          </a:p>
        </p:txBody>
      </p:sp>
      <p:sp>
        <p:nvSpPr>
          <p:cNvPr id="24" name="Text Placeholder 1"/>
          <p:cNvSpPr txBox="1">
            <a:spLocks/>
          </p:cNvSpPr>
          <p:nvPr/>
        </p:nvSpPr>
        <p:spPr>
          <a:xfrm>
            <a:off x="7821998" y="1925638"/>
            <a:ext cx="841855"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3200" dirty="0" smtClean="0">
                <a:solidFill>
                  <a:srgbClr val="61BBFF"/>
                </a:solidFill>
                <a:latin typeface="+mj-lt"/>
              </a:rPr>
              <a:t>97%</a:t>
            </a:r>
            <a:endParaRPr lang="en-US" sz="3200" dirty="0">
              <a:solidFill>
                <a:srgbClr val="61BBFF"/>
              </a:solidFill>
              <a:latin typeface="+mj-lt"/>
            </a:endParaRPr>
          </a:p>
        </p:txBody>
      </p:sp>
      <p:sp>
        <p:nvSpPr>
          <p:cNvPr id="25" name="Text Placeholder 1"/>
          <p:cNvSpPr txBox="1">
            <a:spLocks/>
          </p:cNvSpPr>
          <p:nvPr/>
        </p:nvSpPr>
        <p:spPr>
          <a:xfrm>
            <a:off x="5595737" y="2700718"/>
            <a:ext cx="3108960" cy="291119"/>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a:solidFill>
                  <a:schemeClr val="accent4">
                    <a:lumMod val="20000"/>
                    <a:lumOff val="80000"/>
                  </a:schemeClr>
                </a:solidFill>
              </a:rPr>
              <a:t>Lift in number of users engaging in brand behavior by Channel</a:t>
            </a:r>
          </a:p>
        </p:txBody>
      </p:sp>
      <p:grpSp>
        <p:nvGrpSpPr>
          <p:cNvPr id="26" name="Group 502"/>
          <p:cNvGrpSpPr>
            <a:grpSpLocks noChangeAspect="1"/>
          </p:cNvGrpSpPr>
          <p:nvPr/>
        </p:nvGrpSpPr>
        <p:grpSpPr bwMode="auto">
          <a:xfrm>
            <a:off x="5647796" y="4156246"/>
            <a:ext cx="621162" cy="139933"/>
            <a:chOff x="0" y="1289"/>
            <a:chExt cx="6330" cy="1426"/>
          </a:xfrm>
          <a:solidFill>
            <a:schemeClr val="tx2"/>
          </a:solidFill>
        </p:grpSpPr>
        <p:sp>
          <p:nvSpPr>
            <p:cNvPr id="27"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 name="Group 4"/>
          <p:cNvGrpSpPr>
            <a:grpSpLocks noChangeAspect="1"/>
          </p:cNvGrpSpPr>
          <p:nvPr/>
        </p:nvGrpSpPr>
        <p:grpSpPr bwMode="auto">
          <a:xfrm>
            <a:off x="6569076" y="4117259"/>
            <a:ext cx="395849" cy="178132"/>
            <a:chOff x="1818" y="1252"/>
            <a:chExt cx="4040" cy="1818"/>
          </a:xfrm>
          <a:solidFill>
            <a:schemeClr val="tx2"/>
          </a:solidFill>
        </p:grpSpPr>
        <p:grpSp>
          <p:nvGrpSpPr>
            <p:cNvPr id="49" name="Group 205"/>
            <p:cNvGrpSpPr>
              <a:grpSpLocks/>
            </p:cNvGrpSpPr>
            <p:nvPr/>
          </p:nvGrpSpPr>
          <p:grpSpPr bwMode="auto">
            <a:xfrm>
              <a:off x="1818" y="1252"/>
              <a:ext cx="4040" cy="1803"/>
              <a:chOff x="1818" y="1252"/>
              <a:chExt cx="4040" cy="1803"/>
            </a:xfrm>
            <a:grpFill/>
          </p:grpSpPr>
          <p:sp>
            <p:nvSpPr>
              <p:cNvPr id="257" name="Freeform 6"/>
              <p:cNvSpPr>
                <a:spLocks/>
              </p:cNvSpPr>
              <p:nvPr/>
            </p:nvSpPr>
            <p:spPr bwMode="auto">
              <a:xfrm>
                <a:off x="5137" y="1252"/>
                <a:ext cx="721" cy="1555"/>
              </a:xfrm>
              <a:custGeom>
                <a:avLst/>
                <a:gdLst>
                  <a:gd name="T0" fmla="*/ 372 w 721"/>
                  <a:gd name="T1" fmla="*/ 2 h 1555"/>
                  <a:gd name="T2" fmla="*/ 446 w 721"/>
                  <a:gd name="T3" fmla="*/ 24 h 1555"/>
                  <a:gd name="T4" fmla="*/ 510 w 721"/>
                  <a:gd name="T5" fmla="*/ 71 h 1555"/>
                  <a:gd name="T6" fmla="*/ 563 w 721"/>
                  <a:gd name="T7" fmla="*/ 141 h 1555"/>
                  <a:gd name="T8" fmla="*/ 597 w 721"/>
                  <a:gd name="T9" fmla="*/ 228 h 1555"/>
                  <a:gd name="T10" fmla="*/ 615 w 721"/>
                  <a:gd name="T11" fmla="*/ 320 h 1555"/>
                  <a:gd name="T12" fmla="*/ 615 w 721"/>
                  <a:gd name="T13" fmla="*/ 443 h 1555"/>
                  <a:gd name="T14" fmla="*/ 590 w 721"/>
                  <a:gd name="T15" fmla="*/ 595 h 1555"/>
                  <a:gd name="T16" fmla="*/ 549 w 721"/>
                  <a:gd name="T17" fmla="*/ 739 h 1555"/>
                  <a:gd name="T18" fmla="*/ 498 w 721"/>
                  <a:gd name="T19" fmla="*/ 879 h 1555"/>
                  <a:gd name="T20" fmla="*/ 529 w 721"/>
                  <a:gd name="T21" fmla="*/ 1007 h 1555"/>
                  <a:gd name="T22" fmla="*/ 618 w 721"/>
                  <a:gd name="T23" fmla="*/ 1107 h 1555"/>
                  <a:gd name="T24" fmla="*/ 671 w 721"/>
                  <a:gd name="T25" fmla="*/ 1188 h 1555"/>
                  <a:gd name="T26" fmla="*/ 707 w 721"/>
                  <a:gd name="T27" fmla="*/ 1276 h 1555"/>
                  <a:gd name="T28" fmla="*/ 721 w 721"/>
                  <a:gd name="T29" fmla="*/ 1350 h 1555"/>
                  <a:gd name="T30" fmla="*/ 720 w 721"/>
                  <a:gd name="T31" fmla="*/ 1403 h 1555"/>
                  <a:gd name="T32" fmla="*/ 706 w 721"/>
                  <a:gd name="T33" fmla="*/ 1454 h 1555"/>
                  <a:gd name="T34" fmla="*/ 682 w 721"/>
                  <a:gd name="T35" fmla="*/ 1498 h 1555"/>
                  <a:gd name="T36" fmla="*/ 642 w 721"/>
                  <a:gd name="T37" fmla="*/ 1533 h 1555"/>
                  <a:gd name="T38" fmla="*/ 581 w 721"/>
                  <a:gd name="T39" fmla="*/ 1553 h 1555"/>
                  <a:gd name="T40" fmla="*/ 507 w 721"/>
                  <a:gd name="T41" fmla="*/ 1551 h 1555"/>
                  <a:gd name="T42" fmla="*/ 437 w 721"/>
                  <a:gd name="T43" fmla="*/ 1528 h 1555"/>
                  <a:gd name="T44" fmla="*/ 372 w 721"/>
                  <a:gd name="T45" fmla="*/ 1492 h 1555"/>
                  <a:gd name="T46" fmla="*/ 290 w 721"/>
                  <a:gd name="T47" fmla="*/ 1422 h 1555"/>
                  <a:gd name="T48" fmla="*/ 221 w 721"/>
                  <a:gd name="T49" fmla="*/ 1338 h 1555"/>
                  <a:gd name="T50" fmla="*/ 169 w 721"/>
                  <a:gd name="T51" fmla="*/ 1243 h 1555"/>
                  <a:gd name="T52" fmla="*/ 126 w 721"/>
                  <a:gd name="T53" fmla="*/ 1141 h 1555"/>
                  <a:gd name="T54" fmla="*/ 95 w 721"/>
                  <a:gd name="T55" fmla="*/ 1039 h 1555"/>
                  <a:gd name="T56" fmla="*/ 64 w 721"/>
                  <a:gd name="T57" fmla="*/ 947 h 1555"/>
                  <a:gd name="T58" fmla="*/ 32 w 721"/>
                  <a:gd name="T59" fmla="*/ 822 h 1555"/>
                  <a:gd name="T60" fmla="*/ 10 w 721"/>
                  <a:gd name="T61" fmla="*/ 683 h 1555"/>
                  <a:gd name="T62" fmla="*/ 0 w 721"/>
                  <a:gd name="T63" fmla="*/ 534 h 1555"/>
                  <a:gd name="T64" fmla="*/ 10 w 721"/>
                  <a:gd name="T65" fmla="*/ 401 h 1555"/>
                  <a:gd name="T66" fmla="*/ 37 w 721"/>
                  <a:gd name="T67" fmla="*/ 290 h 1555"/>
                  <a:gd name="T68" fmla="*/ 85 w 721"/>
                  <a:gd name="T69" fmla="*/ 187 h 1555"/>
                  <a:gd name="T70" fmla="*/ 131 w 721"/>
                  <a:gd name="T71" fmla="*/ 120 h 1555"/>
                  <a:gd name="T72" fmla="*/ 187 w 721"/>
                  <a:gd name="T73" fmla="*/ 64 h 1555"/>
                  <a:gd name="T74" fmla="*/ 255 w 721"/>
                  <a:gd name="T75" fmla="*/ 21 h 1555"/>
                  <a:gd name="T76" fmla="*/ 333 w 721"/>
                  <a:gd name="T7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1" h="1555">
                    <a:moveTo>
                      <a:pt x="333" y="0"/>
                    </a:moveTo>
                    <a:lnTo>
                      <a:pt x="372" y="2"/>
                    </a:lnTo>
                    <a:lnTo>
                      <a:pt x="410" y="9"/>
                    </a:lnTo>
                    <a:lnTo>
                      <a:pt x="446" y="24"/>
                    </a:lnTo>
                    <a:lnTo>
                      <a:pt x="480" y="44"/>
                    </a:lnTo>
                    <a:lnTo>
                      <a:pt x="510" y="71"/>
                    </a:lnTo>
                    <a:lnTo>
                      <a:pt x="537" y="102"/>
                    </a:lnTo>
                    <a:lnTo>
                      <a:pt x="563" y="141"/>
                    </a:lnTo>
                    <a:lnTo>
                      <a:pt x="582" y="184"/>
                    </a:lnTo>
                    <a:lnTo>
                      <a:pt x="597" y="228"/>
                    </a:lnTo>
                    <a:lnTo>
                      <a:pt x="608" y="274"/>
                    </a:lnTo>
                    <a:lnTo>
                      <a:pt x="615" y="320"/>
                    </a:lnTo>
                    <a:lnTo>
                      <a:pt x="618" y="367"/>
                    </a:lnTo>
                    <a:lnTo>
                      <a:pt x="615" y="443"/>
                    </a:lnTo>
                    <a:lnTo>
                      <a:pt x="606" y="519"/>
                    </a:lnTo>
                    <a:lnTo>
                      <a:pt x="590" y="595"/>
                    </a:lnTo>
                    <a:lnTo>
                      <a:pt x="571" y="668"/>
                    </a:lnTo>
                    <a:lnTo>
                      <a:pt x="549" y="739"/>
                    </a:lnTo>
                    <a:lnTo>
                      <a:pt x="526" y="811"/>
                    </a:lnTo>
                    <a:lnTo>
                      <a:pt x="498" y="879"/>
                    </a:lnTo>
                    <a:lnTo>
                      <a:pt x="467" y="948"/>
                    </a:lnTo>
                    <a:lnTo>
                      <a:pt x="529" y="1007"/>
                    </a:lnTo>
                    <a:lnTo>
                      <a:pt x="587" y="1070"/>
                    </a:lnTo>
                    <a:lnTo>
                      <a:pt x="618" y="1107"/>
                    </a:lnTo>
                    <a:lnTo>
                      <a:pt x="646" y="1146"/>
                    </a:lnTo>
                    <a:lnTo>
                      <a:pt x="671" y="1188"/>
                    </a:lnTo>
                    <a:lnTo>
                      <a:pt x="691" y="1231"/>
                    </a:lnTo>
                    <a:lnTo>
                      <a:pt x="707" y="1276"/>
                    </a:lnTo>
                    <a:lnTo>
                      <a:pt x="718" y="1324"/>
                    </a:lnTo>
                    <a:lnTo>
                      <a:pt x="721" y="1350"/>
                    </a:lnTo>
                    <a:lnTo>
                      <a:pt x="721" y="1377"/>
                    </a:lnTo>
                    <a:lnTo>
                      <a:pt x="720" y="1403"/>
                    </a:lnTo>
                    <a:lnTo>
                      <a:pt x="715" y="1430"/>
                    </a:lnTo>
                    <a:lnTo>
                      <a:pt x="706" y="1454"/>
                    </a:lnTo>
                    <a:lnTo>
                      <a:pt x="695" y="1477"/>
                    </a:lnTo>
                    <a:lnTo>
                      <a:pt x="682" y="1498"/>
                    </a:lnTo>
                    <a:lnTo>
                      <a:pt x="663" y="1517"/>
                    </a:lnTo>
                    <a:lnTo>
                      <a:pt x="642" y="1533"/>
                    </a:lnTo>
                    <a:lnTo>
                      <a:pt x="617" y="1544"/>
                    </a:lnTo>
                    <a:lnTo>
                      <a:pt x="581" y="1553"/>
                    </a:lnTo>
                    <a:lnTo>
                      <a:pt x="544" y="1555"/>
                    </a:lnTo>
                    <a:lnTo>
                      <a:pt x="507" y="1551"/>
                    </a:lnTo>
                    <a:lnTo>
                      <a:pt x="472" y="1541"/>
                    </a:lnTo>
                    <a:lnTo>
                      <a:pt x="437" y="1528"/>
                    </a:lnTo>
                    <a:lnTo>
                      <a:pt x="403" y="1512"/>
                    </a:lnTo>
                    <a:lnTo>
                      <a:pt x="372" y="1492"/>
                    </a:lnTo>
                    <a:lnTo>
                      <a:pt x="329" y="1460"/>
                    </a:lnTo>
                    <a:lnTo>
                      <a:pt x="290" y="1422"/>
                    </a:lnTo>
                    <a:lnTo>
                      <a:pt x="255" y="1382"/>
                    </a:lnTo>
                    <a:lnTo>
                      <a:pt x="221" y="1338"/>
                    </a:lnTo>
                    <a:lnTo>
                      <a:pt x="193" y="1291"/>
                    </a:lnTo>
                    <a:lnTo>
                      <a:pt x="169" y="1243"/>
                    </a:lnTo>
                    <a:lnTo>
                      <a:pt x="145" y="1193"/>
                    </a:lnTo>
                    <a:lnTo>
                      <a:pt x="126" y="1141"/>
                    </a:lnTo>
                    <a:lnTo>
                      <a:pt x="110" y="1090"/>
                    </a:lnTo>
                    <a:lnTo>
                      <a:pt x="95" y="1039"/>
                    </a:lnTo>
                    <a:lnTo>
                      <a:pt x="88" y="1008"/>
                    </a:lnTo>
                    <a:lnTo>
                      <a:pt x="64" y="947"/>
                    </a:lnTo>
                    <a:lnTo>
                      <a:pt x="47" y="885"/>
                    </a:lnTo>
                    <a:lnTo>
                      <a:pt x="32" y="822"/>
                    </a:lnTo>
                    <a:lnTo>
                      <a:pt x="20" y="758"/>
                    </a:lnTo>
                    <a:lnTo>
                      <a:pt x="10" y="683"/>
                    </a:lnTo>
                    <a:lnTo>
                      <a:pt x="3" y="608"/>
                    </a:lnTo>
                    <a:lnTo>
                      <a:pt x="0" y="534"/>
                    </a:lnTo>
                    <a:lnTo>
                      <a:pt x="3" y="459"/>
                    </a:lnTo>
                    <a:lnTo>
                      <a:pt x="10" y="401"/>
                    </a:lnTo>
                    <a:lnTo>
                      <a:pt x="21" y="345"/>
                    </a:lnTo>
                    <a:lnTo>
                      <a:pt x="37" y="290"/>
                    </a:lnTo>
                    <a:lnTo>
                      <a:pt x="59" y="237"/>
                    </a:lnTo>
                    <a:lnTo>
                      <a:pt x="85" y="187"/>
                    </a:lnTo>
                    <a:lnTo>
                      <a:pt x="107" y="152"/>
                    </a:lnTo>
                    <a:lnTo>
                      <a:pt x="131" y="120"/>
                    </a:lnTo>
                    <a:lnTo>
                      <a:pt x="158" y="91"/>
                    </a:lnTo>
                    <a:lnTo>
                      <a:pt x="187" y="64"/>
                    </a:lnTo>
                    <a:lnTo>
                      <a:pt x="219" y="41"/>
                    </a:lnTo>
                    <a:lnTo>
                      <a:pt x="255" y="21"/>
                    </a:lnTo>
                    <a:lnTo>
                      <a:pt x="293" y="8"/>
                    </a:lnTo>
                    <a:lnTo>
                      <a:pt x="3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Line 7"/>
              <p:cNvSpPr>
                <a:spLocks noChangeShapeType="1"/>
              </p:cNvSpPr>
              <p:nvPr/>
            </p:nvSpPr>
            <p:spPr bwMode="auto">
              <a:xfrm flipH="1" flipV="1">
                <a:off x="5844" y="2528"/>
                <a:ext cx="11" cy="4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9" name="Line 8"/>
              <p:cNvSpPr>
                <a:spLocks noChangeShapeType="1"/>
              </p:cNvSpPr>
              <p:nvPr/>
            </p:nvSpPr>
            <p:spPr bwMode="auto">
              <a:xfrm flipH="1" flipV="1">
                <a:off x="5828" y="2483"/>
                <a:ext cx="16" cy="4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0" name="Line 9"/>
              <p:cNvSpPr>
                <a:spLocks noChangeShapeType="1"/>
              </p:cNvSpPr>
              <p:nvPr/>
            </p:nvSpPr>
            <p:spPr bwMode="auto">
              <a:xfrm flipH="1" flipV="1">
                <a:off x="5808" y="2440"/>
                <a:ext cx="20" cy="4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1" name="Line 10"/>
              <p:cNvSpPr>
                <a:spLocks noChangeShapeType="1"/>
              </p:cNvSpPr>
              <p:nvPr/>
            </p:nvSpPr>
            <p:spPr bwMode="auto">
              <a:xfrm flipH="1" flipV="1">
                <a:off x="5783" y="2398"/>
                <a:ext cx="25" cy="4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 name="Line 11"/>
              <p:cNvSpPr>
                <a:spLocks noChangeShapeType="1"/>
              </p:cNvSpPr>
              <p:nvPr/>
            </p:nvSpPr>
            <p:spPr bwMode="auto">
              <a:xfrm flipH="1" flipV="1">
                <a:off x="5755" y="2359"/>
                <a:ext cx="28" cy="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3" name="Line 12"/>
              <p:cNvSpPr>
                <a:spLocks noChangeShapeType="1"/>
              </p:cNvSpPr>
              <p:nvPr/>
            </p:nvSpPr>
            <p:spPr bwMode="auto">
              <a:xfrm flipH="1" flipV="1">
                <a:off x="5724" y="2322"/>
                <a:ext cx="31" cy="3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4" name="Line 13"/>
              <p:cNvSpPr>
                <a:spLocks noChangeShapeType="1"/>
              </p:cNvSpPr>
              <p:nvPr/>
            </p:nvSpPr>
            <p:spPr bwMode="auto">
              <a:xfrm flipH="1" flipV="1">
                <a:off x="5666" y="2259"/>
                <a:ext cx="58" cy="6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5" name="Line 14"/>
              <p:cNvSpPr>
                <a:spLocks noChangeShapeType="1"/>
              </p:cNvSpPr>
              <p:nvPr/>
            </p:nvSpPr>
            <p:spPr bwMode="auto">
              <a:xfrm flipH="1" flipV="1">
                <a:off x="5604" y="2200"/>
                <a:ext cx="62" cy="5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6" name="Line 15"/>
              <p:cNvSpPr>
                <a:spLocks noChangeShapeType="1"/>
              </p:cNvSpPr>
              <p:nvPr/>
            </p:nvSpPr>
            <p:spPr bwMode="auto">
              <a:xfrm flipV="1">
                <a:off x="5604" y="2131"/>
                <a:ext cx="31" cy="6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7" name="Line 16"/>
              <p:cNvSpPr>
                <a:spLocks noChangeShapeType="1"/>
              </p:cNvSpPr>
              <p:nvPr/>
            </p:nvSpPr>
            <p:spPr bwMode="auto">
              <a:xfrm flipV="1">
                <a:off x="5635" y="2063"/>
                <a:ext cx="28" cy="6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8" name="Line 17"/>
              <p:cNvSpPr>
                <a:spLocks noChangeShapeType="1"/>
              </p:cNvSpPr>
              <p:nvPr/>
            </p:nvSpPr>
            <p:spPr bwMode="auto">
              <a:xfrm flipV="1">
                <a:off x="5663" y="1991"/>
                <a:ext cx="23" cy="7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9" name="Line 18"/>
              <p:cNvSpPr>
                <a:spLocks noChangeShapeType="1"/>
              </p:cNvSpPr>
              <p:nvPr/>
            </p:nvSpPr>
            <p:spPr bwMode="auto">
              <a:xfrm flipV="1">
                <a:off x="5686" y="1920"/>
                <a:ext cx="22" cy="7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0" name="Line 19"/>
              <p:cNvSpPr>
                <a:spLocks noChangeShapeType="1"/>
              </p:cNvSpPr>
              <p:nvPr/>
            </p:nvSpPr>
            <p:spPr bwMode="auto">
              <a:xfrm flipV="1">
                <a:off x="5708" y="1847"/>
                <a:ext cx="19" cy="7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1" name="Line 20"/>
              <p:cNvSpPr>
                <a:spLocks noChangeShapeType="1"/>
              </p:cNvSpPr>
              <p:nvPr/>
            </p:nvSpPr>
            <p:spPr bwMode="auto">
              <a:xfrm flipV="1">
                <a:off x="5727" y="1771"/>
                <a:ext cx="16" cy="7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2" name="Line 21"/>
              <p:cNvSpPr>
                <a:spLocks noChangeShapeType="1"/>
              </p:cNvSpPr>
              <p:nvPr/>
            </p:nvSpPr>
            <p:spPr bwMode="auto">
              <a:xfrm flipV="1">
                <a:off x="5743" y="1695"/>
                <a:ext cx="9" cy="7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3" name="Line 22"/>
              <p:cNvSpPr>
                <a:spLocks noChangeShapeType="1"/>
              </p:cNvSpPr>
              <p:nvPr/>
            </p:nvSpPr>
            <p:spPr bwMode="auto">
              <a:xfrm flipV="1">
                <a:off x="5752" y="1619"/>
                <a:ext cx="3" cy="7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4" name="Line 23"/>
              <p:cNvSpPr>
                <a:spLocks noChangeShapeType="1"/>
              </p:cNvSpPr>
              <p:nvPr/>
            </p:nvSpPr>
            <p:spPr bwMode="auto">
              <a:xfrm flipH="1" flipV="1">
                <a:off x="5752" y="1572"/>
                <a:ext cx="3" cy="4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5" name="Line 24"/>
              <p:cNvSpPr>
                <a:spLocks noChangeShapeType="1"/>
              </p:cNvSpPr>
              <p:nvPr/>
            </p:nvSpPr>
            <p:spPr bwMode="auto">
              <a:xfrm flipH="1" flipV="1">
                <a:off x="5745" y="1526"/>
                <a:ext cx="7"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6" name="Line 25"/>
              <p:cNvSpPr>
                <a:spLocks noChangeShapeType="1"/>
              </p:cNvSpPr>
              <p:nvPr/>
            </p:nvSpPr>
            <p:spPr bwMode="auto">
              <a:xfrm flipH="1" flipV="1">
                <a:off x="5734" y="1480"/>
                <a:ext cx="11"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7" name="Line 26"/>
              <p:cNvSpPr>
                <a:spLocks noChangeShapeType="1"/>
              </p:cNvSpPr>
              <p:nvPr/>
            </p:nvSpPr>
            <p:spPr bwMode="auto">
              <a:xfrm flipH="1" flipV="1">
                <a:off x="5719" y="1436"/>
                <a:ext cx="15" cy="4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8" name="Line 27"/>
              <p:cNvSpPr>
                <a:spLocks noChangeShapeType="1"/>
              </p:cNvSpPr>
              <p:nvPr/>
            </p:nvSpPr>
            <p:spPr bwMode="auto">
              <a:xfrm flipH="1" flipV="1">
                <a:off x="5700" y="1393"/>
                <a:ext cx="19" cy="4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9" name="Line 28"/>
              <p:cNvSpPr>
                <a:spLocks noChangeShapeType="1"/>
              </p:cNvSpPr>
              <p:nvPr/>
            </p:nvSpPr>
            <p:spPr bwMode="auto">
              <a:xfrm flipH="1" flipV="1">
                <a:off x="5674" y="1354"/>
                <a:ext cx="26" cy="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0" name="Line 29"/>
              <p:cNvSpPr>
                <a:spLocks noChangeShapeType="1"/>
              </p:cNvSpPr>
              <p:nvPr/>
            </p:nvSpPr>
            <p:spPr bwMode="auto">
              <a:xfrm flipH="1" flipV="1">
                <a:off x="5647" y="1323"/>
                <a:ext cx="27" cy="3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1" name="Line 30"/>
              <p:cNvSpPr>
                <a:spLocks noChangeShapeType="1"/>
              </p:cNvSpPr>
              <p:nvPr/>
            </p:nvSpPr>
            <p:spPr bwMode="auto">
              <a:xfrm flipH="1" flipV="1">
                <a:off x="5617" y="1296"/>
                <a:ext cx="30"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2" name="Line 31"/>
              <p:cNvSpPr>
                <a:spLocks noChangeShapeType="1"/>
              </p:cNvSpPr>
              <p:nvPr/>
            </p:nvSpPr>
            <p:spPr bwMode="auto">
              <a:xfrm flipH="1" flipV="1">
                <a:off x="5583" y="1276"/>
                <a:ext cx="34" cy="2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3" name="Line 32"/>
              <p:cNvSpPr>
                <a:spLocks noChangeShapeType="1"/>
              </p:cNvSpPr>
              <p:nvPr/>
            </p:nvSpPr>
            <p:spPr bwMode="auto">
              <a:xfrm flipH="1" flipV="1">
                <a:off x="5547" y="1261"/>
                <a:ext cx="36"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4" name="Line 33"/>
              <p:cNvSpPr>
                <a:spLocks noChangeShapeType="1"/>
              </p:cNvSpPr>
              <p:nvPr/>
            </p:nvSpPr>
            <p:spPr bwMode="auto">
              <a:xfrm flipH="1" flipV="1">
                <a:off x="5509" y="1254"/>
                <a:ext cx="38"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5" name="Line 34"/>
              <p:cNvSpPr>
                <a:spLocks noChangeShapeType="1"/>
              </p:cNvSpPr>
              <p:nvPr/>
            </p:nvSpPr>
            <p:spPr bwMode="auto">
              <a:xfrm flipH="1" flipV="1">
                <a:off x="5470" y="1252"/>
                <a:ext cx="39"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6" name="Line 35"/>
              <p:cNvSpPr>
                <a:spLocks noChangeShapeType="1"/>
              </p:cNvSpPr>
              <p:nvPr/>
            </p:nvSpPr>
            <p:spPr bwMode="auto">
              <a:xfrm flipH="1">
                <a:off x="5430" y="1252"/>
                <a:ext cx="40"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7" name="Line 36"/>
              <p:cNvSpPr>
                <a:spLocks noChangeShapeType="1"/>
              </p:cNvSpPr>
              <p:nvPr/>
            </p:nvSpPr>
            <p:spPr bwMode="auto">
              <a:xfrm flipH="1">
                <a:off x="5392" y="1260"/>
                <a:ext cx="38"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8" name="Line 37"/>
              <p:cNvSpPr>
                <a:spLocks noChangeShapeType="1"/>
              </p:cNvSpPr>
              <p:nvPr/>
            </p:nvSpPr>
            <p:spPr bwMode="auto">
              <a:xfrm flipH="1">
                <a:off x="5356" y="1273"/>
                <a:ext cx="36" cy="2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9" name="Line 38"/>
              <p:cNvSpPr>
                <a:spLocks noChangeShapeType="1"/>
              </p:cNvSpPr>
              <p:nvPr/>
            </p:nvSpPr>
            <p:spPr bwMode="auto">
              <a:xfrm flipH="1">
                <a:off x="5324" y="1293"/>
                <a:ext cx="32"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 name="Line 39"/>
              <p:cNvSpPr>
                <a:spLocks noChangeShapeType="1"/>
              </p:cNvSpPr>
              <p:nvPr/>
            </p:nvSpPr>
            <p:spPr bwMode="auto">
              <a:xfrm flipH="1">
                <a:off x="5295" y="1316"/>
                <a:ext cx="29"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1" name="Line 40"/>
              <p:cNvSpPr>
                <a:spLocks noChangeShapeType="1"/>
              </p:cNvSpPr>
              <p:nvPr/>
            </p:nvSpPr>
            <p:spPr bwMode="auto">
              <a:xfrm flipH="1">
                <a:off x="5268" y="1343"/>
                <a:ext cx="27" cy="2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2" name="Line 41"/>
              <p:cNvSpPr>
                <a:spLocks noChangeShapeType="1"/>
              </p:cNvSpPr>
              <p:nvPr/>
            </p:nvSpPr>
            <p:spPr bwMode="auto">
              <a:xfrm flipH="1">
                <a:off x="5244" y="1372"/>
                <a:ext cx="24" cy="3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 name="Line 42"/>
              <p:cNvSpPr>
                <a:spLocks noChangeShapeType="1"/>
              </p:cNvSpPr>
              <p:nvPr/>
            </p:nvSpPr>
            <p:spPr bwMode="auto">
              <a:xfrm flipH="1">
                <a:off x="5222" y="1404"/>
                <a:ext cx="22" cy="3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4" name="Line 43"/>
              <p:cNvSpPr>
                <a:spLocks noChangeShapeType="1"/>
              </p:cNvSpPr>
              <p:nvPr/>
            </p:nvSpPr>
            <p:spPr bwMode="auto">
              <a:xfrm flipH="1">
                <a:off x="5196" y="1439"/>
                <a:ext cx="26" cy="5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5" name="Line 44"/>
              <p:cNvSpPr>
                <a:spLocks noChangeShapeType="1"/>
              </p:cNvSpPr>
              <p:nvPr/>
            </p:nvSpPr>
            <p:spPr bwMode="auto">
              <a:xfrm flipH="1">
                <a:off x="5174" y="1489"/>
                <a:ext cx="22" cy="5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6" name="Line 45"/>
              <p:cNvSpPr>
                <a:spLocks noChangeShapeType="1"/>
              </p:cNvSpPr>
              <p:nvPr/>
            </p:nvSpPr>
            <p:spPr bwMode="auto">
              <a:xfrm flipH="1">
                <a:off x="5158" y="1542"/>
                <a:ext cx="16" cy="5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7" name="Line 46"/>
              <p:cNvSpPr>
                <a:spLocks noChangeShapeType="1"/>
              </p:cNvSpPr>
              <p:nvPr/>
            </p:nvSpPr>
            <p:spPr bwMode="auto">
              <a:xfrm flipH="1">
                <a:off x="5147" y="1597"/>
                <a:ext cx="11" cy="5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8" name="Line 47"/>
              <p:cNvSpPr>
                <a:spLocks noChangeShapeType="1"/>
              </p:cNvSpPr>
              <p:nvPr/>
            </p:nvSpPr>
            <p:spPr bwMode="auto">
              <a:xfrm flipH="1">
                <a:off x="5140" y="1653"/>
                <a:ext cx="7" cy="5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9" name="Line 48"/>
              <p:cNvSpPr>
                <a:spLocks noChangeShapeType="1"/>
              </p:cNvSpPr>
              <p:nvPr/>
            </p:nvSpPr>
            <p:spPr bwMode="auto">
              <a:xfrm flipH="1">
                <a:off x="5137" y="1711"/>
                <a:ext cx="3" cy="7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0" name="Line 49"/>
              <p:cNvSpPr>
                <a:spLocks noChangeShapeType="1"/>
              </p:cNvSpPr>
              <p:nvPr/>
            </p:nvSpPr>
            <p:spPr bwMode="auto">
              <a:xfrm>
                <a:off x="5137" y="1786"/>
                <a:ext cx="3" cy="7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1" name="Line 50"/>
              <p:cNvSpPr>
                <a:spLocks noChangeShapeType="1"/>
              </p:cNvSpPr>
              <p:nvPr/>
            </p:nvSpPr>
            <p:spPr bwMode="auto">
              <a:xfrm>
                <a:off x="5140" y="1860"/>
                <a:ext cx="7" cy="7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2" name="Line 51"/>
              <p:cNvSpPr>
                <a:spLocks noChangeShapeType="1"/>
              </p:cNvSpPr>
              <p:nvPr/>
            </p:nvSpPr>
            <p:spPr bwMode="auto">
              <a:xfrm>
                <a:off x="5147" y="1935"/>
                <a:ext cx="10" cy="7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3" name="Line 52"/>
              <p:cNvSpPr>
                <a:spLocks noChangeShapeType="1"/>
              </p:cNvSpPr>
              <p:nvPr/>
            </p:nvSpPr>
            <p:spPr bwMode="auto">
              <a:xfrm>
                <a:off x="5157" y="2010"/>
                <a:ext cx="12" cy="6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4" name="Line 53"/>
              <p:cNvSpPr>
                <a:spLocks noChangeShapeType="1"/>
              </p:cNvSpPr>
              <p:nvPr/>
            </p:nvSpPr>
            <p:spPr bwMode="auto">
              <a:xfrm>
                <a:off x="5169" y="2074"/>
                <a:ext cx="15" cy="6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5" name="Line 54"/>
              <p:cNvSpPr>
                <a:spLocks noChangeShapeType="1"/>
              </p:cNvSpPr>
              <p:nvPr/>
            </p:nvSpPr>
            <p:spPr bwMode="auto">
              <a:xfrm>
                <a:off x="5184" y="2137"/>
                <a:ext cx="17" cy="6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6" name="Line 55"/>
              <p:cNvSpPr>
                <a:spLocks noChangeShapeType="1"/>
              </p:cNvSpPr>
              <p:nvPr/>
            </p:nvSpPr>
            <p:spPr bwMode="auto">
              <a:xfrm>
                <a:off x="5201" y="2199"/>
                <a:ext cx="24" cy="6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7" name="Line 56"/>
              <p:cNvSpPr>
                <a:spLocks noChangeShapeType="1"/>
              </p:cNvSpPr>
              <p:nvPr/>
            </p:nvSpPr>
            <p:spPr bwMode="auto">
              <a:xfrm>
                <a:off x="5225" y="2260"/>
                <a:ext cx="7" cy="3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8" name="Line 57"/>
              <p:cNvSpPr>
                <a:spLocks noChangeShapeType="1"/>
              </p:cNvSpPr>
              <p:nvPr/>
            </p:nvSpPr>
            <p:spPr bwMode="auto">
              <a:xfrm>
                <a:off x="5232" y="2291"/>
                <a:ext cx="15" cy="5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9" name="Line 58"/>
              <p:cNvSpPr>
                <a:spLocks noChangeShapeType="1"/>
              </p:cNvSpPr>
              <p:nvPr/>
            </p:nvSpPr>
            <p:spPr bwMode="auto">
              <a:xfrm>
                <a:off x="5247" y="2342"/>
                <a:ext cx="16" cy="5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0" name="Line 59"/>
              <p:cNvSpPr>
                <a:spLocks noChangeShapeType="1"/>
              </p:cNvSpPr>
              <p:nvPr/>
            </p:nvSpPr>
            <p:spPr bwMode="auto">
              <a:xfrm>
                <a:off x="5263" y="2393"/>
                <a:ext cx="19" cy="5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1" name="Line 60"/>
              <p:cNvSpPr>
                <a:spLocks noChangeShapeType="1"/>
              </p:cNvSpPr>
              <p:nvPr/>
            </p:nvSpPr>
            <p:spPr bwMode="auto">
              <a:xfrm>
                <a:off x="5282" y="2445"/>
                <a:ext cx="24" cy="5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2" name="Line 61"/>
              <p:cNvSpPr>
                <a:spLocks noChangeShapeType="1"/>
              </p:cNvSpPr>
              <p:nvPr/>
            </p:nvSpPr>
            <p:spPr bwMode="auto">
              <a:xfrm>
                <a:off x="5306" y="2495"/>
                <a:ext cx="24" cy="4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3" name="Line 62"/>
              <p:cNvSpPr>
                <a:spLocks noChangeShapeType="1"/>
              </p:cNvSpPr>
              <p:nvPr/>
            </p:nvSpPr>
            <p:spPr bwMode="auto">
              <a:xfrm>
                <a:off x="5330" y="2543"/>
                <a:ext cx="28" cy="4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4" name="Line 63"/>
              <p:cNvSpPr>
                <a:spLocks noChangeShapeType="1"/>
              </p:cNvSpPr>
              <p:nvPr/>
            </p:nvSpPr>
            <p:spPr bwMode="auto">
              <a:xfrm>
                <a:off x="5358" y="2590"/>
                <a:ext cx="34" cy="4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5" name="Line 64"/>
              <p:cNvSpPr>
                <a:spLocks noChangeShapeType="1"/>
              </p:cNvSpPr>
              <p:nvPr/>
            </p:nvSpPr>
            <p:spPr bwMode="auto">
              <a:xfrm>
                <a:off x="5392" y="2634"/>
                <a:ext cx="35" cy="4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6" name="Line 65"/>
              <p:cNvSpPr>
                <a:spLocks noChangeShapeType="1"/>
              </p:cNvSpPr>
              <p:nvPr/>
            </p:nvSpPr>
            <p:spPr bwMode="auto">
              <a:xfrm>
                <a:off x="5427" y="2674"/>
                <a:ext cx="39" cy="3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7" name="Line 66"/>
              <p:cNvSpPr>
                <a:spLocks noChangeShapeType="1"/>
              </p:cNvSpPr>
              <p:nvPr/>
            </p:nvSpPr>
            <p:spPr bwMode="auto">
              <a:xfrm>
                <a:off x="5466" y="2712"/>
                <a:ext cx="43" cy="3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8" name="Line 67"/>
              <p:cNvSpPr>
                <a:spLocks noChangeShapeType="1"/>
              </p:cNvSpPr>
              <p:nvPr/>
            </p:nvSpPr>
            <p:spPr bwMode="auto">
              <a:xfrm>
                <a:off x="5509" y="2744"/>
                <a:ext cx="31" cy="2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9" name="Line 68"/>
              <p:cNvSpPr>
                <a:spLocks noChangeShapeType="1"/>
              </p:cNvSpPr>
              <p:nvPr/>
            </p:nvSpPr>
            <p:spPr bwMode="auto">
              <a:xfrm>
                <a:off x="5540" y="2764"/>
                <a:ext cx="34"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 name="Line 69"/>
              <p:cNvSpPr>
                <a:spLocks noChangeShapeType="1"/>
              </p:cNvSpPr>
              <p:nvPr/>
            </p:nvSpPr>
            <p:spPr bwMode="auto">
              <a:xfrm>
                <a:off x="5574" y="2780"/>
                <a:ext cx="35"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1" name="Line 70"/>
              <p:cNvSpPr>
                <a:spLocks noChangeShapeType="1"/>
              </p:cNvSpPr>
              <p:nvPr/>
            </p:nvSpPr>
            <p:spPr bwMode="auto">
              <a:xfrm>
                <a:off x="5609" y="2793"/>
                <a:ext cx="35"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 name="Line 71"/>
              <p:cNvSpPr>
                <a:spLocks noChangeShapeType="1"/>
              </p:cNvSpPr>
              <p:nvPr/>
            </p:nvSpPr>
            <p:spPr bwMode="auto">
              <a:xfrm>
                <a:off x="5644" y="2803"/>
                <a:ext cx="37"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 name="Line 72"/>
              <p:cNvSpPr>
                <a:spLocks noChangeShapeType="1"/>
              </p:cNvSpPr>
              <p:nvPr/>
            </p:nvSpPr>
            <p:spPr bwMode="auto">
              <a:xfrm flipV="1">
                <a:off x="5681" y="2805"/>
                <a:ext cx="37"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 name="Line 73"/>
              <p:cNvSpPr>
                <a:spLocks noChangeShapeType="1"/>
              </p:cNvSpPr>
              <p:nvPr/>
            </p:nvSpPr>
            <p:spPr bwMode="auto">
              <a:xfrm flipV="1">
                <a:off x="5718" y="2796"/>
                <a:ext cx="36"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5" name="Line 74"/>
              <p:cNvSpPr>
                <a:spLocks noChangeShapeType="1"/>
              </p:cNvSpPr>
              <p:nvPr/>
            </p:nvSpPr>
            <p:spPr bwMode="auto">
              <a:xfrm flipV="1">
                <a:off x="5754" y="2785"/>
                <a:ext cx="25"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6" name="Line 75"/>
              <p:cNvSpPr>
                <a:spLocks noChangeShapeType="1"/>
              </p:cNvSpPr>
              <p:nvPr/>
            </p:nvSpPr>
            <p:spPr bwMode="auto">
              <a:xfrm flipV="1">
                <a:off x="5779" y="2769"/>
                <a:ext cx="21"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7" name="Line 76"/>
              <p:cNvSpPr>
                <a:spLocks noChangeShapeType="1"/>
              </p:cNvSpPr>
              <p:nvPr/>
            </p:nvSpPr>
            <p:spPr bwMode="auto">
              <a:xfrm flipV="1">
                <a:off x="5800" y="2750"/>
                <a:ext cx="19"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8" name="Line 77"/>
              <p:cNvSpPr>
                <a:spLocks noChangeShapeType="1"/>
              </p:cNvSpPr>
              <p:nvPr/>
            </p:nvSpPr>
            <p:spPr bwMode="auto">
              <a:xfrm flipV="1">
                <a:off x="5819" y="2729"/>
                <a:ext cx="13"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9" name="Line 78"/>
              <p:cNvSpPr>
                <a:spLocks noChangeShapeType="1"/>
              </p:cNvSpPr>
              <p:nvPr/>
            </p:nvSpPr>
            <p:spPr bwMode="auto">
              <a:xfrm flipV="1">
                <a:off x="5832" y="2706"/>
                <a:ext cx="11"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0" name="Line 79"/>
              <p:cNvSpPr>
                <a:spLocks noChangeShapeType="1"/>
              </p:cNvSpPr>
              <p:nvPr/>
            </p:nvSpPr>
            <p:spPr bwMode="auto">
              <a:xfrm flipV="1">
                <a:off x="5843" y="2682"/>
                <a:ext cx="9"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1" name="Line 80"/>
              <p:cNvSpPr>
                <a:spLocks noChangeShapeType="1"/>
              </p:cNvSpPr>
              <p:nvPr/>
            </p:nvSpPr>
            <p:spPr bwMode="auto">
              <a:xfrm flipV="1">
                <a:off x="5852" y="2655"/>
                <a:ext cx="5"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2" name="Line 81"/>
              <p:cNvSpPr>
                <a:spLocks noChangeShapeType="1"/>
              </p:cNvSpPr>
              <p:nvPr/>
            </p:nvSpPr>
            <p:spPr bwMode="auto">
              <a:xfrm flipV="1">
                <a:off x="5857" y="2629"/>
                <a:ext cx="1" cy="2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3" name="Line 82"/>
              <p:cNvSpPr>
                <a:spLocks noChangeShapeType="1"/>
              </p:cNvSpPr>
              <p:nvPr/>
            </p:nvSpPr>
            <p:spPr bwMode="auto">
              <a:xfrm flipV="1">
                <a:off x="5858" y="2602"/>
                <a:ext cx="0"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4" name="Line 83"/>
              <p:cNvSpPr>
                <a:spLocks noChangeShapeType="1"/>
              </p:cNvSpPr>
              <p:nvPr/>
            </p:nvSpPr>
            <p:spPr bwMode="auto">
              <a:xfrm flipH="1" flipV="1">
                <a:off x="5855" y="2576"/>
                <a:ext cx="3" cy="2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 name="Freeform 84"/>
              <p:cNvSpPr>
                <a:spLocks/>
              </p:cNvSpPr>
              <p:nvPr/>
            </p:nvSpPr>
            <p:spPr bwMode="auto">
              <a:xfrm>
                <a:off x="4705" y="1692"/>
                <a:ext cx="591" cy="1072"/>
              </a:xfrm>
              <a:custGeom>
                <a:avLst/>
                <a:gdLst>
                  <a:gd name="T0" fmla="*/ 70 w 591"/>
                  <a:gd name="T1" fmla="*/ 2 h 1072"/>
                  <a:gd name="T2" fmla="*/ 107 w 591"/>
                  <a:gd name="T3" fmla="*/ 15 h 1072"/>
                  <a:gd name="T4" fmla="*/ 142 w 591"/>
                  <a:gd name="T5" fmla="*/ 37 h 1072"/>
                  <a:gd name="T6" fmla="*/ 191 w 591"/>
                  <a:gd name="T7" fmla="*/ 81 h 1072"/>
                  <a:gd name="T8" fmla="*/ 253 w 591"/>
                  <a:gd name="T9" fmla="*/ 155 h 1072"/>
                  <a:gd name="T10" fmla="*/ 331 w 591"/>
                  <a:gd name="T11" fmla="*/ 281 h 1072"/>
                  <a:gd name="T12" fmla="*/ 394 w 591"/>
                  <a:gd name="T13" fmla="*/ 415 h 1072"/>
                  <a:gd name="T14" fmla="*/ 445 w 591"/>
                  <a:gd name="T15" fmla="*/ 537 h 1072"/>
                  <a:gd name="T16" fmla="*/ 498 w 591"/>
                  <a:gd name="T17" fmla="*/ 668 h 1072"/>
                  <a:gd name="T18" fmla="*/ 554 w 591"/>
                  <a:gd name="T19" fmla="*/ 809 h 1072"/>
                  <a:gd name="T20" fmla="*/ 581 w 591"/>
                  <a:gd name="T21" fmla="*/ 904 h 1072"/>
                  <a:gd name="T22" fmla="*/ 590 w 591"/>
                  <a:gd name="T23" fmla="*/ 965 h 1072"/>
                  <a:gd name="T24" fmla="*/ 590 w 591"/>
                  <a:gd name="T25" fmla="*/ 997 h 1072"/>
                  <a:gd name="T26" fmla="*/ 583 w 591"/>
                  <a:gd name="T27" fmla="*/ 1030 h 1072"/>
                  <a:gd name="T28" fmla="*/ 569 w 591"/>
                  <a:gd name="T29" fmla="*/ 1056 h 1072"/>
                  <a:gd name="T30" fmla="*/ 543 w 591"/>
                  <a:gd name="T31" fmla="*/ 1070 h 1072"/>
                  <a:gd name="T32" fmla="*/ 504 w 591"/>
                  <a:gd name="T33" fmla="*/ 1066 h 1072"/>
                  <a:gd name="T34" fmla="*/ 468 w 591"/>
                  <a:gd name="T35" fmla="*/ 1043 h 1072"/>
                  <a:gd name="T36" fmla="*/ 437 w 591"/>
                  <a:gd name="T37" fmla="*/ 1013 h 1072"/>
                  <a:gd name="T38" fmla="*/ 396 w 591"/>
                  <a:gd name="T39" fmla="*/ 959 h 1072"/>
                  <a:gd name="T40" fmla="*/ 350 w 591"/>
                  <a:gd name="T41" fmla="*/ 872 h 1072"/>
                  <a:gd name="T42" fmla="*/ 320 w 591"/>
                  <a:gd name="T43" fmla="*/ 779 h 1072"/>
                  <a:gd name="T44" fmla="*/ 305 w 591"/>
                  <a:gd name="T45" fmla="*/ 684 h 1072"/>
                  <a:gd name="T46" fmla="*/ 256 w 591"/>
                  <a:gd name="T47" fmla="*/ 585 h 1072"/>
                  <a:gd name="T48" fmla="*/ 160 w 591"/>
                  <a:gd name="T49" fmla="*/ 464 h 1072"/>
                  <a:gd name="T50" fmla="*/ 78 w 591"/>
                  <a:gd name="T51" fmla="*/ 333 h 1072"/>
                  <a:gd name="T52" fmla="*/ 27 w 591"/>
                  <a:gd name="T53" fmla="*/ 219 h 1072"/>
                  <a:gd name="T54" fmla="*/ 3 w 591"/>
                  <a:gd name="T55" fmla="*/ 127 h 1072"/>
                  <a:gd name="T56" fmla="*/ 0 w 591"/>
                  <a:gd name="T57" fmla="*/ 95 h 1072"/>
                  <a:gd name="T58" fmla="*/ 2 w 591"/>
                  <a:gd name="T59" fmla="*/ 59 h 1072"/>
                  <a:gd name="T60" fmla="*/ 12 w 591"/>
                  <a:gd name="T61" fmla="*/ 29 h 1072"/>
                  <a:gd name="T62" fmla="*/ 35 w 591"/>
                  <a:gd name="T63" fmla="*/ 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1" h="1072">
                    <a:moveTo>
                      <a:pt x="52" y="0"/>
                    </a:moveTo>
                    <a:lnTo>
                      <a:pt x="70" y="2"/>
                    </a:lnTo>
                    <a:lnTo>
                      <a:pt x="90" y="7"/>
                    </a:lnTo>
                    <a:lnTo>
                      <a:pt x="107" y="15"/>
                    </a:lnTo>
                    <a:lnTo>
                      <a:pt x="126" y="25"/>
                    </a:lnTo>
                    <a:lnTo>
                      <a:pt x="142" y="37"/>
                    </a:lnTo>
                    <a:lnTo>
                      <a:pt x="155" y="48"/>
                    </a:lnTo>
                    <a:lnTo>
                      <a:pt x="191" y="81"/>
                    </a:lnTo>
                    <a:lnTo>
                      <a:pt x="224" y="117"/>
                    </a:lnTo>
                    <a:lnTo>
                      <a:pt x="253" y="155"/>
                    </a:lnTo>
                    <a:lnTo>
                      <a:pt x="294" y="217"/>
                    </a:lnTo>
                    <a:lnTo>
                      <a:pt x="331" y="281"/>
                    </a:lnTo>
                    <a:lnTo>
                      <a:pt x="364" y="347"/>
                    </a:lnTo>
                    <a:lnTo>
                      <a:pt x="394" y="415"/>
                    </a:lnTo>
                    <a:lnTo>
                      <a:pt x="420" y="476"/>
                    </a:lnTo>
                    <a:lnTo>
                      <a:pt x="445" y="537"/>
                    </a:lnTo>
                    <a:lnTo>
                      <a:pt x="466" y="601"/>
                    </a:lnTo>
                    <a:lnTo>
                      <a:pt x="498" y="668"/>
                    </a:lnTo>
                    <a:lnTo>
                      <a:pt x="528" y="738"/>
                    </a:lnTo>
                    <a:lnTo>
                      <a:pt x="554" y="809"/>
                    </a:lnTo>
                    <a:lnTo>
                      <a:pt x="569" y="856"/>
                    </a:lnTo>
                    <a:lnTo>
                      <a:pt x="581" y="904"/>
                    </a:lnTo>
                    <a:lnTo>
                      <a:pt x="590" y="952"/>
                    </a:lnTo>
                    <a:lnTo>
                      <a:pt x="590" y="965"/>
                    </a:lnTo>
                    <a:lnTo>
                      <a:pt x="591" y="981"/>
                    </a:lnTo>
                    <a:lnTo>
                      <a:pt x="590" y="997"/>
                    </a:lnTo>
                    <a:lnTo>
                      <a:pt x="587" y="1014"/>
                    </a:lnTo>
                    <a:lnTo>
                      <a:pt x="583" y="1030"/>
                    </a:lnTo>
                    <a:lnTo>
                      <a:pt x="577" y="1043"/>
                    </a:lnTo>
                    <a:lnTo>
                      <a:pt x="569" y="1056"/>
                    </a:lnTo>
                    <a:lnTo>
                      <a:pt x="558" y="1066"/>
                    </a:lnTo>
                    <a:lnTo>
                      <a:pt x="543" y="1070"/>
                    </a:lnTo>
                    <a:lnTo>
                      <a:pt x="523" y="1072"/>
                    </a:lnTo>
                    <a:lnTo>
                      <a:pt x="504" y="1066"/>
                    </a:lnTo>
                    <a:lnTo>
                      <a:pt x="485" y="1056"/>
                    </a:lnTo>
                    <a:lnTo>
                      <a:pt x="468" y="1043"/>
                    </a:lnTo>
                    <a:lnTo>
                      <a:pt x="452" y="1029"/>
                    </a:lnTo>
                    <a:lnTo>
                      <a:pt x="437" y="1013"/>
                    </a:lnTo>
                    <a:lnTo>
                      <a:pt x="425" y="998"/>
                    </a:lnTo>
                    <a:lnTo>
                      <a:pt x="396" y="959"/>
                    </a:lnTo>
                    <a:lnTo>
                      <a:pt x="371" y="916"/>
                    </a:lnTo>
                    <a:lnTo>
                      <a:pt x="350" y="872"/>
                    </a:lnTo>
                    <a:lnTo>
                      <a:pt x="333" y="825"/>
                    </a:lnTo>
                    <a:lnTo>
                      <a:pt x="320" y="779"/>
                    </a:lnTo>
                    <a:lnTo>
                      <a:pt x="310" y="730"/>
                    </a:lnTo>
                    <a:lnTo>
                      <a:pt x="305" y="684"/>
                    </a:lnTo>
                    <a:lnTo>
                      <a:pt x="301" y="639"/>
                    </a:lnTo>
                    <a:lnTo>
                      <a:pt x="256" y="585"/>
                    </a:lnTo>
                    <a:lnTo>
                      <a:pt x="207" y="525"/>
                    </a:lnTo>
                    <a:lnTo>
                      <a:pt x="160" y="464"/>
                    </a:lnTo>
                    <a:lnTo>
                      <a:pt x="117" y="400"/>
                    </a:lnTo>
                    <a:lnTo>
                      <a:pt x="78" y="333"/>
                    </a:lnTo>
                    <a:lnTo>
                      <a:pt x="45" y="264"/>
                    </a:lnTo>
                    <a:lnTo>
                      <a:pt x="27" y="219"/>
                    </a:lnTo>
                    <a:lnTo>
                      <a:pt x="13" y="173"/>
                    </a:lnTo>
                    <a:lnTo>
                      <a:pt x="3" y="127"/>
                    </a:lnTo>
                    <a:lnTo>
                      <a:pt x="2" y="112"/>
                    </a:lnTo>
                    <a:lnTo>
                      <a:pt x="0" y="95"/>
                    </a:lnTo>
                    <a:lnTo>
                      <a:pt x="0" y="78"/>
                    </a:lnTo>
                    <a:lnTo>
                      <a:pt x="2" y="59"/>
                    </a:lnTo>
                    <a:lnTo>
                      <a:pt x="5" y="43"/>
                    </a:lnTo>
                    <a:lnTo>
                      <a:pt x="12" y="29"/>
                    </a:lnTo>
                    <a:lnTo>
                      <a:pt x="21" y="15"/>
                    </a:lnTo>
                    <a:lnTo>
                      <a:pt x="35" y="7"/>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Line 85"/>
              <p:cNvSpPr>
                <a:spLocks noChangeShapeType="1"/>
              </p:cNvSpPr>
              <p:nvPr/>
            </p:nvSpPr>
            <p:spPr bwMode="auto">
              <a:xfrm flipH="1" flipV="1">
                <a:off x="5233" y="2430"/>
                <a:ext cx="26" cy="7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7" name="Line 86"/>
              <p:cNvSpPr>
                <a:spLocks noChangeShapeType="1"/>
              </p:cNvSpPr>
              <p:nvPr/>
            </p:nvSpPr>
            <p:spPr bwMode="auto">
              <a:xfrm flipH="1" flipV="1">
                <a:off x="5203" y="2360"/>
                <a:ext cx="30" cy="7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8" name="Line 87"/>
              <p:cNvSpPr>
                <a:spLocks noChangeShapeType="1"/>
              </p:cNvSpPr>
              <p:nvPr/>
            </p:nvSpPr>
            <p:spPr bwMode="auto">
              <a:xfrm flipH="1" flipV="1">
                <a:off x="5171" y="2293"/>
                <a:ext cx="32" cy="6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 name="Line 88"/>
              <p:cNvSpPr>
                <a:spLocks noChangeShapeType="1"/>
              </p:cNvSpPr>
              <p:nvPr/>
            </p:nvSpPr>
            <p:spPr bwMode="auto">
              <a:xfrm flipH="1" flipV="1">
                <a:off x="5150" y="2229"/>
                <a:ext cx="21" cy="6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0" name="Line 89"/>
              <p:cNvSpPr>
                <a:spLocks noChangeShapeType="1"/>
              </p:cNvSpPr>
              <p:nvPr/>
            </p:nvSpPr>
            <p:spPr bwMode="auto">
              <a:xfrm flipH="1" flipV="1">
                <a:off x="5125" y="2168"/>
                <a:ext cx="25" cy="6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1" name="Line 90"/>
              <p:cNvSpPr>
                <a:spLocks noChangeShapeType="1"/>
              </p:cNvSpPr>
              <p:nvPr/>
            </p:nvSpPr>
            <p:spPr bwMode="auto">
              <a:xfrm flipH="1" flipV="1">
                <a:off x="5099" y="2107"/>
                <a:ext cx="26" cy="6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2" name="Line 91"/>
              <p:cNvSpPr>
                <a:spLocks noChangeShapeType="1"/>
              </p:cNvSpPr>
              <p:nvPr/>
            </p:nvSpPr>
            <p:spPr bwMode="auto">
              <a:xfrm flipH="1" flipV="1">
                <a:off x="5069" y="2039"/>
                <a:ext cx="30" cy="6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3" name="Line 92"/>
              <p:cNvSpPr>
                <a:spLocks noChangeShapeType="1"/>
              </p:cNvSpPr>
              <p:nvPr/>
            </p:nvSpPr>
            <p:spPr bwMode="auto">
              <a:xfrm flipH="1" flipV="1">
                <a:off x="5036" y="1973"/>
                <a:ext cx="33" cy="6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4" name="Line 93"/>
              <p:cNvSpPr>
                <a:spLocks noChangeShapeType="1"/>
              </p:cNvSpPr>
              <p:nvPr/>
            </p:nvSpPr>
            <p:spPr bwMode="auto">
              <a:xfrm flipH="1" flipV="1">
                <a:off x="4999" y="1909"/>
                <a:ext cx="37" cy="6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5" name="Line 94"/>
              <p:cNvSpPr>
                <a:spLocks noChangeShapeType="1"/>
              </p:cNvSpPr>
              <p:nvPr/>
            </p:nvSpPr>
            <p:spPr bwMode="auto">
              <a:xfrm flipH="1" flipV="1">
                <a:off x="4958" y="1847"/>
                <a:ext cx="41" cy="6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6" name="Line 95"/>
              <p:cNvSpPr>
                <a:spLocks noChangeShapeType="1"/>
              </p:cNvSpPr>
              <p:nvPr/>
            </p:nvSpPr>
            <p:spPr bwMode="auto">
              <a:xfrm flipH="1" flipV="1">
                <a:off x="4929" y="1809"/>
                <a:ext cx="29" cy="3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7" name="Line 96"/>
              <p:cNvSpPr>
                <a:spLocks noChangeShapeType="1"/>
              </p:cNvSpPr>
              <p:nvPr/>
            </p:nvSpPr>
            <p:spPr bwMode="auto">
              <a:xfrm flipH="1" flipV="1">
                <a:off x="4896" y="1773"/>
                <a:ext cx="33" cy="3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8" name="Line 97"/>
              <p:cNvSpPr>
                <a:spLocks noChangeShapeType="1"/>
              </p:cNvSpPr>
              <p:nvPr/>
            </p:nvSpPr>
            <p:spPr bwMode="auto">
              <a:xfrm flipH="1" flipV="1">
                <a:off x="4860" y="1740"/>
                <a:ext cx="36" cy="3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9" name="Line 98"/>
              <p:cNvSpPr>
                <a:spLocks noChangeShapeType="1"/>
              </p:cNvSpPr>
              <p:nvPr/>
            </p:nvSpPr>
            <p:spPr bwMode="auto">
              <a:xfrm flipH="1" flipV="1">
                <a:off x="4847" y="1729"/>
                <a:ext cx="13"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0" name="Line 99"/>
              <p:cNvSpPr>
                <a:spLocks noChangeShapeType="1"/>
              </p:cNvSpPr>
              <p:nvPr/>
            </p:nvSpPr>
            <p:spPr bwMode="auto">
              <a:xfrm flipH="1" flipV="1">
                <a:off x="4831" y="1717"/>
                <a:ext cx="16"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1" name="Line 100"/>
              <p:cNvSpPr>
                <a:spLocks noChangeShapeType="1"/>
              </p:cNvSpPr>
              <p:nvPr/>
            </p:nvSpPr>
            <p:spPr bwMode="auto">
              <a:xfrm flipH="1" flipV="1">
                <a:off x="4812" y="1707"/>
                <a:ext cx="19"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2" name="Line 101"/>
              <p:cNvSpPr>
                <a:spLocks noChangeShapeType="1"/>
              </p:cNvSpPr>
              <p:nvPr/>
            </p:nvSpPr>
            <p:spPr bwMode="auto">
              <a:xfrm flipH="1" flipV="1">
                <a:off x="4795" y="1699"/>
                <a:ext cx="17"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3" name="Line 102"/>
              <p:cNvSpPr>
                <a:spLocks noChangeShapeType="1"/>
              </p:cNvSpPr>
              <p:nvPr/>
            </p:nvSpPr>
            <p:spPr bwMode="auto">
              <a:xfrm flipH="1" flipV="1">
                <a:off x="4775" y="1694"/>
                <a:ext cx="20"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4" name="Line 103"/>
              <p:cNvSpPr>
                <a:spLocks noChangeShapeType="1"/>
              </p:cNvSpPr>
              <p:nvPr/>
            </p:nvSpPr>
            <p:spPr bwMode="auto">
              <a:xfrm flipH="1" flipV="1">
                <a:off x="4757" y="1692"/>
                <a:ext cx="18"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5" name="Line 104"/>
              <p:cNvSpPr>
                <a:spLocks noChangeShapeType="1"/>
              </p:cNvSpPr>
              <p:nvPr/>
            </p:nvSpPr>
            <p:spPr bwMode="auto">
              <a:xfrm flipH="1">
                <a:off x="4740" y="1692"/>
                <a:ext cx="17"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6" name="Line 105"/>
              <p:cNvSpPr>
                <a:spLocks noChangeShapeType="1"/>
              </p:cNvSpPr>
              <p:nvPr/>
            </p:nvSpPr>
            <p:spPr bwMode="auto">
              <a:xfrm flipH="1">
                <a:off x="4726" y="1699"/>
                <a:ext cx="14"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7" name="Line 106"/>
              <p:cNvSpPr>
                <a:spLocks noChangeShapeType="1"/>
              </p:cNvSpPr>
              <p:nvPr/>
            </p:nvSpPr>
            <p:spPr bwMode="auto">
              <a:xfrm flipH="1">
                <a:off x="4717" y="1707"/>
                <a:ext cx="9"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8" name="Line 107"/>
              <p:cNvSpPr>
                <a:spLocks noChangeShapeType="1"/>
              </p:cNvSpPr>
              <p:nvPr/>
            </p:nvSpPr>
            <p:spPr bwMode="auto">
              <a:xfrm flipH="1">
                <a:off x="4710" y="1721"/>
                <a:ext cx="7"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9" name="Line 108"/>
              <p:cNvSpPr>
                <a:spLocks noChangeShapeType="1"/>
              </p:cNvSpPr>
              <p:nvPr/>
            </p:nvSpPr>
            <p:spPr bwMode="auto">
              <a:xfrm flipH="1">
                <a:off x="4707" y="1735"/>
                <a:ext cx="3"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0" name="Line 109"/>
              <p:cNvSpPr>
                <a:spLocks noChangeShapeType="1"/>
              </p:cNvSpPr>
              <p:nvPr/>
            </p:nvSpPr>
            <p:spPr bwMode="auto">
              <a:xfrm flipH="1">
                <a:off x="4705" y="1751"/>
                <a:ext cx="2"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1" name="Line 110"/>
              <p:cNvSpPr>
                <a:spLocks noChangeShapeType="1"/>
              </p:cNvSpPr>
              <p:nvPr/>
            </p:nvSpPr>
            <p:spPr bwMode="auto">
              <a:xfrm>
                <a:off x="4705" y="1770"/>
                <a:ext cx="0"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2" name="Line 111"/>
              <p:cNvSpPr>
                <a:spLocks noChangeShapeType="1"/>
              </p:cNvSpPr>
              <p:nvPr/>
            </p:nvSpPr>
            <p:spPr bwMode="auto">
              <a:xfrm>
                <a:off x="4705" y="1787"/>
                <a:ext cx="2"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3" name="Line 112"/>
              <p:cNvSpPr>
                <a:spLocks noChangeShapeType="1"/>
              </p:cNvSpPr>
              <p:nvPr/>
            </p:nvSpPr>
            <p:spPr bwMode="auto">
              <a:xfrm>
                <a:off x="4707" y="1804"/>
                <a:ext cx="1"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4" name="Line 113"/>
              <p:cNvSpPr>
                <a:spLocks noChangeShapeType="1"/>
              </p:cNvSpPr>
              <p:nvPr/>
            </p:nvSpPr>
            <p:spPr bwMode="auto">
              <a:xfrm>
                <a:off x="4708" y="1819"/>
                <a:ext cx="10"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5" name="Line 114"/>
              <p:cNvSpPr>
                <a:spLocks noChangeShapeType="1"/>
              </p:cNvSpPr>
              <p:nvPr/>
            </p:nvSpPr>
            <p:spPr bwMode="auto">
              <a:xfrm>
                <a:off x="4718" y="1865"/>
                <a:ext cx="14"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6" name="Line 115"/>
              <p:cNvSpPr>
                <a:spLocks noChangeShapeType="1"/>
              </p:cNvSpPr>
              <p:nvPr/>
            </p:nvSpPr>
            <p:spPr bwMode="auto">
              <a:xfrm>
                <a:off x="4732" y="1911"/>
                <a:ext cx="18" cy="4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7" name="Line 116"/>
              <p:cNvSpPr>
                <a:spLocks noChangeShapeType="1"/>
              </p:cNvSpPr>
              <p:nvPr/>
            </p:nvSpPr>
            <p:spPr bwMode="auto">
              <a:xfrm>
                <a:off x="4750" y="1956"/>
                <a:ext cx="33" cy="6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8" name="Line 117"/>
              <p:cNvSpPr>
                <a:spLocks noChangeShapeType="1"/>
              </p:cNvSpPr>
              <p:nvPr/>
            </p:nvSpPr>
            <p:spPr bwMode="auto">
              <a:xfrm>
                <a:off x="4783" y="2025"/>
                <a:ext cx="39" cy="6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9" name="Line 118"/>
              <p:cNvSpPr>
                <a:spLocks noChangeShapeType="1"/>
              </p:cNvSpPr>
              <p:nvPr/>
            </p:nvSpPr>
            <p:spPr bwMode="auto">
              <a:xfrm>
                <a:off x="4822" y="2092"/>
                <a:ext cx="43" cy="6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0" name="Line 119"/>
              <p:cNvSpPr>
                <a:spLocks noChangeShapeType="1"/>
              </p:cNvSpPr>
              <p:nvPr/>
            </p:nvSpPr>
            <p:spPr bwMode="auto">
              <a:xfrm>
                <a:off x="4865" y="2156"/>
                <a:ext cx="47" cy="6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1" name="Line 120"/>
              <p:cNvSpPr>
                <a:spLocks noChangeShapeType="1"/>
              </p:cNvSpPr>
              <p:nvPr/>
            </p:nvSpPr>
            <p:spPr bwMode="auto">
              <a:xfrm>
                <a:off x="4912" y="2217"/>
                <a:ext cx="49" cy="6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2" name="Line 121"/>
              <p:cNvSpPr>
                <a:spLocks noChangeShapeType="1"/>
              </p:cNvSpPr>
              <p:nvPr/>
            </p:nvSpPr>
            <p:spPr bwMode="auto">
              <a:xfrm>
                <a:off x="4961" y="2277"/>
                <a:ext cx="45" cy="5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3" name="Line 122"/>
              <p:cNvSpPr>
                <a:spLocks noChangeShapeType="1"/>
              </p:cNvSpPr>
              <p:nvPr/>
            </p:nvSpPr>
            <p:spPr bwMode="auto">
              <a:xfrm>
                <a:off x="5006" y="2331"/>
                <a:ext cx="4" cy="4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4" name="Line 123"/>
              <p:cNvSpPr>
                <a:spLocks noChangeShapeType="1"/>
              </p:cNvSpPr>
              <p:nvPr/>
            </p:nvSpPr>
            <p:spPr bwMode="auto">
              <a:xfrm>
                <a:off x="5010" y="2376"/>
                <a:ext cx="5"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5" name="Line 124"/>
              <p:cNvSpPr>
                <a:spLocks noChangeShapeType="1"/>
              </p:cNvSpPr>
              <p:nvPr/>
            </p:nvSpPr>
            <p:spPr bwMode="auto">
              <a:xfrm>
                <a:off x="5015" y="2422"/>
                <a:ext cx="10" cy="4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6" name="Line 125"/>
              <p:cNvSpPr>
                <a:spLocks noChangeShapeType="1"/>
              </p:cNvSpPr>
              <p:nvPr/>
            </p:nvSpPr>
            <p:spPr bwMode="auto">
              <a:xfrm>
                <a:off x="5025" y="2471"/>
                <a:ext cx="13" cy="4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7" name="Line 126"/>
              <p:cNvSpPr>
                <a:spLocks noChangeShapeType="1"/>
              </p:cNvSpPr>
              <p:nvPr/>
            </p:nvSpPr>
            <p:spPr bwMode="auto">
              <a:xfrm>
                <a:off x="5038" y="2517"/>
                <a:ext cx="17" cy="4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8" name="Line 127"/>
              <p:cNvSpPr>
                <a:spLocks noChangeShapeType="1"/>
              </p:cNvSpPr>
              <p:nvPr/>
            </p:nvSpPr>
            <p:spPr bwMode="auto">
              <a:xfrm>
                <a:off x="5055" y="2564"/>
                <a:ext cx="21" cy="4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9" name="Line 128"/>
              <p:cNvSpPr>
                <a:spLocks noChangeShapeType="1"/>
              </p:cNvSpPr>
              <p:nvPr/>
            </p:nvSpPr>
            <p:spPr bwMode="auto">
              <a:xfrm>
                <a:off x="5076" y="2608"/>
                <a:ext cx="25" cy="4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0" name="Line 129"/>
              <p:cNvSpPr>
                <a:spLocks noChangeShapeType="1"/>
              </p:cNvSpPr>
              <p:nvPr/>
            </p:nvSpPr>
            <p:spPr bwMode="auto">
              <a:xfrm>
                <a:off x="5101" y="2651"/>
                <a:ext cx="29" cy="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1" name="Line 130"/>
              <p:cNvSpPr>
                <a:spLocks noChangeShapeType="1"/>
              </p:cNvSpPr>
              <p:nvPr/>
            </p:nvSpPr>
            <p:spPr bwMode="auto">
              <a:xfrm>
                <a:off x="5130" y="2690"/>
                <a:ext cx="12"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2" name="Line 131"/>
              <p:cNvSpPr>
                <a:spLocks noChangeShapeType="1"/>
              </p:cNvSpPr>
              <p:nvPr/>
            </p:nvSpPr>
            <p:spPr bwMode="auto">
              <a:xfrm>
                <a:off x="5142" y="2705"/>
                <a:ext cx="15"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3" name="Line 132"/>
              <p:cNvSpPr>
                <a:spLocks noChangeShapeType="1"/>
              </p:cNvSpPr>
              <p:nvPr/>
            </p:nvSpPr>
            <p:spPr bwMode="auto">
              <a:xfrm>
                <a:off x="5157" y="2721"/>
                <a:ext cx="16"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4" name="Line 133"/>
              <p:cNvSpPr>
                <a:spLocks noChangeShapeType="1"/>
              </p:cNvSpPr>
              <p:nvPr/>
            </p:nvSpPr>
            <p:spPr bwMode="auto">
              <a:xfrm>
                <a:off x="5173" y="2735"/>
                <a:ext cx="17"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5" name="Line 134"/>
              <p:cNvSpPr>
                <a:spLocks noChangeShapeType="1"/>
              </p:cNvSpPr>
              <p:nvPr/>
            </p:nvSpPr>
            <p:spPr bwMode="auto">
              <a:xfrm>
                <a:off x="5190" y="2748"/>
                <a:ext cx="19"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6" name="Line 135"/>
              <p:cNvSpPr>
                <a:spLocks noChangeShapeType="1"/>
              </p:cNvSpPr>
              <p:nvPr/>
            </p:nvSpPr>
            <p:spPr bwMode="auto">
              <a:xfrm>
                <a:off x="5209" y="2758"/>
                <a:ext cx="19"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7" name="Line 136"/>
              <p:cNvSpPr>
                <a:spLocks noChangeShapeType="1"/>
              </p:cNvSpPr>
              <p:nvPr/>
            </p:nvSpPr>
            <p:spPr bwMode="auto">
              <a:xfrm flipV="1">
                <a:off x="5228" y="2762"/>
                <a:ext cx="20"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8" name="Line 137"/>
              <p:cNvSpPr>
                <a:spLocks noChangeShapeType="1"/>
              </p:cNvSpPr>
              <p:nvPr/>
            </p:nvSpPr>
            <p:spPr bwMode="auto">
              <a:xfrm flipV="1">
                <a:off x="5248" y="2758"/>
                <a:ext cx="15"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9" name="Line 138"/>
              <p:cNvSpPr>
                <a:spLocks noChangeShapeType="1"/>
              </p:cNvSpPr>
              <p:nvPr/>
            </p:nvSpPr>
            <p:spPr bwMode="auto">
              <a:xfrm flipV="1">
                <a:off x="5263" y="2748"/>
                <a:ext cx="11"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0" name="Line 139"/>
              <p:cNvSpPr>
                <a:spLocks noChangeShapeType="1"/>
              </p:cNvSpPr>
              <p:nvPr/>
            </p:nvSpPr>
            <p:spPr bwMode="auto">
              <a:xfrm flipV="1">
                <a:off x="5274" y="2735"/>
                <a:ext cx="8"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1" name="Line 140"/>
              <p:cNvSpPr>
                <a:spLocks noChangeShapeType="1"/>
              </p:cNvSpPr>
              <p:nvPr/>
            </p:nvSpPr>
            <p:spPr bwMode="auto">
              <a:xfrm flipV="1">
                <a:off x="5282" y="2722"/>
                <a:ext cx="6"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2" name="Line 141"/>
              <p:cNvSpPr>
                <a:spLocks noChangeShapeType="1"/>
              </p:cNvSpPr>
              <p:nvPr/>
            </p:nvSpPr>
            <p:spPr bwMode="auto">
              <a:xfrm flipV="1">
                <a:off x="5288" y="2706"/>
                <a:ext cx="4"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3" name="Line 142"/>
              <p:cNvSpPr>
                <a:spLocks noChangeShapeType="1"/>
              </p:cNvSpPr>
              <p:nvPr/>
            </p:nvSpPr>
            <p:spPr bwMode="auto">
              <a:xfrm flipV="1">
                <a:off x="5292" y="2689"/>
                <a:ext cx="3"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4" name="Line 143"/>
              <p:cNvSpPr>
                <a:spLocks noChangeShapeType="1"/>
              </p:cNvSpPr>
              <p:nvPr/>
            </p:nvSpPr>
            <p:spPr bwMode="auto">
              <a:xfrm flipV="1">
                <a:off x="5295" y="2673"/>
                <a:ext cx="1"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5" name="Line 144"/>
              <p:cNvSpPr>
                <a:spLocks noChangeShapeType="1"/>
              </p:cNvSpPr>
              <p:nvPr/>
            </p:nvSpPr>
            <p:spPr bwMode="auto">
              <a:xfrm flipH="1" flipV="1">
                <a:off x="5295" y="2657"/>
                <a:ext cx="1"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6" name="Line 145"/>
              <p:cNvSpPr>
                <a:spLocks noChangeShapeType="1"/>
              </p:cNvSpPr>
              <p:nvPr/>
            </p:nvSpPr>
            <p:spPr bwMode="auto">
              <a:xfrm flipV="1">
                <a:off x="5295" y="2644"/>
                <a:ext cx="0"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7" name="Line 146"/>
              <p:cNvSpPr>
                <a:spLocks noChangeShapeType="1"/>
              </p:cNvSpPr>
              <p:nvPr/>
            </p:nvSpPr>
            <p:spPr bwMode="auto">
              <a:xfrm flipH="1" flipV="1">
                <a:off x="5286" y="2596"/>
                <a:ext cx="9" cy="4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8" name="Line 147"/>
              <p:cNvSpPr>
                <a:spLocks noChangeShapeType="1"/>
              </p:cNvSpPr>
              <p:nvPr/>
            </p:nvSpPr>
            <p:spPr bwMode="auto">
              <a:xfrm flipH="1" flipV="1">
                <a:off x="5274" y="2548"/>
                <a:ext cx="12" cy="4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9" name="Line 148"/>
              <p:cNvSpPr>
                <a:spLocks noChangeShapeType="1"/>
              </p:cNvSpPr>
              <p:nvPr/>
            </p:nvSpPr>
            <p:spPr bwMode="auto">
              <a:xfrm flipH="1" flipV="1">
                <a:off x="5259" y="2501"/>
                <a:ext cx="15" cy="4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0" name="Freeform 149"/>
              <p:cNvSpPr>
                <a:spLocks/>
              </p:cNvSpPr>
              <p:nvPr/>
            </p:nvSpPr>
            <p:spPr bwMode="auto">
              <a:xfrm>
                <a:off x="1818" y="2331"/>
                <a:ext cx="1288" cy="724"/>
              </a:xfrm>
              <a:custGeom>
                <a:avLst/>
                <a:gdLst>
                  <a:gd name="T0" fmla="*/ 401 w 1288"/>
                  <a:gd name="T1" fmla="*/ 2 h 724"/>
                  <a:gd name="T2" fmla="*/ 492 w 1288"/>
                  <a:gd name="T3" fmla="*/ 21 h 724"/>
                  <a:gd name="T4" fmla="*/ 568 w 1288"/>
                  <a:gd name="T5" fmla="*/ 59 h 724"/>
                  <a:gd name="T6" fmla="*/ 627 w 1288"/>
                  <a:gd name="T7" fmla="*/ 109 h 724"/>
                  <a:gd name="T8" fmla="*/ 675 w 1288"/>
                  <a:gd name="T9" fmla="*/ 109 h 724"/>
                  <a:gd name="T10" fmla="*/ 735 w 1288"/>
                  <a:gd name="T11" fmla="*/ 59 h 724"/>
                  <a:gd name="T12" fmla="*/ 807 w 1288"/>
                  <a:gd name="T13" fmla="*/ 21 h 724"/>
                  <a:gd name="T14" fmla="*/ 892 w 1288"/>
                  <a:gd name="T15" fmla="*/ 2 h 724"/>
                  <a:gd name="T16" fmla="*/ 990 w 1288"/>
                  <a:gd name="T17" fmla="*/ 2 h 724"/>
                  <a:gd name="T18" fmla="*/ 1085 w 1288"/>
                  <a:gd name="T19" fmla="*/ 22 h 724"/>
                  <a:gd name="T20" fmla="*/ 1163 w 1288"/>
                  <a:gd name="T21" fmla="*/ 61 h 724"/>
                  <a:gd name="T22" fmla="*/ 1223 w 1288"/>
                  <a:gd name="T23" fmla="*/ 116 h 724"/>
                  <a:gd name="T24" fmla="*/ 1264 w 1288"/>
                  <a:gd name="T25" fmla="*/ 186 h 724"/>
                  <a:gd name="T26" fmla="*/ 1286 w 1288"/>
                  <a:gd name="T27" fmla="*/ 268 h 724"/>
                  <a:gd name="T28" fmla="*/ 1288 w 1288"/>
                  <a:gd name="T29" fmla="*/ 724 h 724"/>
                  <a:gd name="T30" fmla="*/ 1175 w 1288"/>
                  <a:gd name="T31" fmla="*/ 313 h 724"/>
                  <a:gd name="T32" fmla="*/ 1168 w 1288"/>
                  <a:gd name="T33" fmla="*/ 251 h 724"/>
                  <a:gd name="T34" fmla="*/ 1144 w 1288"/>
                  <a:gd name="T35" fmla="*/ 200 h 724"/>
                  <a:gd name="T36" fmla="*/ 1107 w 1288"/>
                  <a:gd name="T37" fmla="*/ 159 h 724"/>
                  <a:gd name="T38" fmla="*/ 1058 w 1288"/>
                  <a:gd name="T39" fmla="*/ 130 h 724"/>
                  <a:gd name="T40" fmla="*/ 985 w 1288"/>
                  <a:gd name="T41" fmla="*/ 108 h 724"/>
                  <a:gd name="T42" fmla="*/ 893 w 1288"/>
                  <a:gd name="T43" fmla="*/ 108 h 724"/>
                  <a:gd name="T44" fmla="*/ 822 w 1288"/>
                  <a:gd name="T45" fmla="*/ 127 h 724"/>
                  <a:gd name="T46" fmla="*/ 773 w 1288"/>
                  <a:gd name="T47" fmla="*/ 156 h 724"/>
                  <a:gd name="T48" fmla="*/ 735 w 1288"/>
                  <a:gd name="T49" fmla="*/ 196 h 724"/>
                  <a:gd name="T50" fmla="*/ 709 w 1288"/>
                  <a:gd name="T51" fmla="*/ 249 h 724"/>
                  <a:gd name="T52" fmla="*/ 700 w 1288"/>
                  <a:gd name="T53" fmla="*/ 313 h 724"/>
                  <a:gd name="T54" fmla="*/ 588 w 1288"/>
                  <a:gd name="T55" fmla="*/ 724 h 724"/>
                  <a:gd name="T56" fmla="*/ 585 w 1288"/>
                  <a:gd name="T57" fmla="*/ 279 h 724"/>
                  <a:gd name="T58" fmla="*/ 568 w 1288"/>
                  <a:gd name="T59" fmla="*/ 221 h 724"/>
                  <a:gd name="T60" fmla="*/ 537 w 1288"/>
                  <a:gd name="T61" fmla="*/ 174 h 724"/>
                  <a:gd name="T62" fmla="*/ 494 w 1288"/>
                  <a:gd name="T63" fmla="*/ 140 h 724"/>
                  <a:gd name="T64" fmla="*/ 442 w 1288"/>
                  <a:gd name="T65" fmla="*/ 118 h 724"/>
                  <a:gd name="T66" fmla="*/ 349 w 1288"/>
                  <a:gd name="T67" fmla="*/ 105 h 724"/>
                  <a:gd name="T68" fmla="*/ 261 w 1288"/>
                  <a:gd name="T69" fmla="*/ 118 h 724"/>
                  <a:gd name="T70" fmla="*/ 208 w 1288"/>
                  <a:gd name="T71" fmla="*/ 140 h 724"/>
                  <a:gd name="T72" fmla="*/ 165 w 1288"/>
                  <a:gd name="T73" fmla="*/ 174 h 724"/>
                  <a:gd name="T74" fmla="*/ 132 w 1288"/>
                  <a:gd name="T75" fmla="*/ 221 h 724"/>
                  <a:gd name="T76" fmla="*/ 114 w 1288"/>
                  <a:gd name="T77" fmla="*/ 279 h 724"/>
                  <a:gd name="T78" fmla="*/ 113 w 1288"/>
                  <a:gd name="T79" fmla="*/ 724 h 724"/>
                  <a:gd name="T80" fmla="*/ 0 w 1288"/>
                  <a:gd name="T81" fmla="*/ 85 h 724"/>
                  <a:gd name="T82" fmla="*/ 143 w 1288"/>
                  <a:gd name="T83" fmla="*/ 60 h 724"/>
                  <a:gd name="T84" fmla="*/ 217 w 1288"/>
                  <a:gd name="T85" fmla="*/ 22 h 724"/>
                  <a:gd name="T86" fmla="*/ 303 w 1288"/>
                  <a:gd name="T87" fmla="*/ 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8" h="724">
                    <a:moveTo>
                      <a:pt x="351" y="0"/>
                    </a:moveTo>
                    <a:lnTo>
                      <a:pt x="401" y="2"/>
                    </a:lnTo>
                    <a:lnTo>
                      <a:pt x="449" y="10"/>
                    </a:lnTo>
                    <a:lnTo>
                      <a:pt x="492" y="21"/>
                    </a:lnTo>
                    <a:lnTo>
                      <a:pt x="532" y="38"/>
                    </a:lnTo>
                    <a:lnTo>
                      <a:pt x="568" y="59"/>
                    </a:lnTo>
                    <a:lnTo>
                      <a:pt x="600" y="82"/>
                    </a:lnTo>
                    <a:lnTo>
                      <a:pt x="627" y="109"/>
                    </a:lnTo>
                    <a:lnTo>
                      <a:pt x="649" y="140"/>
                    </a:lnTo>
                    <a:lnTo>
                      <a:pt x="675" y="109"/>
                    </a:lnTo>
                    <a:lnTo>
                      <a:pt x="703" y="82"/>
                    </a:lnTo>
                    <a:lnTo>
                      <a:pt x="735" y="59"/>
                    </a:lnTo>
                    <a:lnTo>
                      <a:pt x="770" y="38"/>
                    </a:lnTo>
                    <a:lnTo>
                      <a:pt x="807" y="21"/>
                    </a:lnTo>
                    <a:lnTo>
                      <a:pt x="848" y="10"/>
                    </a:lnTo>
                    <a:lnTo>
                      <a:pt x="892" y="2"/>
                    </a:lnTo>
                    <a:lnTo>
                      <a:pt x="937" y="0"/>
                    </a:lnTo>
                    <a:lnTo>
                      <a:pt x="990" y="2"/>
                    </a:lnTo>
                    <a:lnTo>
                      <a:pt x="1039" y="10"/>
                    </a:lnTo>
                    <a:lnTo>
                      <a:pt x="1085" y="22"/>
                    </a:lnTo>
                    <a:lnTo>
                      <a:pt x="1126" y="40"/>
                    </a:lnTo>
                    <a:lnTo>
                      <a:pt x="1163" y="61"/>
                    </a:lnTo>
                    <a:lnTo>
                      <a:pt x="1195" y="87"/>
                    </a:lnTo>
                    <a:lnTo>
                      <a:pt x="1223" y="116"/>
                    </a:lnTo>
                    <a:lnTo>
                      <a:pt x="1245" y="150"/>
                    </a:lnTo>
                    <a:lnTo>
                      <a:pt x="1264" y="186"/>
                    </a:lnTo>
                    <a:lnTo>
                      <a:pt x="1277" y="226"/>
                    </a:lnTo>
                    <a:lnTo>
                      <a:pt x="1286" y="268"/>
                    </a:lnTo>
                    <a:lnTo>
                      <a:pt x="1288" y="313"/>
                    </a:lnTo>
                    <a:lnTo>
                      <a:pt x="1288" y="724"/>
                    </a:lnTo>
                    <a:lnTo>
                      <a:pt x="1175" y="724"/>
                    </a:lnTo>
                    <a:lnTo>
                      <a:pt x="1175" y="313"/>
                    </a:lnTo>
                    <a:lnTo>
                      <a:pt x="1174" y="281"/>
                    </a:lnTo>
                    <a:lnTo>
                      <a:pt x="1168" y="251"/>
                    </a:lnTo>
                    <a:lnTo>
                      <a:pt x="1157" y="224"/>
                    </a:lnTo>
                    <a:lnTo>
                      <a:pt x="1144" y="200"/>
                    </a:lnTo>
                    <a:lnTo>
                      <a:pt x="1126" y="178"/>
                    </a:lnTo>
                    <a:lnTo>
                      <a:pt x="1107" y="159"/>
                    </a:lnTo>
                    <a:lnTo>
                      <a:pt x="1083" y="143"/>
                    </a:lnTo>
                    <a:lnTo>
                      <a:pt x="1058" y="130"/>
                    </a:lnTo>
                    <a:lnTo>
                      <a:pt x="1031" y="119"/>
                    </a:lnTo>
                    <a:lnTo>
                      <a:pt x="985" y="108"/>
                    </a:lnTo>
                    <a:lnTo>
                      <a:pt x="937" y="105"/>
                    </a:lnTo>
                    <a:lnTo>
                      <a:pt x="893" y="108"/>
                    </a:lnTo>
                    <a:lnTo>
                      <a:pt x="849" y="118"/>
                    </a:lnTo>
                    <a:lnTo>
                      <a:pt x="822" y="127"/>
                    </a:lnTo>
                    <a:lnTo>
                      <a:pt x="796" y="140"/>
                    </a:lnTo>
                    <a:lnTo>
                      <a:pt x="773" y="156"/>
                    </a:lnTo>
                    <a:lnTo>
                      <a:pt x="753" y="174"/>
                    </a:lnTo>
                    <a:lnTo>
                      <a:pt x="735" y="196"/>
                    </a:lnTo>
                    <a:lnTo>
                      <a:pt x="720" y="221"/>
                    </a:lnTo>
                    <a:lnTo>
                      <a:pt x="709" y="249"/>
                    </a:lnTo>
                    <a:lnTo>
                      <a:pt x="703" y="279"/>
                    </a:lnTo>
                    <a:lnTo>
                      <a:pt x="700" y="313"/>
                    </a:lnTo>
                    <a:lnTo>
                      <a:pt x="700" y="724"/>
                    </a:lnTo>
                    <a:lnTo>
                      <a:pt x="588" y="724"/>
                    </a:lnTo>
                    <a:lnTo>
                      <a:pt x="588" y="313"/>
                    </a:lnTo>
                    <a:lnTo>
                      <a:pt x="585" y="279"/>
                    </a:lnTo>
                    <a:lnTo>
                      <a:pt x="579" y="249"/>
                    </a:lnTo>
                    <a:lnTo>
                      <a:pt x="568" y="221"/>
                    </a:lnTo>
                    <a:lnTo>
                      <a:pt x="554" y="196"/>
                    </a:lnTo>
                    <a:lnTo>
                      <a:pt x="537" y="174"/>
                    </a:lnTo>
                    <a:lnTo>
                      <a:pt x="516" y="156"/>
                    </a:lnTo>
                    <a:lnTo>
                      <a:pt x="494" y="140"/>
                    </a:lnTo>
                    <a:lnTo>
                      <a:pt x="469" y="127"/>
                    </a:lnTo>
                    <a:lnTo>
                      <a:pt x="442" y="118"/>
                    </a:lnTo>
                    <a:lnTo>
                      <a:pt x="396" y="108"/>
                    </a:lnTo>
                    <a:lnTo>
                      <a:pt x="349" y="105"/>
                    </a:lnTo>
                    <a:lnTo>
                      <a:pt x="304" y="108"/>
                    </a:lnTo>
                    <a:lnTo>
                      <a:pt x="261" y="118"/>
                    </a:lnTo>
                    <a:lnTo>
                      <a:pt x="234" y="127"/>
                    </a:lnTo>
                    <a:lnTo>
                      <a:pt x="208" y="140"/>
                    </a:lnTo>
                    <a:lnTo>
                      <a:pt x="185" y="156"/>
                    </a:lnTo>
                    <a:lnTo>
                      <a:pt x="165" y="174"/>
                    </a:lnTo>
                    <a:lnTo>
                      <a:pt x="147" y="196"/>
                    </a:lnTo>
                    <a:lnTo>
                      <a:pt x="132" y="221"/>
                    </a:lnTo>
                    <a:lnTo>
                      <a:pt x="121" y="249"/>
                    </a:lnTo>
                    <a:lnTo>
                      <a:pt x="114" y="279"/>
                    </a:lnTo>
                    <a:lnTo>
                      <a:pt x="113" y="313"/>
                    </a:lnTo>
                    <a:lnTo>
                      <a:pt x="113" y="724"/>
                    </a:lnTo>
                    <a:lnTo>
                      <a:pt x="0" y="724"/>
                    </a:lnTo>
                    <a:lnTo>
                      <a:pt x="0" y="85"/>
                    </a:lnTo>
                    <a:lnTo>
                      <a:pt x="113" y="85"/>
                    </a:lnTo>
                    <a:lnTo>
                      <a:pt x="143" y="60"/>
                    </a:lnTo>
                    <a:lnTo>
                      <a:pt x="178" y="39"/>
                    </a:lnTo>
                    <a:lnTo>
                      <a:pt x="217" y="22"/>
                    </a:lnTo>
                    <a:lnTo>
                      <a:pt x="259" y="10"/>
                    </a:lnTo>
                    <a:lnTo>
                      <a:pt x="303" y="2"/>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Line 150"/>
              <p:cNvSpPr>
                <a:spLocks noChangeShapeType="1"/>
              </p:cNvSpPr>
              <p:nvPr/>
            </p:nvSpPr>
            <p:spPr bwMode="auto">
              <a:xfrm>
                <a:off x="1818" y="2416"/>
                <a:ext cx="113"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2" name="Line 151"/>
              <p:cNvSpPr>
                <a:spLocks noChangeShapeType="1"/>
              </p:cNvSpPr>
              <p:nvPr/>
            </p:nvSpPr>
            <p:spPr bwMode="auto">
              <a:xfrm flipV="1">
                <a:off x="1931" y="2391"/>
                <a:ext cx="30"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3" name="Line 152"/>
              <p:cNvSpPr>
                <a:spLocks noChangeShapeType="1"/>
              </p:cNvSpPr>
              <p:nvPr/>
            </p:nvSpPr>
            <p:spPr bwMode="auto">
              <a:xfrm flipV="1">
                <a:off x="1961" y="2370"/>
                <a:ext cx="35"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4" name="Line 153"/>
              <p:cNvSpPr>
                <a:spLocks noChangeShapeType="1"/>
              </p:cNvSpPr>
              <p:nvPr/>
            </p:nvSpPr>
            <p:spPr bwMode="auto">
              <a:xfrm flipV="1">
                <a:off x="1996" y="2353"/>
                <a:ext cx="39"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5" name="Line 154"/>
              <p:cNvSpPr>
                <a:spLocks noChangeShapeType="1"/>
              </p:cNvSpPr>
              <p:nvPr/>
            </p:nvSpPr>
            <p:spPr bwMode="auto">
              <a:xfrm flipV="1">
                <a:off x="2035" y="2341"/>
                <a:ext cx="42"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6" name="Line 155"/>
              <p:cNvSpPr>
                <a:spLocks noChangeShapeType="1"/>
              </p:cNvSpPr>
              <p:nvPr/>
            </p:nvSpPr>
            <p:spPr bwMode="auto">
              <a:xfrm flipV="1">
                <a:off x="2077" y="2333"/>
                <a:ext cx="44"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7" name="Line 156"/>
              <p:cNvSpPr>
                <a:spLocks noChangeShapeType="1"/>
              </p:cNvSpPr>
              <p:nvPr/>
            </p:nvSpPr>
            <p:spPr bwMode="auto">
              <a:xfrm flipV="1">
                <a:off x="2121" y="2331"/>
                <a:ext cx="48"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8" name="Line 157"/>
              <p:cNvSpPr>
                <a:spLocks noChangeShapeType="1"/>
              </p:cNvSpPr>
              <p:nvPr/>
            </p:nvSpPr>
            <p:spPr bwMode="auto">
              <a:xfrm>
                <a:off x="2169" y="2331"/>
                <a:ext cx="50"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9" name="Line 158"/>
              <p:cNvSpPr>
                <a:spLocks noChangeShapeType="1"/>
              </p:cNvSpPr>
              <p:nvPr/>
            </p:nvSpPr>
            <p:spPr bwMode="auto">
              <a:xfrm>
                <a:off x="2219" y="2333"/>
                <a:ext cx="48"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0" name="Line 159"/>
              <p:cNvSpPr>
                <a:spLocks noChangeShapeType="1"/>
              </p:cNvSpPr>
              <p:nvPr/>
            </p:nvSpPr>
            <p:spPr bwMode="auto">
              <a:xfrm>
                <a:off x="2267" y="2341"/>
                <a:ext cx="43"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1" name="Line 160"/>
              <p:cNvSpPr>
                <a:spLocks noChangeShapeType="1"/>
              </p:cNvSpPr>
              <p:nvPr/>
            </p:nvSpPr>
            <p:spPr bwMode="auto">
              <a:xfrm>
                <a:off x="2310" y="2352"/>
                <a:ext cx="40"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2" name="Line 161"/>
              <p:cNvSpPr>
                <a:spLocks noChangeShapeType="1"/>
              </p:cNvSpPr>
              <p:nvPr/>
            </p:nvSpPr>
            <p:spPr bwMode="auto">
              <a:xfrm>
                <a:off x="2350" y="2369"/>
                <a:ext cx="36"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3" name="Line 162"/>
              <p:cNvSpPr>
                <a:spLocks noChangeShapeType="1"/>
              </p:cNvSpPr>
              <p:nvPr/>
            </p:nvSpPr>
            <p:spPr bwMode="auto">
              <a:xfrm>
                <a:off x="2386" y="2390"/>
                <a:ext cx="32"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4" name="Line 163"/>
              <p:cNvSpPr>
                <a:spLocks noChangeShapeType="1"/>
              </p:cNvSpPr>
              <p:nvPr/>
            </p:nvSpPr>
            <p:spPr bwMode="auto">
              <a:xfrm>
                <a:off x="2418" y="2413"/>
                <a:ext cx="27"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5" name="Line 164"/>
              <p:cNvSpPr>
                <a:spLocks noChangeShapeType="1"/>
              </p:cNvSpPr>
              <p:nvPr/>
            </p:nvSpPr>
            <p:spPr bwMode="auto">
              <a:xfrm>
                <a:off x="2445" y="2440"/>
                <a:ext cx="22" cy="3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6" name="Line 165"/>
              <p:cNvSpPr>
                <a:spLocks noChangeShapeType="1"/>
              </p:cNvSpPr>
              <p:nvPr/>
            </p:nvSpPr>
            <p:spPr bwMode="auto">
              <a:xfrm flipV="1">
                <a:off x="2467" y="2440"/>
                <a:ext cx="26" cy="3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7" name="Line 166"/>
              <p:cNvSpPr>
                <a:spLocks noChangeShapeType="1"/>
              </p:cNvSpPr>
              <p:nvPr/>
            </p:nvSpPr>
            <p:spPr bwMode="auto">
              <a:xfrm flipV="1">
                <a:off x="2493" y="2413"/>
                <a:ext cx="28"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8" name="Line 167"/>
              <p:cNvSpPr>
                <a:spLocks noChangeShapeType="1"/>
              </p:cNvSpPr>
              <p:nvPr/>
            </p:nvSpPr>
            <p:spPr bwMode="auto">
              <a:xfrm flipV="1">
                <a:off x="2521" y="2390"/>
                <a:ext cx="32"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9" name="Line 168"/>
              <p:cNvSpPr>
                <a:spLocks noChangeShapeType="1"/>
              </p:cNvSpPr>
              <p:nvPr/>
            </p:nvSpPr>
            <p:spPr bwMode="auto">
              <a:xfrm flipV="1">
                <a:off x="2553" y="2369"/>
                <a:ext cx="35"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0" name="Line 169"/>
              <p:cNvSpPr>
                <a:spLocks noChangeShapeType="1"/>
              </p:cNvSpPr>
              <p:nvPr/>
            </p:nvSpPr>
            <p:spPr bwMode="auto">
              <a:xfrm flipV="1">
                <a:off x="2588" y="2352"/>
                <a:ext cx="37"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1" name="Line 170"/>
              <p:cNvSpPr>
                <a:spLocks noChangeShapeType="1"/>
              </p:cNvSpPr>
              <p:nvPr/>
            </p:nvSpPr>
            <p:spPr bwMode="auto">
              <a:xfrm flipV="1">
                <a:off x="2625" y="2341"/>
                <a:ext cx="41"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2" name="Line 171"/>
              <p:cNvSpPr>
                <a:spLocks noChangeShapeType="1"/>
              </p:cNvSpPr>
              <p:nvPr/>
            </p:nvSpPr>
            <p:spPr bwMode="auto">
              <a:xfrm flipV="1">
                <a:off x="2666" y="2333"/>
                <a:ext cx="44"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3" name="Line 172"/>
              <p:cNvSpPr>
                <a:spLocks noChangeShapeType="1"/>
              </p:cNvSpPr>
              <p:nvPr/>
            </p:nvSpPr>
            <p:spPr bwMode="auto">
              <a:xfrm flipV="1">
                <a:off x="2710" y="2331"/>
                <a:ext cx="45"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4" name="Line 173"/>
              <p:cNvSpPr>
                <a:spLocks noChangeShapeType="1"/>
              </p:cNvSpPr>
              <p:nvPr/>
            </p:nvSpPr>
            <p:spPr bwMode="auto">
              <a:xfrm>
                <a:off x="2755" y="2331"/>
                <a:ext cx="53"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5" name="Line 174"/>
              <p:cNvSpPr>
                <a:spLocks noChangeShapeType="1"/>
              </p:cNvSpPr>
              <p:nvPr/>
            </p:nvSpPr>
            <p:spPr bwMode="auto">
              <a:xfrm>
                <a:off x="2808" y="2333"/>
                <a:ext cx="49"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6" name="Line 175"/>
              <p:cNvSpPr>
                <a:spLocks noChangeShapeType="1"/>
              </p:cNvSpPr>
              <p:nvPr/>
            </p:nvSpPr>
            <p:spPr bwMode="auto">
              <a:xfrm>
                <a:off x="2857" y="2341"/>
                <a:ext cx="46"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7" name="Line 176"/>
              <p:cNvSpPr>
                <a:spLocks noChangeShapeType="1"/>
              </p:cNvSpPr>
              <p:nvPr/>
            </p:nvSpPr>
            <p:spPr bwMode="auto">
              <a:xfrm>
                <a:off x="2903" y="2353"/>
                <a:ext cx="41"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8" name="Line 177"/>
              <p:cNvSpPr>
                <a:spLocks noChangeShapeType="1"/>
              </p:cNvSpPr>
              <p:nvPr/>
            </p:nvSpPr>
            <p:spPr bwMode="auto">
              <a:xfrm>
                <a:off x="2944" y="2371"/>
                <a:ext cx="37"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9" name="Line 178"/>
              <p:cNvSpPr>
                <a:spLocks noChangeShapeType="1"/>
              </p:cNvSpPr>
              <p:nvPr/>
            </p:nvSpPr>
            <p:spPr bwMode="auto">
              <a:xfrm>
                <a:off x="2981" y="2392"/>
                <a:ext cx="32" cy="2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0" name="Line 179"/>
              <p:cNvSpPr>
                <a:spLocks noChangeShapeType="1"/>
              </p:cNvSpPr>
              <p:nvPr/>
            </p:nvSpPr>
            <p:spPr bwMode="auto">
              <a:xfrm>
                <a:off x="3013" y="2418"/>
                <a:ext cx="28" cy="2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1" name="Line 180"/>
              <p:cNvSpPr>
                <a:spLocks noChangeShapeType="1"/>
              </p:cNvSpPr>
              <p:nvPr/>
            </p:nvSpPr>
            <p:spPr bwMode="auto">
              <a:xfrm>
                <a:off x="3041" y="2447"/>
                <a:ext cx="22"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2" name="Line 181"/>
              <p:cNvSpPr>
                <a:spLocks noChangeShapeType="1"/>
              </p:cNvSpPr>
              <p:nvPr/>
            </p:nvSpPr>
            <p:spPr bwMode="auto">
              <a:xfrm>
                <a:off x="3063" y="2481"/>
                <a:ext cx="19" cy="3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3" name="Line 182"/>
              <p:cNvSpPr>
                <a:spLocks noChangeShapeType="1"/>
              </p:cNvSpPr>
              <p:nvPr/>
            </p:nvSpPr>
            <p:spPr bwMode="auto">
              <a:xfrm>
                <a:off x="3082" y="2517"/>
                <a:ext cx="13" cy="4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4" name="Line 183"/>
              <p:cNvSpPr>
                <a:spLocks noChangeShapeType="1"/>
              </p:cNvSpPr>
              <p:nvPr/>
            </p:nvSpPr>
            <p:spPr bwMode="auto">
              <a:xfrm>
                <a:off x="3095" y="2557"/>
                <a:ext cx="9" cy="4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5" name="Line 184"/>
              <p:cNvSpPr>
                <a:spLocks noChangeShapeType="1"/>
              </p:cNvSpPr>
              <p:nvPr/>
            </p:nvSpPr>
            <p:spPr bwMode="auto">
              <a:xfrm>
                <a:off x="3104" y="2599"/>
                <a:ext cx="2" cy="4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6" name="Line 185"/>
              <p:cNvSpPr>
                <a:spLocks noChangeShapeType="1"/>
              </p:cNvSpPr>
              <p:nvPr/>
            </p:nvSpPr>
            <p:spPr bwMode="auto">
              <a:xfrm>
                <a:off x="3106"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7" name="Line 186"/>
              <p:cNvSpPr>
                <a:spLocks noChangeShapeType="1"/>
              </p:cNvSpPr>
              <p:nvPr/>
            </p:nvSpPr>
            <p:spPr bwMode="auto">
              <a:xfrm flipH="1">
                <a:off x="2993" y="3055"/>
                <a:ext cx="113"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8" name="Line 187"/>
              <p:cNvSpPr>
                <a:spLocks noChangeShapeType="1"/>
              </p:cNvSpPr>
              <p:nvPr/>
            </p:nvSpPr>
            <p:spPr bwMode="auto">
              <a:xfrm flipV="1">
                <a:off x="2993"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9" name="Line 188"/>
              <p:cNvSpPr>
                <a:spLocks noChangeShapeType="1"/>
              </p:cNvSpPr>
              <p:nvPr/>
            </p:nvSpPr>
            <p:spPr bwMode="auto">
              <a:xfrm flipH="1" flipV="1">
                <a:off x="2992" y="2612"/>
                <a:ext cx="1" cy="3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0" name="Line 189"/>
              <p:cNvSpPr>
                <a:spLocks noChangeShapeType="1"/>
              </p:cNvSpPr>
              <p:nvPr/>
            </p:nvSpPr>
            <p:spPr bwMode="auto">
              <a:xfrm flipH="1" flipV="1">
                <a:off x="2986" y="2582"/>
                <a:ext cx="6"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1" name="Line 190"/>
              <p:cNvSpPr>
                <a:spLocks noChangeShapeType="1"/>
              </p:cNvSpPr>
              <p:nvPr/>
            </p:nvSpPr>
            <p:spPr bwMode="auto">
              <a:xfrm flipH="1" flipV="1">
                <a:off x="2975" y="2555"/>
                <a:ext cx="11"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2" name="Line 191"/>
              <p:cNvSpPr>
                <a:spLocks noChangeShapeType="1"/>
              </p:cNvSpPr>
              <p:nvPr/>
            </p:nvSpPr>
            <p:spPr bwMode="auto">
              <a:xfrm flipH="1" flipV="1">
                <a:off x="2962" y="2531"/>
                <a:ext cx="13"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3" name="Line 192"/>
              <p:cNvSpPr>
                <a:spLocks noChangeShapeType="1"/>
              </p:cNvSpPr>
              <p:nvPr/>
            </p:nvSpPr>
            <p:spPr bwMode="auto">
              <a:xfrm flipH="1" flipV="1">
                <a:off x="2944" y="2509"/>
                <a:ext cx="18"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4" name="Line 193"/>
              <p:cNvSpPr>
                <a:spLocks noChangeShapeType="1"/>
              </p:cNvSpPr>
              <p:nvPr/>
            </p:nvSpPr>
            <p:spPr bwMode="auto">
              <a:xfrm flipH="1" flipV="1">
                <a:off x="2925" y="2490"/>
                <a:ext cx="19"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5" name="Line 194"/>
              <p:cNvSpPr>
                <a:spLocks noChangeShapeType="1"/>
              </p:cNvSpPr>
              <p:nvPr/>
            </p:nvSpPr>
            <p:spPr bwMode="auto">
              <a:xfrm flipH="1" flipV="1">
                <a:off x="2901" y="2474"/>
                <a:ext cx="24"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6" name="Line 195"/>
              <p:cNvSpPr>
                <a:spLocks noChangeShapeType="1"/>
              </p:cNvSpPr>
              <p:nvPr/>
            </p:nvSpPr>
            <p:spPr bwMode="auto">
              <a:xfrm flipH="1" flipV="1">
                <a:off x="2876" y="2461"/>
                <a:ext cx="25"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7" name="Line 196"/>
              <p:cNvSpPr>
                <a:spLocks noChangeShapeType="1"/>
              </p:cNvSpPr>
              <p:nvPr/>
            </p:nvSpPr>
            <p:spPr bwMode="auto">
              <a:xfrm flipH="1" flipV="1">
                <a:off x="2849" y="2450"/>
                <a:ext cx="27"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8" name="Line 197"/>
              <p:cNvSpPr>
                <a:spLocks noChangeShapeType="1"/>
              </p:cNvSpPr>
              <p:nvPr/>
            </p:nvSpPr>
            <p:spPr bwMode="auto">
              <a:xfrm flipH="1" flipV="1">
                <a:off x="2803" y="2439"/>
                <a:ext cx="46"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9" name="Line 198"/>
              <p:cNvSpPr>
                <a:spLocks noChangeShapeType="1"/>
              </p:cNvSpPr>
              <p:nvPr/>
            </p:nvSpPr>
            <p:spPr bwMode="auto">
              <a:xfrm flipH="1" flipV="1">
                <a:off x="2755" y="2436"/>
                <a:ext cx="48"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0" name="Line 199"/>
              <p:cNvSpPr>
                <a:spLocks noChangeShapeType="1"/>
              </p:cNvSpPr>
              <p:nvPr/>
            </p:nvSpPr>
            <p:spPr bwMode="auto">
              <a:xfrm flipH="1">
                <a:off x="2711" y="2436"/>
                <a:ext cx="44"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1" name="Line 200"/>
              <p:cNvSpPr>
                <a:spLocks noChangeShapeType="1"/>
              </p:cNvSpPr>
              <p:nvPr/>
            </p:nvSpPr>
            <p:spPr bwMode="auto">
              <a:xfrm flipH="1">
                <a:off x="2667" y="2439"/>
                <a:ext cx="44"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2" name="Line 201"/>
              <p:cNvSpPr>
                <a:spLocks noChangeShapeType="1"/>
              </p:cNvSpPr>
              <p:nvPr/>
            </p:nvSpPr>
            <p:spPr bwMode="auto">
              <a:xfrm flipH="1">
                <a:off x="2640" y="2449"/>
                <a:ext cx="27"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3" name="Line 202"/>
              <p:cNvSpPr>
                <a:spLocks noChangeShapeType="1"/>
              </p:cNvSpPr>
              <p:nvPr/>
            </p:nvSpPr>
            <p:spPr bwMode="auto">
              <a:xfrm flipH="1">
                <a:off x="2614" y="2458"/>
                <a:ext cx="26"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4" name="Line 203"/>
              <p:cNvSpPr>
                <a:spLocks noChangeShapeType="1"/>
              </p:cNvSpPr>
              <p:nvPr/>
            </p:nvSpPr>
            <p:spPr bwMode="auto">
              <a:xfrm flipH="1">
                <a:off x="2591" y="2471"/>
                <a:ext cx="23"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5" name="Line 204"/>
              <p:cNvSpPr>
                <a:spLocks noChangeShapeType="1"/>
              </p:cNvSpPr>
              <p:nvPr/>
            </p:nvSpPr>
            <p:spPr bwMode="auto">
              <a:xfrm flipH="1">
                <a:off x="2571" y="2487"/>
                <a:ext cx="20"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06"/>
            <p:cNvGrpSpPr>
              <a:grpSpLocks/>
            </p:cNvGrpSpPr>
            <p:nvPr/>
          </p:nvGrpSpPr>
          <p:grpSpPr bwMode="auto">
            <a:xfrm>
              <a:off x="1818" y="2331"/>
              <a:ext cx="3089" cy="739"/>
              <a:chOff x="1818" y="2331"/>
              <a:chExt cx="3089" cy="739"/>
            </a:xfrm>
            <a:grpFill/>
          </p:grpSpPr>
          <p:sp>
            <p:nvSpPr>
              <p:cNvPr id="57" name="Line 206"/>
              <p:cNvSpPr>
                <a:spLocks noChangeShapeType="1"/>
              </p:cNvSpPr>
              <p:nvPr/>
            </p:nvSpPr>
            <p:spPr bwMode="auto">
              <a:xfrm flipH="1">
                <a:off x="2553" y="2505"/>
                <a:ext cx="18"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8" name="Line 207"/>
              <p:cNvSpPr>
                <a:spLocks noChangeShapeType="1"/>
              </p:cNvSpPr>
              <p:nvPr/>
            </p:nvSpPr>
            <p:spPr bwMode="auto">
              <a:xfrm flipH="1">
                <a:off x="2538" y="2527"/>
                <a:ext cx="15"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9" name="Line 208"/>
              <p:cNvSpPr>
                <a:spLocks noChangeShapeType="1"/>
              </p:cNvSpPr>
              <p:nvPr/>
            </p:nvSpPr>
            <p:spPr bwMode="auto">
              <a:xfrm flipH="1">
                <a:off x="2527" y="2552"/>
                <a:ext cx="11" cy="2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0" name="Line 209"/>
              <p:cNvSpPr>
                <a:spLocks noChangeShapeType="1"/>
              </p:cNvSpPr>
              <p:nvPr/>
            </p:nvSpPr>
            <p:spPr bwMode="auto">
              <a:xfrm flipH="1">
                <a:off x="2521" y="2580"/>
                <a:ext cx="6"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1" name="Line 210"/>
              <p:cNvSpPr>
                <a:spLocks noChangeShapeType="1"/>
              </p:cNvSpPr>
              <p:nvPr/>
            </p:nvSpPr>
            <p:spPr bwMode="auto">
              <a:xfrm flipH="1">
                <a:off x="2518" y="2610"/>
                <a:ext cx="3"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2" name="Line 211"/>
              <p:cNvSpPr>
                <a:spLocks noChangeShapeType="1"/>
              </p:cNvSpPr>
              <p:nvPr/>
            </p:nvSpPr>
            <p:spPr bwMode="auto">
              <a:xfrm>
                <a:off x="2518"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3" name="Line 212"/>
              <p:cNvSpPr>
                <a:spLocks noChangeShapeType="1"/>
              </p:cNvSpPr>
              <p:nvPr/>
            </p:nvSpPr>
            <p:spPr bwMode="auto">
              <a:xfrm flipH="1">
                <a:off x="2406" y="3055"/>
                <a:ext cx="112"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4" name="Line 213"/>
              <p:cNvSpPr>
                <a:spLocks noChangeShapeType="1"/>
              </p:cNvSpPr>
              <p:nvPr/>
            </p:nvSpPr>
            <p:spPr bwMode="auto">
              <a:xfrm flipV="1">
                <a:off x="2406"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5" name="Line 214"/>
              <p:cNvSpPr>
                <a:spLocks noChangeShapeType="1"/>
              </p:cNvSpPr>
              <p:nvPr/>
            </p:nvSpPr>
            <p:spPr bwMode="auto">
              <a:xfrm flipH="1" flipV="1">
                <a:off x="2403" y="2610"/>
                <a:ext cx="3"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6" name="Line 215"/>
              <p:cNvSpPr>
                <a:spLocks noChangeShapeType="1"/>
              </p:cNvSpPr>
              <p:nvPr/>
            </p:nvSpPr>
            <p:spPr bwMode="auto">
              <a:xfrm flipH="1" flipV="1">
                <a:off x="2397" y="2580"/>
                <a:ext cx="6"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7" name="Line 216"/>
              <p:cNvSpPr>
                <a:spLocks noChangeShapeType="1"/>
              </p:cNvSpPr>
              <p:nvPr/>
            </p:nvSpPr>
            <p:spPr bwMode="auto">
              <a:xfrm flipH="1" flipV="1">
                <a:off x="2386" y="2552"/>
                <a:ext cx="11" cy="2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8" name="Line 217"/>
              <p:cNvSpPr>
                <a:spLocks noChangeShapeType="1"/>
              </p:cNvSpPr>
              <p:nvPr/>
            </p:nvSpPr>
            <p:spPr bwMode="auto">
              <a:xfrm flipH="1" flipV="1">
                <a:off x="2372" y="2527"/>
                <a:ext cx="14"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9" name="Line 218"/>
              <p:cNvSpPr>
                <a:spLocks noChangeShapeType="1"/>
              </p:cNvSpPr>
              <p:nvPr/>
            </p:nvSpPr>
            <p:spPr bwMode="auto">
              <a:xfrm flipH="1" flipV="1">
                <a:off x="2355" y="2505"/>
                <a:ext cx="17"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0" name="Line 219"/>
              <p:cNvSpPr>
                <a:spLocks noChangeShapeType="1"/>
              </p:cNvSpPr>
              <p:nvPr/>
            </p:nvSpPr>
            <p:spPr bwMode="auto">
              <a:xfrm flipH="1" flipV="1">
                <a:off x="2334" y="2487"/>
                <a:ext cx="21"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1" name="Line 220"/>
              <p:cNvSpPr>
                <a:spLocks noChangeShapeType="1"/>
              </p:cNvSpPr>
              <p:nvPr/>
            </p:nvSpPr>
            <p:spPr bwMode="auto">
              <a:xfrm flipH="1" flipV="1">
                <a:off x="2312" y="2471"/>
                <a:ext cx="22"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2" name="Line 221"/>
              <p:cNvSpPr>
                <a:spLocks noChangeShapeType="1"/>
              </p:cNvSpPr>
              <p:nvPr/>
            </p:nvSpPr>
            <p:spPr bwMode="auto">
              <a:xfrm flipH="1" flipV="1">
                <a:off x="2287" y="2458"/>
                <a:ext cx="25"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3" name="Line 222"/>
              <p:cNvSpPr>
                <a:spLocks noChangeShapeType="1"/>
              </p:cNvSpPr>
              <p:nvPr/>
            </p:nvSpPr>
            <p:spPr bwMode="auto">
              <a:xfrm flipH="1" flipV="1">
                <a:off x="2260" y="2449"/>
                <a:ext cx="27"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4" name="Line 223"/>
              <p:cNvSpPr>
                <a:spLocks noChangeShapeType="1"/>
              </p:cNvSpPr>
              <p:nvPr/>
            </p:nvSpPr>
            <p:spPr bwMode="auto">
              <a:xfrm flipH="1" flipV="1">
                <a:off x="2214" y="2439"/>
                <a:ext cx="46"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5" name="Line 224"/>
              <p:cNvSpPr>
                <a:spLocks noChangeShapeType="1"/>
              </p:cNvSpPr>
              <p:nvPr/>
            </p:nvSpPr>
            <p:spPr bwMode="auto">
              <a:xfrm flipH="1" flipV="1">
                <a:off x="2167" y="2436"/>
                <a:ext cx="47"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6" name="Line 225"/>
              <p:cNvSpPr>
                <a:spLocks noChangeShapeType="1"/>
              </p:cNvSpPr>
              <p:nvPr/>
            </p:nvSpPr>
            <p:spPr bwMode="auto">
              <a:xfrm flipH="1">
                <a:off x="2122" y="2436"/>
                <a:ext cx="45"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7" name="Line 226"/>
              <p:cNvSpPr>
                <a:spLocks noChangeShapeType="1"/>
              </p:cNvSpPr>
              <p:nvPr/>
            </p:nvSpPr>
            <p:spPr bwMode="auto">
              <a:xfrm flipH="1">
                <a:off x="2079" y="2439"/>
                <a:ext cx="43"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8" name="Line 227"/>
              <p:cNvSpPr>
                <a:spLocks noChangeShapeType="1"/>
              </p:cNvSpPr>
              <p:nvPr/>
            </p:nvSpPr>
            <p:spPr bwMode="auto">
              <a:xfrm flipH="1">
                <a:off x="2052" y="2449"/>
                <a:ext cx="27"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9" name="Line 228"/>
              <p:cNvSpPr>
                <a:spLocks noChangeShapeType="1"/>
              </p:cNvSpPr>
              <p:nvPr/>
            </p:nvSpPr>
            <p:spPr bwMode="auto">
              <a:xfrm flipH="1">
                <a:off x="2026" y="2458"/>
                <a:ext cx="26"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0" name="Line 229"/>
              <p:cNvSpPr>
                <a:spLocks noChangeShapeType="1"/>
              </p:cNvSpPr>
              <p:nvPr/>
            </p:nvSpPr>
            <p:spPr bwMode="auto">
              <a:xfrm flipH="1">
                <a:off x="2003" y="2471"/>
                <a:ext cx="23"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1" name="Line 230"/>
              <p:cNvSpPr>
                <a:spLocks noChangeShapeType="1"/>
              </p:cNvSpPr>
              <p:nvPr/>
            </p:nvSpPr>
            <p:spPr bwMode="auto">
              <a:xfrm flipH="1">
                <a:off x="1983" y="2487"/>
                <a:ext cx="20"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2" name="Line 231"/>
              <p:cNvSpPr>
                <a:spLocks noChangeShapeType="1"/>
              </p:cNvSpPr>
              <p:nvPr/>
            </p:nvSpPr>
            <p:spPr bwMode="auto">
              <a:xfrm flipH="1">
                <a:off x="1965" y="2505"/>
                <a:ext cx="18"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3" name="Line 232"/>
              <p:cNvSpPr>
                <a:spLocks noChangeShapeType="1"/>
              </p:cNvSpPr>
              <p:nvPr/>
            </p:nvSpPr>
            <p:spPr bwMode="auto">
              <a:xfrm flipH="1">
                <a:off x="1950" y="2527"/>
                <a:ext cx="15"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4" name="Line 233"/>
              <p:cNvSpPr>
                <a:spLocks noChangeShapeType="1"/>
              </p:cNvSpPr>
              <p:nvPr/>
            </p:nvSpPr>
            <p:spPr bwMode="auto">
              <a:xfrm flipH="1">
                <a:off x="1939" y="2552"/>
                <a:ext cx="11" cy="2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5" name="Line 234"/>
              <p:cNvSpPr>
                <a:spLocks noChangeShapeType="1"/>
              </p:cNvSpPr>
              <p:nvPr/>
            </p:nvSpPr>
            <p:spPr bwMode="auto">
              <a:xfrm flipH="1">
                <a:off x="1932" y="2580"/>
                <a:ext cx="7"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6" name="Line 235"/>
              <p:cNvSpPr>
                <a:spLocks noChangeShapeType="1"/>
              </p:cNvSpPr>
              <p:nvPr/>
            </p:nvSpPr>
            <p:spPr bwMode="auto">
              <a:xfrm flipH="1">
                <a:off x="1931" y="2610"/>
                <a:ext cx="1"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7" name="Line 236"/>
              <p:cNvSpPr>
                <a:spLocks noChangeShapeType="1"/>
              </p:cNvSpPr>
              <p:nvPr/>
            </p:nvSpPr>
            <p:spPr bwMode="auto">
              <a:xfrm>
                <a:off x="1931"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8" name="Line 237"/>
              <p:cNvSpPr>
                <a:spLocks noChangeShapeType="1"/>
              </p:cNvSpPr>
              <p:nvPr/>
            </p:nvSpPr>
            <p:spPr bwMode="auto">
              <a:xfrm flipH="1">
                <a:off x="1818" y="3055"/>
                <a:ext cx="113"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9" name="Line 238"/>
              <p:cNvSpPr>
                <a:spLocks noChangeShapeType="1"/>
              </p:cNvSpPr>
              <p:nvPr/>
            </p:nvSpPr>
            <p:spPr bwMode="auto">
              <a:xfrm flipV="1">
                <a:off x="1818" y="2416"/>
                <a:ext cx="0" cy="6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0" name="Freeform 239"/>
              <p:cNvSpPr>
                <a:spLocks/>
              </p:cNvSpPr>
              <p:nvPr/>
            </p:nvSpPr>
            <p:spPr bwMode="auto">
              <a:xfrm>
                <a:off x="3240" y="2331"/>
                <a:ext cx="739" cy="739"/>
              </a:xfrm>
              <a:custGeom>
                <a:avLst/>
                <a:gdLst>
                  <a:gd name="T0" fmla="*/ 404 w 739"/>
                  <a:gd name="T1" fmla="*/ 1 h 739"/>
                  <a:gd name="T2" fmla="*/ 529 w 739"/>
                  <a:gd name="T3" fmla="*/ 18 h 739"/>
                  <a:gd name="T4" fmla="*/ 646 w 739"/>
                  <a:gd name="T5" fmla="*/ 50 h 739"/>
                  <a:gd name="T6" fmla="*/ 700 w 739"/>
                  <a:gd name="T7" fmla="*/ 186 h 739"/>
                  <a:gd name="T8" fmla="*/ 582 w 739"/>
                  <a:gd name="T9" fmla="*/ 137 h 739"/>
                  <a:gd name="T10" fmla="*/ 464 w 739"/>
                  <a:gd name="T11" fmla="*/ 109 h 739"/>
                  <a:gd name="T12" fmla="*/ 338 w 739"/>
                  <a:gd name="T13" fmla="*/ 99 h 739"/>
                  <a:gd name="T14" fmla="*/ 248 w 739"/>
                  <a:gd name="T15" fmla="*/ 107 h 739"/>
                  <a:gd name="T16" fmla="*/ 181 w 739"/>
                  <a:gd name="T17" fmla="*/ 126 h 739"/>
                  <a:gd name="T18" fmla="*/ 149 w 739"/>
                  <a:gd name="T19" fmla="*/ 148 h 739"/>
                  <a:gd name="T20" fmla="*/ 128 w 739"/>
                  <a:gd name="T21" fmla="*/ 175 h 739"/>
                  <a:gd name="T22" fmla="*/ 122 w 739"/>
                  <a:gd name="T23" fmla="*/ 208 h 739"/>
                  <a:gd name="T24" fmla="*/ 133 w 739"/>
                  <a:gd name="T25" fmla="*/ 245 h 739"/>
                  <a:gd name="T26" fmla="*/ 155 w 739"/>
                  <a:gd name="T27" fmla="*/ 264 h 739"/>
                  <a:gd name="T28" fmla="*/ 193 w 739"/>
                  <a:gd name="T29" fmla="*/ 278 h 739"/>
                  <a:gd name="T30" fmla="*/ 250 w 739"/>
                  <a:gd name="T31" fmla="*/ 289 h 739"/>
                  <a:gd name="T32" fmla="*/ 330 w 739"/>
                  <a:gd name="T33" fmla="*/ 297 h 739"/>
                  <a:gd name="T34" fmla="*/ 444 w 739"/>
                  <a:gd name="T35" fmla="*/ 305 h 739"/>
                  <a:gd name="T36" fmla="*/ 551 w 739"/>
                  <a:gd name="T37" fmla="*/ 320 h 739"/>
                  <a:gd name="T38" fmla="*/ 631 w 739"/>
                  <a:gd name="T39" fmla="*/ 342 h 739"/>
                  <a:gd name="T40" fmla="*/ 686 w 739"/>
                  <a:gd name="T41" fmla="*/ 375 h 739"/>
                  <a:gd name="T42" fmla="*/ 721 w 739"/>
                  <a:gd name="T43" fmla="*/ 419 h 739"/>
                  <a:gd name="T44" fmla="*/ 738 w 739"/>
                  <a:gd name="T45" fmla="*/ 476 h 739"/>
                  <a:gd name="T46" fmla="*/ 736 w 739"/>
                  <a:gd name="T47" fmla="*/ 549 h 739"/>
                  <a:gd name="T48" fmla="*/ 713 w 739"/>
                  <a:gd name="T49" fmla="*/ 614 h 739"/>
                  <a:gd name="T50" fmla="*/ 668 w 739"/>
                  <a:gd name="T51" fmla="*/ 666 h 739"/>
                  <a:gd name="T52" fmla="*/ 604 w 739"/>
                  <a:gd name="T53" fmla="*/ 702 h 739"/>
                  <a:gd name="T54" fmla="*/ 520 w 739"/>
                  <a:gd name="T55" fmla="*/ 727 h 739"/>
                  <a:gd name="T56" fmla="*/ 421 w 739"/>
                  <a:gd name="T57" fmla="*/ 738 h 739"/>
                  <a:gd name="T58" fmla="*/ 298 w 739"/>
                  <a:gd name="T59" fmla="*/ 738 h 739"/>
                  <a:gd name="T60" fmla="*/ 173 w 739"/>
                  <a:gd name="T61" fmla="*/ 722 h 739"/>
                  <a:gd name="T62" fmla="*/ 58 w 739"/>
                  <a:gd name="T63" fmla="*/ 689 h 739"/>
                  <a:gd name="T64" fmla="*/ 0 w 739"/>
                  <a:gd name="T65" fmla="*/ 543 h 739"/>
                  <a:gd name="T66" fmla="*/ 117 w 739"/>
                  <a:gd name="T67" fmla="*/ 596 h 739"/>
                  <a:gd name="T68" fmla="*/ 237 w 739"/>
                  <a:gd name="T69" fmla="*/ 628 h 739"/>
                  <a:gd name="T70" fmla="*/ 365 w 739"/>
                  <a:gd name="T71" fmla="*/ 639 h 739"/>
                  <a:gd name="T72" fmla="*/ 441 w 739"/>
                  <a:gd name="T73" fmla="*/ 635 h 739"/>
                  <a:gd name="T74" fmla="*/ 505 w 739"/>
                  <a:gd name="T75" fmla="*/ 625 h 739"/>
                  <a:gd name="T76" fmla="*/ 556 w 739"/>
                  <a:gd name="T77" fmla="*/ 608 h 739"/>
                  <a:gd name="T78" fmla="*/ 594 w 739"/>
                  <a:gd name="T79" fmla="*/ 583 h 739"/>
                  <a:gd name="T80" fmla="*/ 617 w 739"/>
                  <a:gd name="T81" fmla="*/ 552 h 739"/>
                  <a:gd name="T82" fmla="*/ 625 w 739"/>
                  <a:gd name="T83" fmla="*/ 511 h 739"/>
                  <a:gd name="T84" fmla="*/ 614 w 739"/>
                  <a:gd name="T85" fmla="*/ 471 h 739"/>
                  <a:gd name="T86" fmla="*/ 592 w 739"/>
                  <a:gd name="T87" fmla="*/ 450 h 739"/>
                  <a:gd name="T88" fmla="*/ 555 w 739"/>
                  <a:gd name="T89" fmla="*/ 434 h 739"/>
                  <a:gd name="T90" fmla="*/ 498 w 739"/>
                  <a:gd name="T91" fmla="*/ 422 h 739"/>
                  <a:gd name="T92" fmla="*/ 420 w 739"/>
                  <a:gd name="T93" fmla="*/ 412 h 739"/>
                  <a:gd name="T94" fmla="*/ 276 w 739"/>
                  <a:gd name="T95" fmla="*/ 400 h 739"/>
                  <a:gd name="T96" fmla="*/ 189 w 739"/>
                  <a:gd name="T97" fmla="*/ 389 h 739"/>
                  <a:gd name="T98" fmla="*/ 115 w 739"/>
                  <a:gd name="T99" fmla="*/ 368 h 739"/>
                  <a:gd name="T100" fmla="*/ 58 w 739"/>
                  <a:gd name="T101" fmla="*/ 335 h 739"/>
                  <a:gd name="T102" fmla="*/ 30 w 739"/>
                  <a:gd name="T103" fmla="*/ 303 h 739"/>
                  <a:gd name="T104" fmla="*/ 12 w 739"/>
                  <a:gd name="T105" fmla="*/ 262 h 739"/>
                  <a:gd name="T106" fmla="*/ 6 w 739"/>
                  <a:gd name="T107" fmla="*/ 213 h 739"/>
                  <a:gd name="T108" fmla="*/ 14 w 739"/>
                  <a:gd name="T109" fmla="*/ 161 h 739"/>
                  <a:gd name="T110" fmla="*/ 32 w 739"/>
                  <a:gd name="T111" fmla="*/ 116 h 739"/>
                  <a:gd name="T112" fmla="*/ 61 w 739"/>
                  <a:gd name="T113" fmla="*/ 81 h 739"/>
                  <a:gd name="T114" fmla="*/ 120 w 739"/>
                  <a:gd name="T115" fmla="*/ 42 h 739"/>
                  <a:gd name="T116" fmla="*/ 192 w 739"/>
                  <a:gd name="T117" fmla="*/ 17 h 739"/>
                  <a:gd name="T118" fmla="*/ 266 w 739"/>
                  <a:gd name="T119" fmla="*/ 4 h 739"/>
                  <a:gd name="T120" fmla="*/ 338 w 739"/>
                  <a:gd name="T12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739">
                    <a:moveTo>
                      <a:pt x="338" y="0"/>
                    </a:moveTo>
                    <a:lnTo>
                      <a:pt x="404" y="1"/>
                    </a:lnTo>
                    <a:lnTo>
                      <a:pt x="466" y="7"/>
                    </a:lnTo>
                    <a:lnTo>
                      <a:pt x="529" y="18"/>
                    </a:lnTo>
                    <a:lnTo>
                      <a:pt x="588" y="32"/>
                    </a:lnTo>
                    <a:lnTo>
                      <a:pt x="646" y="50"/>
                    </a:lnTo>
                    <a:lnTo>
                      <a:pt x="700" y="71"/>
                    </a:lnTo>
                    <a:lnTo>
                      <a:pt x="700" y="186"/>
                    </a:lnTo>
                    <a:lnTo>
                      <a:pt x="641" y="159"/>
                    </a:lnTo>
                    <a:lnTo>
                      <a:pt x="582" y="137"/>
                    </a:lnTo>
                    <a:lnTo>
                      <a:pt x="523" y="121"/>
                    </a:lnTo>
                    <a:lnTo>
                      <a:pt x="464" y="109"/>
                    </a:lnTo>
                    <a:lnTo>
                      <a:pt x="403" y="102"/>
                    </a:lnTo>
                    <a:lnTo>
                      <a:pt x="338" y="99"/>
                    </a:lnTo>
                    <a:lnTo>
                      <a:pt x="291" y="100"/>
                    </a:lnTo>
                    <a:lnTo>
                      <a:pt x="248" y="107"/>
                    </a:lnTo>
                    <a:lnTo>
                      <a:pt x="211" y="115"/>
                    </a:lnTo>
                    <a:lnTo>
                      <a:pt x="181" y="126"/>
                    </a:lnTo>
                    <a:lnTo>
                      <a:pt x="162" y="136"/>
                    </a:lnTo>
                    <a:lnTo>
                      <a:pt x="149" y="148"/>
                    </a:lnTo>
                    <a:lnTo>
                      <a:pt x="136" y="161"/>
                    </a:lnTo>
                    <a:lnTo>
                      <a:pt x="128" y="175"/>
                    </a:lnTo>
                    <a:lnTo>
                      <a:pt x="123" y="191"/>
                    </a:lnTo>
                    <a:lnTo>
                      <a:pt x="122" y="208"/>
                    </a:lnTo>
                    <a:lnTo>
                      <a:pt x="124" y="228"/>
                    </a:lnTo>
                    <a:lnTo>
                      <a:pt x="133" y="245"/>
                    </a:lnTo>
                    <a:lnTo>
                      <a:pt x="141" y="255"/>
                    </a:lnTo>
                    <a:lnTo>
                      <a:pt x="155" y="264"/>
                    </a:lnTo>
                    <a:lnTo>
                      <a:pt x="171" y="271"/>
                    </a:lnTo>
                    <a:lnTo>
                      <a:pt x="193" y="278"/>
                    </a:lnTo>
                    <a:lnTo>
                      <a:pt x="219" y="284"/>
                    </a:lnTo>
                    <a:lnTo>
                      <a:pt x="250" y="289"/>
                    </a:lnTo>
                    <a:lnTo>
                      <a:pt x="287" y="293"/>
                    </a:lnTo>
                    <a:lnTo>
                      <a:pt x="330" y="297"/>
                    </a:lnTo>
                    <a:lnTo>
                      <a:pt x="381" y="300"/>
                    </a:lnTo>
                    <a:lnTo>
                      <a:pt x="444" y="305"/>
                    </a:lnTo>
                    <a:lnTo>
                      <a:pt x="502" y="311"/>
                    </a:lnTo>
                    <a:lnTo>
                      <a:pt x="551" y="320"/>
                    </a:lnTo>
                    <a:lnTo>
                      <a:pt x="594" y="330"/>
                    </a:lnTo>
                    <a:lnTo>
                      <a:pt x="631" y="342"/>
                    </a:lnTo>
                    <a:lnTo>
                      <a:pt x="662" y="357"/>
                    </a:lnTo>
                    <a:lnTo>
                      <a:pt x="686" y="375"/>
                    </a:lnTo>
                    <a:lnTo>
                      <a:pt x="707" y="396"/>
                    </a:lnTo>
                    <a:lnTo>
                      <a:pt x="721" y="419"/>
                    </a:lnTo>
                    <a:lnTo>
                      <a:pt x="732" y="446"/>
                    </a:lnTo>
                    <a:lnTo>
                      <a:pt x="738" y="476"/>
                    </a:lnTo>
                    <a:lnTo>
                      <a:pt x="739" y="510"/>
                    </a:lnTo>
                    <a:lnTo>
                      <a:pt x="736" y="549"/>
                    </a:lnTo>
                    <a:lnTo>
                      <a:pt x="728" y="583"/>
                    </a:lnTo>
                    <a:lnTo>
                      <a:pt x="713" y="614"/>
                    </a:lnTo>
                    <a:lnTo>
                      <a:pt x="694" y="642"/>
                    </a:lnTo>
                    <a:lnTo>
                      <a:pt x="668" y="666"/>
                    </a:lnTo>
                    <a:lnTo>
                      <a:pt x="638" y="685"/>
                    </a:lnTo>
                    <a:lnTo>
                      <a:pt x="604" y="702"/>
                    </a:lnTo>
                    <a:lnTo>
                      <a:pt x="565" y="716"/>
                    </a:lnTo>
                    <a:lnTo>
                      <a:pt x="520" y="727"/>
                    </a:lnTo>
                    <a:lnTo>
                      <a:pt x="473" y="734"/>
                    </a:lnTo>
                    <a:lnTo>
                      <a:pt x="421" y="738"/>
                    </a:lnTo>
                    <a:lnTo>
                      <a:pt x="365" y="739"/>
                    </a:lnTo>
                    <a:lnTo>
                      <a:pt x="298" y="738"/>
                    </a:lnTo>
                    <a:lnTo>
                      <a:pt x="235" y="732"/>
                    </a:lnTo>
                    <a:lnTo>
                      <a:pt x="173" y="722"/>
                    </a:lnTo>
                    <a:lnTo>
                      <a:pt x="115" y="708"/>
                    </a:lnTo>
                    <a:lnTo>
                      <a:pt x="58" y="689"/>
                    </a:lnTo>
                    <a:lnTo>
                      <a:pt x="0" y="663"/>
                    </a:lnTo>
                    <a:lnTo>
                      <a:pt x="0" y="543"/>
                    </a:lnTo>
                    <a:lnTo>
                      <a:pt x="58" y="572"/>
                    </a:lnTo>
                    <a:lnTo>
                      <a:pt x="117" y="596"/>
                    </a:lnTo>
                    <a:lnTo>
                      <a:pt x="176" y="614"/>
                    </a:lnTo>
                    <a:lnTo>
                      <a:pt x="237" y="628"/>
                    </a:lnTo>
                    <a:lnTo>
                      <a:pt x="300" y="636"/>
                    </a:lnTo>
                    <a:lnTo>
                      <a:pt x="365" y="639"/>
                    </a:lnTo>
                    <a:lnTo>
                      <a:pt x="404" y="637"/>
                    </a:lnTo>
                    <a:lnTo>
                      <a:pt x="441" y="635"/>
                    </a:lnTo>
                    <a:lnTo>
                      <a:pt x="474" y="631"/>
                    </a:lnTo>
                    <a:lnTo>
                      <a:pt x="505" y="625"/>
                    </a:lnTo>
                    <a:lnTo>
                      <a:pt x="532" y="618"/>
                    </a:lnTo>
                    <a:lnTo>
                      <a:pt x="556" y="608"/>
                    </a:lnTo>
                    <a:lnTo>
                      <a:pt x="577" y="597"/>
                    </a:lnTo>
                    <a:lnTo>
                      <a:pt x="594" y="583"/>
                    </a:lnTo>
                    <a:lnTo>
                      <a:pt x="608" y="569"/>
                    </a:lnTo>
                    <a:lnTo>
                      <a:pt x="617" y="552"/>
                    </a:lnTo>
                    <a:lnTo>
                      <a:pt x="622" y="533"/>
                    </a:lnTo>
                    <a:lnTo>
                      <a:pt x="625" y="511"/>
                    </a:lnTo>
                    <a:lnTo>
                      <a:pt x="622" y="489"/>
                    </a:lnTo>
                    <a:lnTo>
                      <a:pt x="614" y="471"/>
                    </a:lnTo>
                    <a:lnTo>
                      <a:pt x="605" y="460"/>
                    </a:lnTo>
                    <a:lnTo>
                      <a:pt x="592" y="450"/>
                    </a:lnTo>
                    <a:lnTo>
                      <a:pt x="576" y="441"/>
                    </a:lnTo>
                    <a:lnTo>
                      <a:pt x="555" y="434"/>
                    </a:lnTo>
                    <a:lnTo>
                      <a:pt x="529" y="427"/>
                    </a:lnTo>
                    <a:lnTo>
                      <a:pt x="498" y="422"/>
                    </a:lnTo>
                    <a:lnTo>
                      <a:pt x="463" y="417"/>
                    </a:lnTo>
                    <a:lnTo>
                      <a:pt x="420" y="412"/>
                    </a:lnTo>
                    <a:lnTo>
                      <a:pt x="372" y="408"/>
                    </a:lnTo>
                    <a:lnTo>
                      <a:pt x="276" y="400"/>
                    </a:lnTo>
                    <a:lnTo>
                      <a:pt x="232" y="395"/>
                    </a:lnTo>
                    <a:lnTo>
                      <a:pt x="189" y="389"/>
                    </a:lnTo>
                    <a:lnTo>
                      <a:pt x="151" y="379"/>
                    </a:lnTo>
                    <a:lnTo>
                      <a:pt x="115" y="368"/>
                    </a:lnTo>
                    <a:lnTo>
                      <a:pt x="84" y="353"/>
                    </a:lnTo>
                    <a:lnTo>
                      <a:pt x="58" y="335"/>
                    </a:lnTo>
                    <a:lnTo>
                      <a:pt x="43" y="320"/>
                    </a:lnTo>
                    <a:lnTo>
                      <a:pt x="30" y="303"/>
                    </a:lnTo>
                    <a:lnTo>
                      <a:pt x="20" y="284"/>
                    </a:lnTo>
                    <a:lnTo>
                      <a:pt x="12" y="262"/>
                    </a:lnTo>
                    <a:lnTo>
                      <a:pt x="7" y="239"/>
                    </a:lnTo>
                    <a:lnTo>
                      <a:pt x="6" y="213"/>
                    </a:lnTo>
                    <a:lnTo>
                      <a:pt x="9" y="185"/>
                    </a:lnTo>
                    <a:lnTo>
                      <a:pt x="14" y="161"/>
                    </a:lnTo>
                    <a:lnTo>
                      <a:pt x="21" y="137"/>
                    </a:lnTo>
                    <a:lnTo>
                      <a:pt x="32" y="116"/>
                    </a:lnTo>
                    <a:lnTo>
                      <a:pt x="46" y="98"/>
                    </a:lnTo>
                    <a:lnTo>
                      <a:pt x="61" y="81"/>
                    </a:lnTo>
                    <a:lnTo>
                      <a:pt x="90" y="60"/>
                    </a:lnTo>
                    <a:lnTo>
                      <a:pt x="120" y="42"/>
                    </a:lnTo>
                    <a:lnTo>
                      <a:pt x="155" y="28"/>
                    </a:lnTo>
                    <a:lnTo>
                      <a:pt x="192" y="17"/>
                    </a:lnTo>
                    <a:lnTo>
                      <a:pt x="228" y="9"/>
                    </a:lnTo>
                    <a:lnTo>
                      <a:pt x="266" y="4"/>
                    </a:lnTo>
                    <a:lnTo>
                      <a:pt x="303" y="1"/>
                    </a:lnTo>
                    <a:lnTo>
                      <a:pt x="3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240"/>
              <p:cNvSpPr>
                <a:spLocks noChangeShapeType="1"/>
              </p:cNvSpPr>
              <p:nvPr/>
            </p:nvSpPr>
            <p:spPr bwMode="auto">
              <a:xfrm>
                <a:off x="3240" y="2874"/>
                <a:ext cx="58" cy="2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2" name="Line 241"/>
              <p:cNvSpPr>
                <a:spLocks noChangeShapeType="1"/>
              </p:cNvSpPr>
              <p:nvPr/>
            </p:nvSpPr>
            <p:spPr bwMode="auto">
              <a:xfrm>
                <a:off x="3298" y="2903"/>
                <a:ext cx="59"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3" name="Line 242"/>
              <p:cNvSpPr>
                <a:spLocks noChangeShapeType="1"/>
              </p:cNvSpPr>
              <p:nvPr/>
            </p:nvSpPr>
            <p:spPr bwMode="auto">
              <a:xfrm>
                <a:off x="3357" y="2927"/>
                <a:ext cx="59"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4" name="Line 243"/>
              <p:cNvSpPr>
                <a:spLocks noChangeShapeType="1"/>
              </p:cNvSpPr>
              <p:nvPr/>
            </p:nvSpPr>
            <p:spPr bwMode="auto">
              <a:xfrm>
                <a:off x="3416" y="2945"/>
                <a:ext cx="61"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5" name="Line 244"/>
              <p:cNvSpPr>
                <a:spLocks noChangeShapeType="1"/>
              </p:cNvSpPr>
              <p:nvPr/>
            </p:nvSpPr>
            <p:spPr bwMode="auto">
              <a:xfrm>
                <a:off x="3477" y="2959"/>
                <a:ext cx="63"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6" name="Line 245"/>
              <p:cNvSpPr>
                <a:spLocks noChangeShapeType="1"/>
              </p:cNvSpPr>
              <p:nvPr/>
            </p:nvSpPr>
            <p:spPr bwMode="auto">
              <a:xfrm>
                <a:off x="3540" y="2967"/>
                <a:ext cx="65"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7" name="Line 246"/>
              <p:cNvSpPr>
                <a:spLocks noChangeShapeType="1"/>
              </p:cNvSpPr>
              <p:nvPr/>
            </p:nvSpPr>
            <p:spPr bwMode="auto">
              <a:xfrm flipV="1">
                <a:off x="3605" y="2968"/>
                <a:ext cx="39"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8" name="Line 247"/>
              <p:cNvSpPr>
                <a:spLocks noChangeShapeType="1"/>
              </p:cNvSpPr>
              <p:nvPr/>
            </p:nvSpPr>
            <p:spPr bwMode="auto">
              <a:xfrm flipV="1">
                <a:off x="3644" y="2966"/>
                <a:ext cx="37"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9" name="Line 248"/>
              <p:cNvSpPr>
                <a:spLocks noChangeShapeType="1"/>
              </p:cNvSpPr>
              <p:nvPr/>
            </p:nvSpPr>
            <p:spPr bwMode="auto">
              <a:xfrm flipV="1">
                <a:off x="3681" y="2962"/>
                <a:ext cx="33"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0" name="Line 249"/>
              <p:cNvSpPr>
                <a:spLocks noChangeShapeType="1"/>
              </p:cNvSpPr>
              <p:nvPr/>
            </p:nvSpPr>
            <p:spPr bwMode="auto">
              <a:xfrm flipV="1">
                <a:off x="3714" y="2956"/>
                <a:ext cx="31"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1" name="Line 250"/>
              <p:cNvSpPr>
                <a:spLocks noChangeShapeType="1"/>
              </p:cNvSpPr>
              <p:nvPr/>
            </p:nvSpPr>
            <p:spPr bwMode="auto">
              <a:xfrm flipV="1">
                <a:off x="3745" y="2949"/>
                <a:ext cx="27"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2" name="Line 251"/>
              <p:cNvSpPr>
                <a:spLocks noChangeShapeType="1"/>
              </p:cNvSpPr>
              <p:nvPr/>
            </p:nvSpPr>
            <p:spPr bwMode="auto">
              <a:xfrm flipV="1">
                <a:off x="3772" y="2939"/>
                <a:ext cx="24"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3" name="Line 252"/>
              <p:cNvSpPr>
                <a:spLocks noChangeShapeType="1"/>
              </p:cNvSpPr>
              <p:nvPr/>
            </p:nvSpPr>
            <p:spPr bwMode="auto">
              <a:xfrm flipV="1">
                <a:off x="3796" y="2928"/>
                <a:ext cx="21"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4" name="Line 253"/>
              <p:cNvSpPr>
                <a:spLocks noChangeShapeType="1"/>
              </p:cNvSpPr>
              <p:nvPr/>
            </p:nvSpPr>
            <p:spPr bwMode="auto">
              <a:xfrm flipV="1">
                <a:off x="3817" y="2914"/>
                <a:ext cx="17"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5" name="Line 254"/>
              <p:cNvSpPr>
                <a:spLocks noChangeShapeType="1"/>
              </p:cNvSpPr>
              <p:nvPr/>
            </p:nvSpPr>
            <p:spPr bwMode="auto">
              <a:xfrm flipV="1">
                <a:off x="3834" y="2900"/>
                <a:ext cx="14"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6" name="Line 255"/>
              <p:cNvSpPr>
                <a:spLocks noChangeShapeType="1"/>
              </p:cNvSpPr>
              <p:nvPr/>
            </p:nvSpPr>
            <p:spPr bwMode="auto">
              <a:xfrm flipV="1">
                <a:off x="3848" y="2883"/>
                <a:ext cx="9"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7" name="Line 256"/>
              <p:cNvSpPr>
                <a:spLocks noChangeShapeType="1"/>
              </p:cNvSpPr>
              <p:nvPr/>
            </p:nvSpPr>
            <p:spPr bwMode="auto">
              <a:xfrm flipV="1">
                <a:off x="3857" y="2864"/>
                <a:ext cx="5"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 name="Line 257"/>
              <p:cNvSpPr>
                <a:spLocks noChangeShapeType="1"/>
              </p:cNvSpPr>
              <p:nvPr/>
            </p:nvSpPr>
            <p:spPr bwMode="auto">
              <a:xfrm flipV="1">
                <a:off x="3862" y="2842"/>
                <a:ext cx="3"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 name="Line 258"/>
              <p:cNvSpPr>
                <a:spLocks noChangeShapeType="1"/>
              </p:cNvSpPr>
              <p:nvPr/>
            </p:nvSpPr>
            <p:spPr bwMode="auto">
              <a:xfrm flipH="1" flipV="1">
                <a:off x="3862" y="2820"/>
                <a:ext cx="3"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 name="Line 259"/>
              <p:cNvSpPr>
                <a:spLocks noChangeShapeType="1"/>
              </p:cNvSpPr>
              <p:nvPr/>
            </p:nvSpPr>
            <p:spPr bwMode="auto">
              <a:xfrm flipH="1" flipV="1">
                <a:off x="3854" y="2802"/>
                <a:ext cx="8"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1" name="Line 260"/>
              <p:cNvSpPr>
                <a:spLocks noChangeShapeType="1"/>
              </p:cNvSpPr>
              <p:nvPr/>
            </p:nvSpPr>
            <p:spPr bwMode="auto">
              <a:xfrm flipH="1" flipV="1">
                <a:off x="3845" y="2791"/>
                <a:ext cx="9"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2" name="Line 261"/>
              <p:cNvSpPr>
                <a:spLocks noChangeShapeType="1"/>
              </p:cNvSpPr>
              <p:nvPr/>
            </p:nvSpPr>
            <p:spPr bwMode="auto">
              <a:xfrm flipH="1" flipV="1">
                <a:off x="3832" y="2781"/>
                <a:ext cx="13"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3" name="Line 262"/>
              <p:cNvSpPr>
                <a:spLocks noChangeShapeType="1"/>
              </p:cNvSpPr>
              <p:nvPr/>
            </p:nvSpPr>
            <p:spPr bwMode="auto">
              <a:xfrm flipH="1" flipV="1">
                <a:off x="3816" y="2772"/>
                <a:ext cx="16"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4" name="Line 263"/>
              <p:cNvSpPr>
                <a:spLocks noChangeShapeType="1"/>
              </p:cNvSpPr>
              <p:nvPr/>
            </p:nvSpPr>
            <p:spPr bwMode="auto">
              <a:xfrm flipH="1" flipV="1">
                <a:off x="3795" y="2765"/>
                <a:ext cx="21"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5" name="Line 264"/>
              <p:cNvSpPr>
                <a:spLocks noChangeShapeType="1"/>
              </p:cNvSpPr>
              <p:nvPr/>
            </p:nvSpPr>
            <p:spPr bwMode="auto">
              <a:xfrm flipH="1" flipV="1">
                <a:off x="3769" y="2758"/>
                <a:ext cx="26"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6" name="Line 265"/>
              <p:cNvSpPr>
                <a:spLocks noChangeShapeType="1"/>
              </p:cNvSpPr>
              <p:nvPr/>
            </p:nvSpPr>
            <p:spPr bwMode="auto">
              <a:xfrm flipH="1" flipV="1">
                <a:off x="3738" y="2753"/>
                <a:ext cx="31"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7" name="Line 266"/>
              <p:cNvSpPr>
                <a:spLocks noChangeShapeType="1"/>
              </p:cNvSpPr>
              <p:nvPr/>
            </p:nvSpPr>
            <p:spPr bwMode="auto">
              <a:xfrm flipH="1" flipV="1">
                <a:off x="3703" y="2748"/>
                <a:ext cx="35"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8" name="Line 267"/>
              <p:cNvSpPr>
                <a:spLocks noChangeShapeType="1"/>
              </p:cNvSpPr>
              <p:nvPr/>
            </p:nvSpPr>
            <p:spPr bwMode="auto">
              <a:xfrm flipH="1" flipV="1">
                <a:off x="3660" y="2743"/>
                <a:ext cx="43"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9" name="Line 268"/>
              <p:cNvSpPr>
                <a:spLocks noChangeShapeType="1"/>
              </p:cNvSpPr>
              <p:nvPr/>
            </p:nvSpPr>
            <p:spPr bwMode="auto">
              <a:xfrm flipH="1" flipV="1">
                <a:off x="3612" y="2739"/>
                <a:ext cx="48"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0" name="Line 269"/>
              <p:cNvSpPr>
                <a:spLocks noChangeShapeType="1"/>
              </p:cNvSpPr>
              <p:nvPr/>
            </p:nvSpPr>
            <p:spPr bwMode="auto">
              <a:xfrm flipH="1" flipV="1">
                <a:off x="3516" y="2731"/>
                <a:ext cx="96"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 name="Line 270"/>
              <p:cNvSpPr>
                <a:spLocks noChangeShapeType="1"/>
              </p:cNvSpPr>
              <p:nvPr/>
            </p:nvSpPr>
            <p:spPr bwMode="auto">
              <a:xfrm flipH="1" flipV="1">
                <a:off x="3472" y="2726"/>
                <a:ext cx="44"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 name="Line 271"/>
              <p:cNvSpPr>
                <a:spLocks noChangeShapeType="1"/>
              </p:cNvSpPr>
              <p:nvPr/>
            </p:nvSpPr>
            <p:spPr bwMode="auto">
              <a:xfrm flipH="1" flipV="1">
                <a:off x="3429" y="2720"/>
                <a:ext cx="43"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 name="Line 272"/>
              <p:cNvSpPr>
                <a:spLocks noChangeShapeType="1"/>
              </p:cNvSpPr>
              <p:nvPr/>
            </p:nvSpPr>
            <p:spPr bwMode="auto">
              <a:xfrm flipH="1" flipV="1">
                <a:off x="3391" y="2710"/>
                <a:ext cx="38"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4" name="Line 273"/>
              <p:cNvSpPr>
                <a:spLocks noChangeShapeType="1"/>
              </p:cNvSpPr>
              <p:nvPr/>
            </p:nvSpPr>
            <p:spPr bwMode="auto">
              <a:xfrm flipH="1" flipV="1">
                <a:off x="3355" y="2699"/>
                <a:ext cx="36"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5" name="Line 274"/>
              <p:cNvSpPr>
                <a:spLocks noChangeShapeType="1"/>
              </p:cNvSpPr>
              <p:nvPr/>
            </p:nvSpPr>
            <p:spPr bwMode="auto">
              <a:xfrm flipH="1" flipV="1">
                <a:off x="3324" y="2684"/>
                <a:ext cx="31"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6" name="Line 275"/>
              <p:cNvSpPr>
                <a:spLocks noChangeShapeType="1"/>
              </p:cNvSpPr>
              <p:nvPr/>
            </p:nvSpPr>
            <p:spPr bwMode="auto">
              <a:xfrm flipH="1" flipV="1">
                <a:off x="3298" y="2666"/>
                <a:ext cx="26"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7" name="Line 276"/>
              <p:cNvSpPr>
                <a:spLocks noChangeShapeType="1"/>
              </p:cNvSpPr>
              <p:nvPr/>
            </p:nvSpPr>
            <p:spPr bwMode="auto">
              <a:xfrm flipH="1" flipV="1">
                <a:off x="3283" y="2651"/>
                <a:ext cx="15"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8" name="Line 277"/>
              <p:cNvSpPr>
                <a:spLocks noChangeShapeType="1"/>
              </p:cNvSpPr>
              <p:nvPr/>
            </p:nvSpPr>
            <p:spPr bwMode="auto">
              <a:xfrm flipH="1" flipV="1">
                <a:off x="3270" y="2634"/>
                <a:ext cx="13"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9" name="Line 278"/>
              <p:cNvSpPr>
                <a:spLocks noChangeShapeType="1"/>
              </p:cNvSpPr>
              <p:nvPr/>
            </p:nvSpPr>
            <p:spPr bwMode="auto">
              <a:xfrm flipH="1" flipV="1">
                <a:off x="3260" y="2615"/>
                <a:ext cx="10"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 name="Line 279"/>
              <p:cNvSpPr>
                <a:spLocks noChangeShapeType="1"/>
              </p:cNvSpPr>
              <p:nvPr/>
            </p:nvSpPr>
            <p:spPr bwMode="auto">
              <a:xfrm flipH="1" flipV="1">
                <a:off x="3252" y="2593"/>
                <a:ext cx="8"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 name="Line 280"/>
              <p:cNvSpPr>
                <a:spLocks noChangeShapeType="1"/>
              </p:cNvSpPr>
              <p:nvPr/>
            </p:nvSpPr>
            <p:spPr bwMode="auto">
              <a:xfrm flipH="1" flipV="1">
                <a:off x="3247" y="2570"/>
                <a:ext cx="5"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 name="Line 281"/>
              <p:cNvSpPr>
                <a:spLocks noChangeShapeType="1"/>
              </p:cNvSpPr>
              <p:nvPr/>
            </p:nvSpPr>
            <p:spPr bwMode="auto">
              <a:xfrm flipH="1" flipV="1">
                <a:off x="3246" y="2544"/>
                <a:ext cx="1" cy="2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 name="Line 282"/>
              <p:cNvSpPr>
                <a:spLocks noChangeShapeType="1"/>
              </p:cNvSpPr>
              <p:nvPr/>
            </p:nvSpPr>
            <p:spPr bwMode="auto">
              <a:xfrm flipV="1">
                <a:off x="3246" y="2516"/>
                <a:ext cx="3" cy="2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4" name="Line 283"/>
              <p:cNvSpPr>
                <a:spLocks noChangeShapeType="1"/>
              </p:cNvSpPr>
              <p:nvPr/>
            </p:nvSpPr>
            <p:spPr bwMode="auto">
              <a:xfrm flipV="1">
                <a:off x="3249" y="2492"/>
                <a:ext cx="5"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5" name="Line 284"/>
              <p:cNvSpPr>
                <a:spLocks noChangeShapeType="1"/>
              </p:cNvSpPr>
              <p:nvPr/>
            </p:nvSpPr>
            <p:spPr bwMode="auto">
              <a:xfrm flipV="1">
                <a:off x="3254" y="2468"/>
                <a:ext cx="7"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6" name="Line 285"/>
              <p:cNvSpPr>
                <a:spLocks noChangeShapeType="1"/>
              </p:cNvSpPr>
              <p:nvPr/>
            </p:nvSpPr>
            <p:spPr bwMode="auto">
              <a:xfrm flipV="1">
                <a:off x="3261" y="2447"/>
                <a:ext cx="11"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 name="Line 286"/>
              <p:cNvSpPr>
                <a:spLocks noChangeShapeType="1"/>
              </p:cNvSpPr>
              <p:nvPr/>
            </p:nvSpPr>
            <p:spPr bwMode="auto">
              <a:xfrm flipV="1">
                <a:off x="3272" y="2429"/>
                <a:ext cx="14"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8" name="Line 287"/>
              <p:cNvSpPr>
                <a:spLocks noChangeShapeType="1"/>
              </p:cNvSpPr>
              <p:nvPr/>
            </p:nvSpPr>
            <p:spPr bwMode="auto">
              <a:xfrm flipV="1">
                <a:off x="3286" y="2412"/>
                <a:ext cx="15"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9" name="Line 288"/>
              <p:cNvSpPr>
                <a:spLocks noChangeShapeType="1"/>
              </p:cNvSpPr>
              <p:nvPr/>
            </p:nvSpPr>
            <p:spPr bwMode="auto">
              <a:xfrm flipV="1">
                <a:off x="3301" y="2391"/>
                <a:ext cx="29"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0" name="Line 289"/>
              <p:cNvSpPr>
                <a:spLocks noChangeShapeType="1"/>
              </p:cNvSpPr>
              <p:nvPr/>
            </p:nvSpPr>
            <p:spPr bwMode="auto">
              <a:xfrm flipV="1">
                <a:off x="3330" y="2373"/>
                <a:ext cx="30"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1" name="Line 290"/>
              <p:cNvSpPr>
                <a:spLocks noChangeShapeType="1"/>
              </p:cNvSpPr>
              <p:nvPr/>
            </p:nvSpPr>
            <p:spPr bwMode="auto">
              <a:xfrm flipV="1">
                <a:off x="3360" y="2359"/>
                <a:ext cx="35"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2" name="Line 291"/>
              <p:cNvSpPr>
                <a:spLocks noChangeShapeType="1"/>
              </p:cNvSpPr>
              <p:nvPr/>
            </p:nvSpPr>
            <p:spPr bwMode="auto">
              <a:xfrm flipV="1">
                <a:off x="3395" y="2348"/>
                <a:ext cx="37"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3" name="Line 292"/>
              <p:cNvSpPr>
                <a:spLocks noChangeShapeType="1"/>
              </p:cNvSpPr>
              <p:nvPr/>
            </p:nvSpPr>
            <p:spPr bwMode="auto">
              <a:xfrm flipV="1">
                <a:off x="3432" y="2340"/>
                <a:ext cx="36"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4" name="Line 293"/>
              <p:cNvSpPr>
                <a:spLocks noChangeShapeType="1"/>
              </p:cNvSpPr>
              <p:nvPr/>
            </p:nvSpPr>
            <p:spPr bwMode="auto">
              <a:xfrm flipV="1">
                <a:off x="3468" y="2335"/>
                <a:ext cx="38"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5" name="Line 294"/>
              <p:cNvSpPr>
                <a:spLocks noChangeShapeType="1"/>
              </p:cNvSpPr>
              <p:nvPr/>
            </p:nvSpPr>
            <p:spPr bwMode="auto">
              <a:xfrm flipV="1">
                <a:off x="3506" y="2332"/>
                <a:ext cx="37"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6" name="Line 295"/>
              <p:cNvSpPr>
                <a:spLocks noChangeShapeType="1"/>
              </p:cNvSpPr>
              <p:nvPr/>
            </p:nvSpPr>
            <p:spPr bwMode="auto">
              <a:xfrm flipV="1">
                <a:off x="3543" y="2331"/>
                <a:ext cx="35"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7" name="Line 296"/>
              <p:cNvSpPr>
                <a:spLocks noChangeShapeType="1"/>
              </p:cNvSpPr>
              <p:nvPr/>
            </p:nvSpPr>
            <p:spPr bwMode="auto">
              <a:xfrm>
                <a:off x="3578" y="2331"/>
                <a:ext cx="66"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8" name="Line 297"/>
              <p:cNvSpPr>
                <a:spLocks noChangeShapeType="1"/>
              </p:cNvSpPr>
              <p:nvPr/>
            </p:nvSpPr>
            <p:spPr bwMode="auto">
              <a:xfrm>
                <a:off x="3644" y="2332"/>
                <a:ext cx="62"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9" name="Line 298"/>
              <p:cNvSpPr>
                <a:spLocks noChangeShapeType="1"/>
              </p:cNvSpPr>
              <p:nvPr/>
            </p:nvSpPr>
            <p:spPr bwMode="auto">
              <a:xfrm>
                <a:off x="3706" y="2338"/>
                <a:ext cx="63"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0" name="Line 299"/>
              <p:cNvSpPr>
                <a:spLocks noChangeShapeType="1"/>
              </p:cNvSpPr>
              <p:nvPr/>
            </p:nvSpPr>
            <p:spPr bwMode="auto">
              <a:xfrm>
                <a:off x="3769" y="2349"/>
                <a:ext cx="59"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1" name="Line 300"/>
              <p:cNvSpPr>
                <a:spLocks noChangeShapeType="1"/>
              </p:cNvSpPr>
              <p:nvPr/>
            </p:nvSpPr>
            <p:spPr bwMode="auto">
              <a:xfrm>
                <a:off x="3828" y="2363"/>
                <a:ext cx="58"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2" name="Line 301"/>
              <p:cNvSpPr>
                <a:spLocks noChangeShapeType="1"/>
              </p:cNvSpPr>
              <p:nvPr/>
            </p:nvSpPr>
            <p:spPr bwMode="auto">
              <a:xfrm>
                <a:off x="3886" y="2381"/>
                <a:ext cx="54"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3" name="Line 302"/>
              <p:cNvSpPr>
                <a:spLocks noChangeShapeType="1"/>
              </p:cNvSpPr>
              <p:nvPr/>
            </p:nvSpPr>
            <p:spPr bwMode="auto">
              <a:xfrm>
                <a:off x="3940" y="2402"/>
                <a:ext cx="0" cy="1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4" name="Line 303"/>
              <p:cNvSpPr>
                <a:spLocks noChangeShapeType="1"/>
              </p:cNvSpPr>
              <p:nvPr/>
            </p:nvSpPr>
            <p:spPr bwMode="auto">
              <a:xfrm flipH="1" flipV="1">
                <a:off x="3881" y="2490"/>
                <a:ext cx="59"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5" name="Line 304"/>
              <p:cNvSpPr>
                <a:spLocks noChangeShapeType="1"/>
              </p:cNvSpPr>
              <p:nvPr/>
            </p:nvSpPr>
            <p:spPr bwMode="auto">
              <a:xfrm flipH="1" flipV="1">
                <a:off x="3822" y="2468"/>
                <a:ext cx="59"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6" name="Line 305"/>
              <p:cNvSpPr>
                <a:spLocks noChangeShapeType="1"/>
              </p:cNvSpPr>
              <p:nvPr/>
            </p:nvSpPr>
            <p:spPr bwMode="auto">
              <a:xfrm flipH="1" flipV="1">
                <a:off x="3763" y="2452"/>
                <a:ext cx="59"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7" name="Line 306"/>
              <p:cNvSpPr>
                <a:spLocks noChangeShapeType="1"/>
              </p:cNvSpPr>
              <p:nvPr/>
            </p:nvSpPr>
            <p:spPr bwMode="auto">
              <a:xfrm flipH="1" flipV="1">
                <a:off x="3704" y="2440"/>
                <a:ext cx="59"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8" name="Line 307"/>
              <p:cNvSpPr>
                <a:spLocks noChangeShapeType="1"/>
              </p:cNvSpPr>
              <p:nvPr/>
            </p:nvSpPr>
            <p:spPr bwMode="auto">
              <a:xfrm flipH="1" flipV="1">
                <a:off x="3643" y="2433"/>
                <a:ext cx="61"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9" name="Line 308"/>
              <p:cNvSpPr>
                <a:spLocks noChangeShapeType="1"/>
              </p:cNvSpPr>
              <p:nvPr/>
            </p:nvSpPr>
            <p:spPr bwMode="auto">
              <a:xfrm flipH="1" flipV="1">
                <a:off x="3578" y="2430"/>
                <a:ext cx="65"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0" name="Line 309"/>
              <p:cNvSpPr>
                <a:spLocks noChangeShapeType="1"/>
              </p:cNvSpPr>
              <p:nvPr/>
            </p:nvSpPr>
            <p:spPr bwMode="auto">
              <a:xfrm flipH="1">
                <a:off x="3531" y="2430"/>
                <a:ext cx="47"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 name="Line 310"/>
              <p:cNvSpPr>
                <a:spLocks noChangeShapeType="1"/>
              </p:cNvSpPr>
              <p:nvPr/>
            </p:nvSpPr>
            <p:spPr bwMode="auto">
              <a:xfrm flipH="1">
                <a:off x="3488" y="2431"/>
                <a:ext cx="43"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2" name="Line 311"/>
              <p:cNvSpPr>
                <a:spLocks noChangeShapeType="1"/>
              </p:cNvSpPr>
              <p:nvPr/>
            </p:nvSpPr>
            <p:spPr bwMode="auto">
              <a:xfrm flipH="1">
                <a:off x="3451" y="2438"/>
                <a:ext cx="37" cy="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3" name="Line 312"/>
              <p:cNvSpPr>
                <a:spLocks noChangeShapeType="1"/>
              </p:cNvSpPr>
              <p:nvPr/>
            </p:nvSpPr>
            <p:spPr bwMode="auto">
              <a:xfrm flipH="1">
                <a:off x="3421" y="2446"/>
                <a:ext cx="30"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4" name="Line 313"/>
              <p:cNvSpPr>
                <a:spLocks noChangeShapeType="1"/>
              </p:cNvSpPr>
              <p:nvPr/>
            </p:nvSpPr>
            <p:spPr bwMode="auto">
              <a:xfrm flipH="1">
                <a:off x="3402" y="2457"/>
                <a:ext cx="19"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5" name="Line 314"/>
              <p:cNvSpPr>
                <a:spLocks noChangeShapeType="1"/>
              </p:cNvSpPr>
              <p:nvPr/>
            </p:nvSpPr>
            <p:spPr bwMode="auto">
              <a:xfrm flipH="1">
                <a:off x="3389" y="2467"/>
                <a:ext cx="13"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6" name="Line 315"/>
              <p:cNvSpPr>
                <a:spLocks noChangeShapeType="1"/>
              </p:cNvSpPr>
              <p:nvPr/>
            </p:nvSpPr>
            <p:spPr bwMode="auto">
              <a:xfrm flipH="1">
                <a:off x="3376" y="2479"/>
                <a:ext cx="13" cy="1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7" name="Line 316"/>
              <p:cNvSpPr>
                <a:spLocks noChangeShapeType="1"/>
              </p:cNvSpPr>
              <p:nvPr/>
            </p:nvSpPr>
            <p:spPr bwMode="auto">
              <a:xfrm flipH="1">
                <a:off x="3368" y="2492"/>
                <a:ext cx="8"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8" name="Line 317"/>
              <p:cNvSpPr>
                <a:spLocks noChangeShapeType="1"/>
              </p:cNvSpPr>
              <p:nvPr/>
            </p:nvSpPr>
            <p:spPr bwMode="auto">
              <a:xfrm flipH="1">
                <a:off x="3363" y="2506"/>
                <a:ext cx="5"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 name="Line 318"/>
              <p:cNvSpPr>
                <a:spLocks noChangeShapeType="1"/>
              </p:cNvSpPr>
              <p:nvPr/>
            </p:nvSpPr>
            <p:spPr bwMode="auto">
              <a:xfrm flipH="1">
                <a:off x="3362" y="2522"/>
                <a:ext cx="1"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0" name="Line 319"/>
              <p:cNvSpPr>
                <a:spLocks noChangeShapeType="1"/>
              </p:cNvSpPr>
              <p:nvPr/>
            </p:nvSpPr>
            <p:spPr bwMode="auto">
              <a:xfrm>
                <a:off x="3362" y="2539"/>
                <a:ext cx="2" cy="2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1" name="Line 320"/>
              <p:cNvSpPr>
                <a:spLocks noChangeShapeType="1"/>
              </p:cNvSpPr>
              <p:nvPr/>
            </p:nvSpPr>
            <p:spPr bwMode="auto">
              <a:xfrm>
                <a:off x="3364" y="2559"/>
                <a:ext cx="9"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2" name="Line 321"/>
              <p:cNvSpPr>
                <a:spLocks noChangeShapeType="1"/>
              </p:cNvSpPr>
              <p:nvPr/>
            </p:nvSpPr>
            <p:spPr bwMode="auto">
              <a:xfrm>
                <a:off x="3373" y="2576"/>
                <a:ext cx="8"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3" name="Line 322"/>
              <p:cNvSpPr>
                <a:spLocks noChangeShapeType="1"/>
              </p:cNvSpPr>
              <p:nvPr/>
            </p:nvSpPr>
            <p:spPr bwMode="auto">
              <a:xfrm>
                <a:off x="3381" y="2586"/>
                <a:ext cx="14"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4" name="Line 323"/>
              <p:cNvSpPr>
                <a:spLocks noChangeShapeType="1"/>
              </p:cNvSpPr>
              <p:nvPr/>
            </p:nvSpPr>
            <p:spPr bwMode="auto">
              <a:xfrm>
                <a:off x="3395" y="2595"/>
                <a:ext cx="16"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5" name="Line 324"/>
              <p:cNvSpPr>
                <a:spLocks noChangeShapeType="1"/>
              </p:cNvSpPr>
              <p:nvPr/>
            </p:nvSpPr>
            <p:spPr bwMode="auto">
              <a:xfrm>
                <a:off x="3411" y="2602"/>
                <a:ext cx="22"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6" name="Line 325"/>
              <p:cNvSpPr>
                <a:spLocks noChangeShapeType="1"/>
              </p:cNvSpPr>
              <p:nvPr/>
            </p:nvSpPr>
            <p:spPr bwMode="auto">
              <a:xfrm>
                <a:off x="3433" y="2609"/>
                <a:ext cx="26"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 name="Line 326"/>
              <p:cNvSpPr>
                <a:spLocks noChangeShapeType="1"/>
              </p:cNvSpPr>
              <p:nvPr/>
            </p:nvSpPr>
            <p:spPr bwMode="auto">
              <a:xfrm>
                <a:off x="3459" y="2615"/>
                <a:ext cx="31"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8" name="Line 327"/>
              <p:cNvSpPr>
                <a:spLocks noChangeShapeType="1"/>
              </p:cNvSpPr>
              <p:nvPr/>
            </p:nvSpPr>
            <p:spPr bwMode="auto">
              <a:xfrm>
                <a:off x="3490" y="2620"/>
                <a:ext cx="37"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 name="Line 328"/>
              <p:cNvSpPr>
                <a:spLocks noChangeShapeType="1"/>
              </p:cNvSpPr>
              <p:nvPr/>
            </p:nvSpPr>
            <p:spPr bwMode="auto">
              <a:xfrm>
                <a:off x="3527" y="2624"/>
                <a:ext cx="43"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0" name="Line 329"/>
              <p:cNvSpPr>
                <a:spLocks noChangeShapeType="1"/>
              </p:cNvSpPr>
              <p:nvPr/>
            </p:nvSpPr>
            <p:spPr bwMode="auto">
              <a:xfrm>
                <a:off x="3570" y="2628"/>
                <a:ext cx="51"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1" name="Line 330"/>
              <p:cNvSpPr>
                <a:spLocks noChangeShapeType="1"/>
              </p:cNvSpPr>
              <p:nvPr/>
            </p:nvSpPr>
            <p:spPr bwMode="auto">
              <a:xfrm>
                <a:off x="3621" y="2631"/>
                <a:ext cx="63" cy="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2" name="Line 331"/>
              <p:cNvSpPr>
                <a:spLocks noChangeShapeType="1"/>
              </p:cNvSpPr>
              <p:nvPr/>
            </p:nvSpPr>
            <p:spPr bwMode="auto">
              <a:xfrm>
                <a:off x="3684" y="2636"/>
                <a:ext cx="58"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3" name="Line 332"/>
              <p:cNvSpPr>
                <a:spLocks noChangeShapeType="1"/>
              </p:cNvSpPr>
              <p:nvPr/>
            </p:nvSpPr>
            <p:spPr bwMode="auto">
              <a:xfrm>
                <a:off x="3742" y="2642"/>
                <a:ext cx="49" cy="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4" name="Line 333"/>
              <p:cNvSpPr>
                <a:spLocks noChangeShapeType="1"/>
              </p:cNvSpPr>
              <p:nvPr/>
            </p:nvSpPr>
            <p:spPr bwMode="auto">
              <a:xfrm>
                <a:off x="3791" y="2651"/>
                <a:ext cx="43"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5" name="Line 334"/>
              <p:cNvSpPr>
                <a:spLocks noChangeShapeType="1"/>
              </p:cNvSpPr>
              <p:nvPr/>
            </p:nvSpPr>
            <p:spPr bwMode="auto">
              <a:xfrm>
                <a:off x="3834" y="2661"/>
                <a:ext cx="37"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6" name="Line 335"/>
              <p:cNvSpPr>
                <a:spLocks noChangeShapeType="1"/>
              </p:cNvSpPr>
              <p:nvPr/>
            </p:nvSpPr>
            <p:spPr bwMode="auto">
              <a:xfrm>
                <a:off x="3871" y="2673"/>
                <a:ext cx="31" cy="1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7" name="Line 336"/>
              <p:cNvSpPr>
                <a:spLocks noChangeShapeType="1"/>
              </p:cNvSpPr>
              <p:nvPr/>
            </p:nvSpPr>
            <p:spPr bwMode="auto">
              <a:xfrm>
                <a:off x="3902" y="2688"/>
                <a:ext cx="24" cy="1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8" name="Line 337"/>
              <p:cNvSpPr>
                <a:spLocks noChangeShapeType="1"/>
              </p:cNvSpPr>
              <p:nvPr/>
            </p:nvSpPr>
            <p:spPr bwMode="auto">
              <a:xfrm>
                <a:off x="3926" y="2706"/>
                <a:ext cx="21"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9" name="Line 338"/>
              <p:cNvSpPr>
                <a:spLocks noChangeShapeType="1"/>
              </p:cNvSpPr>
              <p:nvPr/>
            </p:nvSpPr>
            <p:spPr bwMode="auto">
              <a:xfrm>
                <a:off x="3947" y="2727"/>
                <a:ext cx="14" cy="2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0" name="Line 339"/>
              <p:cNvSpPr>
                <a:spLocks noChangeShapeType="1"/>
              </p:cNvSpPr>
              <p:nvPr/>
            </p:nvSpPr>
            <p:spPr bwMode="auto">
              <a:xfrm>
                <a:off x="3961" y="2750"/>
                <a:ext cx="11"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1" name="Line 340"/>
              <p:cNvSpPr>
                <a:spLocks noChangeShapeType="1"/>
              </p:cNvSpPr>
              <p:nvPr/>
            </p:nvSpPr>
            <p:spPr bwMode="auto">
              <a:xfrm>
                <a:off x="3972" y="2777"/>
                <a:ext cx="6"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2" name="Line 341"/>
              <p:cNvSpPr>
                <a:spLocks noChangeShapeType="1"/>
              </p:cNvSpPr>
              <p:nvPr/>
            </p:nvSpPr>
            <p:spPr bwMode="auto">
              <a:xfrm>
                <a:off x="3978" y="2807"/>
                <a:ext cx="1"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3" name="Line 342"/>
              <p:cNvSpPr>
                <a:spLocks noChangeShapeType="1"/>
              </p:cNvSpPr>
              <p:nvPr/>
            </p:nvSpPr>
            <p:spPr bwMode="auto">
              <a:xfrm flipH="1">
                <a:off x="3976" y="2841"/>
                <a:ext cx="3" cy="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4" name="Line 343"/>
              <p:cNvSpPr>
                <a:spLocks noChangeShapeType="1"/>
              </p:cNvSpPr>
              <p:nvPr/>
            </p:nvSpPr>
            <p:spPr bwMode="auto">
              <a:xfrm flipH="1">
                <a:off x="3968" y="2880"/>
                <a:ext cx="8" cy="3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5" name="Line 344"/>
              <p:cNvSpPr>
                <a:spLocks noChangeShapeType="1"/>
              </p:cNvSpPr>
              <p:nvPr/>
            </p:nvSpPr>
            <p:spPr bwMode="auto">
              <a:xfrm flipH="1">
                <a:off x="3953" y="2914"/>
                <a:ext cx="15" cy="3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6" name="Line 345"/>
              <p:cNvSpPr>
                <a:spLocks noChangeShapeType="1"/>
              </p:cNvSpPr>
              <p:nvPr/>
            </p:nvSpPr>
            <p:spPr bwMode="auto">
              <a:xfrm flipH="1">
                <a:off x="3934" y="2945"/>
                <a:ext cx="19" cy="28"/>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7" name="Line 346"/>
              <p:cNvSpPr>
                <a:spLocks noChangeShapeType="1"/>
              </p:cNvSpPr>
              <p:nvPr/>
            </p:nvSpPr>
            <p:spPr bwMode="auto">
              <a:xfrm flipH="1">
                <a:off x="3908" y="2973"/>
                <a:ext cx="26"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 name="Line 347"/>
              <p:cNvSpPr>
                <a:spLocks noChangeShapeType="1"/>
              </p:cNvSpPr>
              <p:nvPr/>
            </p:nvSpPr>
            <p:spPr bwMode="auto">
              <a:xfrm flipH="1">
                <a:off x="3878" y="2997"/>
                <a:ext cx="30"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9" name="Line 348"/>
              <p:cNvSpPr>
                <a:spLocks noChangeShapeType="1"/>
              </p:cNvSpPr>
              <p:nvPr/>
            </p:nvSpPr>
            <p:spPr bwMode="auto">
              <a:xfrm flipH="1">
                <a:off x="3844" y="3016"/>
                <a:ext cx="34" cy="1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0" name="Line 349"/>
              <p:cNvSpPr>
                <a:spLocks noChangeShapeType="1"/>
              </p:cNvSpPr>
              <p:nvPr/>
            </p:nvSpPr>
            <p:spPr bwMode="auto">
              <a:xfrm flipH="1">
                <a:off x="3805" y="3033"/>
                <a:ext cx="39"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1" name="Line 350"/>
              <p:cNvSpPr>
                <a:spLocks noChangeShapeType="1"/>
              </p:cNvSpPr>
              <p:nvPr/>
            </p:nvSpPr>
            <p:spPr bwMode="auto">
              <a:xfrm flipH="1">
                <a:off x="3760" y="3047"/>
                <a:ext cx="45"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2" name="Line 351"/>
              <p:cNvSpPr>
                <a:spLocks noChangeShapeType="1"/>
              </p:cNvSpPr>
              <p:nvPr/>
            </p:nvSpPr>
            <p:spPr bwMode="auto">
              <a:xfrm flipH="1">
                <a:off x="3713" y="3058"/>
                <a:ext cx="47"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3" name="Line 352"/>
              <p:cNvSpPr>
                <a:spLocks noChangeShapeType="1"/>
              </p:cNvSpPr>
              <p:nvPr/>
            </p:nvSpPr>
            <p:spPr bwMode="auto">
              <a:xfrm flipH="1">
                <a:off x="3661" y="3065"/>
                <a:ext cx="52"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4" name="Line 353"/>
              <p:cNvSpPr>
                <a:spLocks noChangeShapeType="1"/>
              </p:cNvSpPr>
              <p:nvPr/>
            </p:nvSpPr>
            <p:spPr bwMode="auto">
              <a:xfrm flipH="1">
                <a:off x="3605" y="3069"/>
                <a:ext cx="56"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5" name="Line 354"/>
              <p:cNvSpPr>
                <a:spLocks noChangeShapeType="1"/>
              </p:cNvSpPr>
              <p:nvPr/>
            </p:nvSpPr>
            <p:spPr bwMode="auto">
              <a:xfrm flipH="1" flipV="1">
                <a:off x="3538" y="3069"/>
                <a:ext cx="67"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6" name="Line 355"/>
              <p:cNvSpPr>
                <a:spLocks noChangeShapeType="1"/>
              </p:cNvSpPr>
              <p:nvPr/>
            </p:nvSpPr>
            <p:spPr bwMode="auto">
              <a:xfrm flipH="1" flipV="1">
                <a:off x="3475" y="3063"/>
                <a:ext cx="63"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7" name="Line 356"/>
              <p:cNvSpPr>
                <a:spLocks noChangeShapeType="1"/>
              </p:cNvSpPr>
              <p:nvPr/>
            </p:nvSpPr>
            <p:spPr bwMode="auto">
              <a:xfrm flipH="1" flipV="1">
                <a:off x="3413" y="3053"/>
                <a:ext cx="62"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8" name="Line 357"/>
              <p:cNvSpPr>
                <a:spLocks noChangeShapeType="1"/>
              </p:cNvSpPr>
              <p:nvPr/>
            </p:nvSpPr>
            <p:spPr bwMode="auto">
              <a:xfrm flipH="1" flipV="1">
                <a:off x="3355" y="3039"/>
                <a:ext cx="58" cy="1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9" name="Line 358"/>
              <p:cNvSpPr>
                <a:spLocks noChangeShapeType="1"/>
              </p:cNvSpPr>
              <p:nvPr/>
            </p:nvSpPr>
            <p:spPr bwMode="auto">
              <a:xfrm flipH="1" flipV="1">
                <a:off x="3298" y="3020"/>
                <a:ext cx="57"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0" name="Line 359"/>
              <p:cNvSpPr>
                <a:spLocks noChangeShapeType="1"/>
              </p:cNvSpPr>
              <p:nvPr/>
            </p:nvSpPr>
            <p:spPr bwMode="auto">
              <a:xfrm flipH="1" flipV="1">
                <a:off x="3240" y="2994"/>
                <a:ext cx="58" cy="2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1" name="Line 360"/>
              <p:cNvSpPr>
                <a:spLocks noChangeShapeType="1"/>
              </p:cNvSpPr>
              <p:nvPr/>
            </p:nvSpPr>
            <p:spPr bwMode="auto">
              <a:xfrm flipV="1">
                <a:off x="3240" y="2874"/>
                <a:ext cx="0" cy="12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2" name="Freeform 361"/>
              <p:cNvSpPr>
                <a:spLocks/>
              </p:cNvSpPr>
              <p:nvPr/>
            </p:nvSpPr>
            <p:spPr bwMode="auto">
              <a:xfrm>
                <a:off x="4114" y="2331"/>
                <a:ext cx="793" cy="724"/>
              </a:xfrm>
              <a:custGeom>
                <a:avLst/>
                <a:gdLst>
                  <a:gd name="T0" fmla="*/ 401 w 793"/>
                  <a:gd name="T1" fmla="*/ 0 h 724"/>
                  <a:gd name="T2" fmla="*/ 449 w 793"/>
                  <a:gd name="T3" fmla="*/ 1 h 724"/>
                  <a:gd name="T4" fmla="*/ 492 w 793"/>
                  <a:gd name="T5" fmla="*/ 5 h 724"/>
                  <a:gd name="T6" fmla="*/ 534 w 793"/>
                  <a:gd name="T7" fmla="*/ 12 h 724"/>
                  <a:gd name="T8" fmla="*/ 572 w 793"/>
                  <a:gd name="T9" fmla="*/ 22 h 724"/>
                  <a:gd name="T10" fmla="*/ 617 w 793"/>
                  <a:gd name="T11" fmla="*/ 38 h 724"/>
                  <a:gd name="T12" fmla="*/ 659 w 793"/>
                  <a:gd name="T13" fmla="*/ 59 h 724"/>
                  <a:gd name="T14" fmla="*/ 693 w 793"/>
                  <a:gd name="T15" fmla="*/ 83 h 724"/>
                  <a:gd name="T16" fmla="*/ 724 w 793"/>
                  <a:gd name="T17" fmla="*/ 113 h 724"/>
                  <a:gd name="T18" fmla="*/ 749 w 793"/>
                  <a:gd name="T19" fmla="*/ 146 h 724"/>
                  <a:gd name="T20" fmla="*/ 768 w 793"/>
                  <a:gd name="T21" fmla="*/ 183 h 724"/>
                  <a:gd name="T22" fmla="*/ 782 w 793"/>
                  <a:gd name="T23" fmla="*/ 223 h 724"/>
                  <a:gd name="T24" fmla="*/ 790 w 793"/>
                  <a:gd name="T25" fmla="*/ 266 h 724"/>
                  <a:gd name="T26" fmla="*/ 793 w 793"/>
                  <a:gd name="T27" fmla="*/ 313 h 724"/>
                  <a:gd name="T28" fmla="*/ 793 w 793"/>
                  <a:gd name="T29" fmla="*/ 724 h 724"/>
                  <a:gd name="T30" fmla="*/ 681 w 793"/>
                  <a:gd name="T31" fmla="*/ 724 h 724"/>
                  <a:gd name="T32" fmla="*/ 681 w 793"/>
                  <a:gd name="T33" fmla="*/ 313 h 724"/>
                  <a:gd name="T34" fmla="*/ 679 w 793"/>
                  <a:gd name="T35" fmla="*/ 278 h 724"/>
                  <a:gd name="T36" fmla="*/ 671 w 793"/>
                  <a:gd name="T37" fmla="*/ 246 h 724"/>
                  <a:gd name="T38" fmla="*/ 660 w 793"/>
                  <a:gd name="T39" fmla="*/ 219 h 724"/>
                  <a:gd name="T40" fmla="*/ 644 w 793"/>
                  <a:gd name="T41" fmla="*/ 194 h 724"/>
                  <a:gd name="T42" fmla="*/ 625 w 793"/>
                  <a:gd name="T43" fmla="*/ 173 h 724"/>
                  <a:gd name="T44" fmla="*/ 601 w 793"/>
                  <a:gd name="T45" fmla="*/ 154 h 724"/>
                  <a:gd name="T46" fmla="*/ 574 w 793"/>
                  <a:gd name="T47" fmla="*/ 138 h 724"/>
                  <a:gd name="T48" fmla="*/ 544 w 793"/>
                  <a:gd name="T49" fmla="*/ 126 h 724"/>
                  <a:gd name="T50" fmla="*/ 510 w 793"/>
                  <a:gd name="T51" fmla="*/ 116 h 724"/>
                  <a:gd name="T52" fmla="*/ 475 w 793"/>
                  <a:gd name="T53" fmla="*/ 110 h 724"/>
                  <a:gd name="T54" fmla="*/ 437 w 793"/>
                  <a:gd name="T55" fmla="*/ 107 h 724"/>
                  <a:gd name="T56" fmla="*/ 396 w 793"/>
                  <a:gd name="T57" fmla="*/ 105 h 724"/>
                  <a:gd name="T58" fmla="*/ 356 w 793"/>
                  <a:gd name="T59" fmla="*/ 107 h 724"/>
                  <a:gd name="T60" fmla="*/ 317 w 793"/>
                  <a:gd name="T61" fmla="*/ 110 h 724"/>
                  <a:gd name="T62" fmla="*/ 281 w 793"/>
                  <a:gd name="T63" fmla="*/ 116 h 724"/>
                  <a:gd name="T64" fmla="*/ 248 w 793"/>
                  <a:gd name="T65" fmla="*/ 126 h 724"/>
                  <a:gd name="T66" fmla="*/ 218 w 793"/>
                  <a:gd name="T67" fmla="*/ 138 h 724"/>
                  <a:gd name="T68" fmla="*/ 191 w 793"/>
                  <a:gd name="T69" fmla="*/ 154 h 724"/>
                  <a:gd name="T70" fmla="*/ 168 w 793"/>
                  <a:gd name="T71" fmla="*/ 173 h 724"/>
                  <a:gd name="T72" fmla="*/ 148 w 793"/>
                  <a:gd name="T73" fmla="*/ 194 h 724"/>
                  <a:gd name="T74" fmla="*/ 132 w 793"/>
                  <a:gd name="T75" fmla="*/ 219 h 724"/>
                  <a:gd name="T76" fmla="*/ 121 w 793"/>
                  <a:gd name="T77" fmla="*/ 246 h 724"/>
                  <a:gd name="T78" fmla="*/ 114 w 793"/>
                  <a:gd name="T79" fmla="*/ 278 h 724"/>
                  <a:gd name="T80" fmla="*/ 113 w 793"/>
                  <a:gd name="T81" fmla="*/ 313 h 724"/>
                  <a:gd name="T82" fmla="*/ 113 w 793"/>
                  <a:gd name="T83" fmla="*/ 724 h 724"/>
                  <a:gd name="T84" fmla="*/ 0 w 793"/>
                  <a:gd name="T85" fmla="*/ 724 h 724"/>
                  <a:gd name="T86" fmla="*/ 0 w 793"/>
                  <a:gd name="T87" fmla="*/ 85 h 724"/>
                  <a:gd name="T88" fmla="*/ 113 w 793"/>
                  <a:gd name="T89" fmla="*/ 85 h 724"/>
                  <a:gd name="T90" fmla="*/ 155 w 793"/>
                  <a:gd name="T91" fmla="*/ 58 h 724"/>
                  <a:gd name="T92" fmla="*/ 199 w 793"/>
                  <a:gd name="T93" fmla="*/ 36 h 724"/>
                  <a:gd name="T94" fmla="*/ 244 w 793"/>
                  <a:gd name="T95" fmla="*/ 20 h 724"/>
                  <a:gd name="T96" fmla="*/ 293 w 793"/>
                  <a:gd name="T97" fmla="*/ 9 h 724"/>
                  <a:gd name="T98" fmla="*/ 346 w 793"/>
                  <a:gd name="T99" fmla="*/ 2 h 724"/>
                  <a:gd name="T100" fmla="*/ 401 w 793"/>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3" h="724">
                    <a:moveTo>
                      <a:pt x="401" y="0"/>
                    </a:moveTo>
                    <a:lnTo>
                      <a:pt x="449" y="1"/>
                    </a:lnTo>
                    <a:lnTo>
                      <a:pt x="492" y="5"/>
                    </a:lnTo>
                    <a:lnTo>
                      <a:pt x="534" y="12"/>
                    </a:lnTo>
                    <a:lnTo>
                      <a:pt x="572" y="22"/>
                    </a:lnTo>
                    <a:lnTo>
                      <a:pt x="617" y="38"/>
                    </a:lnTo>
                    <a:lnTo>
                      <a:pt x="659" y="59"/>
                    </a:lnTo>
                    <a:lnTo>
                      <a:pt x="693" y="83"/>
                    </a:lnTo>
                    <a:lnTo>
                      <a:pt x="724" y="113"/>
                    </a:lnTo>
                    <a:lnTo>
                      <a:pt x="749" y="146"/>
                    </a:lnTo>
                    <a:lnTo>
                      <a:pt x="768" y="183"/>
                    </a:lnTo>
                    <a:lnTo>
                      <a:pt x="782" y="223"/>
                    </a:lnTo>
                    <a:lnTo>
                      <a:pt x="790" y="266"/>
                    </a:lnTo>
                    <a:lnTo>
                      <a:pt x="793" y="313"/>
                    </a:lnTo>
                    <a:lnTo>
                      <a:pt x="793" y="724"/>
                    </a:lnTo>
                    <a:lnTo>
                      <a:pt x="681" y="724"/>
                    </a:lnTo>
                    <a:lnTo>
                      <a:pt x="681" y="313"/>
                    </a:lnTo>
                    <a:lnTo>
                      <a:pt x="679" y="278"/>
                    </a:lnTo>
                    <a:lnTo>
                      <a:pt x="671" y="246"/>
                    </a:lnTo>
                    <a:lnTo>
                      <a:pt x="660" y="219"/>
                    </a:lnTo>
                    <a:lnTo>
                      <a:pt x="644" y="194"/>
                    </a:lnTo>
                    <a:lnTo>
                      <a:pt x="625" y="173"/>
                    </a:lnTo>
                    <a:lnTo>
                      <a:pt x="601" y="154"/>
                    </a:lnTo>
                    <a:lnTo>
                      <a:pt x="574" y="138"/>
                    </a:lnTo>
                    <a:lnTo>
                      <a:pt x="544" y="126"/>
                    </a:lnTo>
                    <a:lnTo>
                      <a:pt x="510" y="116"/>
                    </a:lnTo>
                    <a:lnTo>
                      <a:pt x="475" y="110"/>
                    </a:lnTo>
                    <a:lnTo>
                      <a:pt x="437" y="107"/>
                    </a:lnTo>
                    <a:lnTo>
                      <a:pt x="396" y="105"/>
                    </a:lnTo>
                    <a:lnTo>
                      <a:pt x="356" y="107"/>
                    </a:lnTo>
                    <a:lnTo>
                      <a:pt x="317" y="110"/>
                    </a:lnTo>
                    <a:lnTo>
                      <a:pt x="281" y="116"/>
                    </a:lnTo>
                    <a:lnTo>
                      <a:pt x="248" y="126"/>
                    </a:lnTo>
                    <a:lnTo>
                      <a:pt x="218" y="138"/>
                    </a:lnTo>
                    <a:lnTo>
                      <a:pt x="191" y="154"/>
                    </a:lnTo>
                    <a:lnTo>
                      <a:pt x="168" y="173"/>
                    </a:lnTo>
                    <a:lnTo>
                      <a:pt x="148" y="194"/>
                    </a:lnTo>
                    <a:lnTo>
                      <a:pt x="132" y="219"/>
                    </a:lnTo>
                    <a:lnTo>
                      <a:pt x="121" y="246"/>
                    </a:lnTo>
                    <a:lnTo>
                      <a:pt x="114" y="278"/>
                    </a:lnTo>
                    <a:lnTo>
                      <a:pt x="113" y="313"/>
                    </a:lnTo>
                    <a:lnTo>
                      <a:pt x="113" y="724"/>
                    </a:lnTo>
                    <a:lnTo>
                      <a:pt x="0" y="724"/>
                    </a:lnTo>
                    <a:lnTo>
                      <a:pt x="0" y="85"/>
                    </a:lnTo>
                    <a:lnTo>
                      <a:pt x="113" y="85"/>
                    </a:lnTo>
                    <a:lnTo>
                      <a:pt x="155" y="58"/>
                    </a:lnTo>
                    <a:lnTo>
                      <a:pt x="199" y="36"/>
                    </a:lnTo>
                    <a:lnTo>
                      <a:pt x="244" y="20"/>
                    </a:lnTo>
                    <a:lnTo>
                      <a:pt x="293" y="9"/>
                    </a:lnTo>
                    <a:lnTo>
                      <a:pt x="346" y="2"/>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Line 362"/>
              <p:cNvSpPr>
                <a:spLocks noChangeShapeType="1"/>
              </p:cNvSpPr>
              <p:nvPr/>
            </p:nvSpPr>
            <p:spPr bwMode="auto">
              <a:xfrm flipH="1">
                <a:off x="4470" y="2436"/>
                <a:ext cx="40"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4" name="Line 363"/>
              <p:cNvSpPr>
                <a:spLocks noChangeShapeType="1"/>
              </p:cNvSpPr>
              <p:nvPr/>
            </p:nvSpPr>
            <p:spPr bwMode="auto">
              <a:xfrm flipH="1">
                <a:off x="4431" y="2438"/>
                <a:ext cx="39"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5" name="Line 364"/>
              <p:cNvSpPr>
                <a:spLocks noChangeShapeType="1"/>
              </p:cNvSpPr>
              <p:nvPr/>
            </p:nvSpPr>
            <p:spPr bwMode="auto">
              <a:xfrm flipH="1">
                <a:off x="4395" y="2441"/>
                <a:ext cx="36"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6" name="Line 365"/>
              <p:cNvSpPr>
                <a:spLocks noChangeShapeType="1"/>
              </p:cNvSpPr>
              <p:nvPr/>
            </p:nvSpPr>
            <p:spPr bwMode="auto">
              <a:xfrm flipH="1">
                <a:off x="4362" y="2447"/>
                <a:ext cx="33"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7" name="Line 366"/>
              <p:cNvSpPr>
                <a:spLocks noChangeShapeType="1"/>
              </p:cNvSpPr>
              <p:nvPr/>
            </p:nvSpPr>
            <p:spPr bwMode="auto">
              <a:xfrm flipH="1">
                <a:off x="4332" y="2457"/>
                <a:ext cx="30"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8" name="Line 367"/>
              <p:cNvSpPr>
                <a:spLocks noChangeShapeType="1"/>
              </p:cNvSpPr>
              <p:nvPr/>
            </p:nvSpPr>
            <p:spPr bwMode="auto">
              <a:xfrm flipH="1">
                <a:off x="4305" y="2469"/>
                <a:ext cx="27"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9" name="Line 368"/>
              <p:cNvSpPr>
                <a:spLocks noChangeShapeType="1"/>
              </p:cNvSpPr>
              <p:nvPr/>
            </p:nvSpPr>
            <p:spPr bwMode="auto">
              <a:xfrm flipH="1">
                <a:off x="4282" y="2485"/>
                <a:ext cx="23"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0" name="Line 369"/>
              <p:cNvSpPr>
                <a:spLocks noChangeShapeType="1"/>
              </p:cNvSpPr>
              <p:nvPr/>
            </p:nvSpPr>
            <p:spPr bwMode="auto">
              <a:xfrm flipH="1">
                <a:off x="4262" y="2504"/>
                <a:ext cx="20"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1" name="Line 370"/>
              <p:cNvSpPr>
                <a:spLocks noChangeShapeType="1"/>
              </p:cNvSpPr>
              <p:nvPr/>
            </p:nvSpPr>
            <p:spPr bwMode="auto">
              <a:xfrm flipH="1">
                <a:off x="4246" y="2525"/>
                <a:ext cx="16"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2" name="Line 371"/>
              <p:cNvSpPr>
                <a:spLocks noChangeShapeType="1"/>
              </p:cNvSpPr>
              <p:nvPr/>
            </p:nvSpPr>
            <p:spPr bwMode="auto">
              <a:xfrm flipH="1">
                <a:off x="4235" y="2550"/>
                <a:ext cx="11"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3" name="Line 372"/>
              <p:cNvSpPr>
                <a:spLocks noChangeShapeType="1"/>
              </p:cNvSpPr>
              <p:nvPr/>
            </p:nvSpPr>
            <p:spPr bwMode="auto">
              <a:xfrm flipH="1">
                <a:off x="4228" y="2577"/>
                <a:ext cx="7" cy="3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4" name="Line 373"/>
              <p:cNvSpPr>
                <a:spLocks noChangeShapeType="1"/>
              </p:cNvSpPr>
              <p:nvPr/>
            </p:nvSpPr>
            <p:spPr bwMode="auto">
              <a:xfrm flipH="1">
                <a:off x="4227" y="2609"/>
                <a:ext cx="1" cy="3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5" name="Line 374"/>
              <p:cNvSpPr>
                <a:spLocks noChangeShapeType="1"/>
              </p:cNvSpPr>
              <p:nvPr/>
            </p:nvSpPr>
            <p:spPr bwMode="auto">
              <a:xfrm>
                <a:off x="4227"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 name="Line 375"/>
              <p:cNvSpPr>
                <a:spLocks noChangeShapeType="1"/>
              </p:cNvSpPr>
              <p:nvPr/>
            </p:nvSpPr>
            <p:spPr bwMode="auto">
              <a:xfrm flipH="1">
                <a:off x="4114" y="3055"/>
                <a:ext cx="113"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7" name="Line 376"/>
              <p:cNvSpPr>
                <a:spLocks noChangeShapeType="1"/>
              </p:cNvSpPr>
              <p:nvPr/>
            </p:nvSpPr>
            <p:spPr bwMode="auto">
              <a:xfrm flipV="1">
                <a:off x="4114" y="2416"/>
                <a:ext cx="0" cy="63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8" name="Line 377"/>
              <p:cNvSpPr>
                <a:spLocks noChangeShapeType="1"/>
              </p:cNvSpPr>
              <p:nvPr/>
            </p:nvSpPr>
            <p:spPr bwMode="auto">
              <a:xfrm>
                <a:off x="4114" y="2416"/>
                <a:ext cx="113"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 name="Line 378"/>
              <p:cNvSpPr>
                <a:spLocks noChangeShapeType="1"/>
              </p:cNvSpPr>
              <p:nvPr/>
            </p:nvSpPr>
            <p:spPr bwMode="auto">
              <a:xfrm flipV="1">
                <a:off x="4227" y="2389"/>
                <a:ext cx="42"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 name="Line 379"/>
              <p:cNvSpPr>
                <a:spLocks noChangeShapeType="1"/>
              </p:cNvSpPr>
              <p:nvPr/>
            </p:nvSpPr>
            <p:spPr bwMode="auto">
              <a:xfrm flipV="1">
                <a:off x="4269" y="2367"/>
                <a:ext cx="44" cy="2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1" name="Line 380"/>
              <p:cNvSpPr>
                <a:spLocks noChangeShapeType="1"/>
              </p:cNvSpPr>
              <p:nvPr/>
            </p:nvSpPr>
            <p:spPr bwMode="auto">
              <a:xfrm flipV="1">
                <a:off x="4313" y="2351"/>
                <a:ext cx="45"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2" name="Line 381"/>
              <p:cNvSpPr>
                <a:spLocks noChangeShapeType="1"/>
              </p:cNvSpPr>
              <p:nvPr/>
            </p:nvSpPr>
            <p:spPr bwMode="auto">
              <a:xfrm flipV="1">
                <a:off x="4358" y="2340"/>
                <a:ext cx="49" cy="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3" name="Line 382"/>
              <p:cNvSpPr>
                <a:spLocks noChangeShapeType="1"/>
              </p:cNvSpPr>
              <p:nvPr/>
            </p:nvSpPr>
            <p:spPr bwMode="auto">
              <a:xfrm flipV="1">
                <a:off x="4407" y="2333"/>
                <a:ext cx="53"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4" name="Line 383"/>
              <p:cNvSpPr>
                <a:spLocks noChangeShapeType="1"/>
              </p:cNvSpPr>
              <p:nvPr/>
            </p:nvSpPr>
            <p:spPr bwMode="auto">
              <a:xfrm flipV="1">
                <a:off x="4460" y="2331"/>
                <a:ext cx="55"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5" name="Line 384"/>
              <p:cNvSpPr>
                <a:spLocks noChangeShapeType="1"/>
              </p:cNvSpPr>
              <p:nvPr/>
            </p:nvSpPr>
            <p:spPr bwMode="auto">
              <a:xfrm>
                <a:off x="4515" y="2331"/>
                <a:ext cx="48" cy="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6" name="Line 385"/>
              <p:cNvSpPr>
                <a:spLocks noChangeShapeType="1"/>
              </p:cNvSpPr>
              <p:nvPr/>
            </p:nvSpPr>
            <p:spPr bwMode="auto">
              <a:xfrm>
                <a:off x="4563" y="2332"/>
                <a:ext cx="43" cy="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7" name="Line 386"/>
              <p:cNvSpPr>
                <a:spLocks noChangeShapeType="1"/>
              </p:cNvSpPr>
              <p:nvPr/>
            </p:nvSpPr>
            <p:spPr bwMode="auto">
              <a:xfrm>
                <a:off x="4606" y="2336"/>
                <a:ext cx="42" cy="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8" name="Line 387"/>
              <p:cNvSpPr>
                <a:spLocks noChangeShapeType="1"/>
              </p:cNvSpPr>
              <p:nvPr/>
            </p:nvSpPr>
            <p:spPr bwMode="auto">
              <a:xfrm>
                <a:off x="4648" y="2343"/>
                <a:ext cx="38"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9" name="Line 388"/>
              <p:cNvSpPr>
                <a:spLocks noChangeShapeType="1"/>
              </p:cNvSpPr>
              <p:nvPr/>
            </p:nvSpPr>
            <p:spPr bwMode="auto">
              <a:xfrm>
                <a:off x="4686" y="2353"/>
                <a:ext cx="45"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0" name="Line 389"/>
              <p:cNvSpPr>
                <a:spLocks noChangeShapeType="1"/>
              </p:cNvSpPr>
              <p:nvPr/>
            </p:nvSpPr>
            <p:spPr bwMode="auto">
              <a:xfrm>
                <a:off x="4731" y="2369"/>
                <a:ext cx="42"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 name="Line 390"/>
              <p:cNvSpPr>
                <a:spLocks noChangeShapeType="1"/>
              </p:cNvSpPr>
              <p:nvPr/>
            </p:nvSpPr>
            <p:spPr bwMode="auto">
              <a:xfrm>
                <a:off x="4773" y="2390"/>
                <a:ext cx="34" cy="24"/>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2" name="Line 391"/>
              <p:cNvSpPr>
                <a:spLocks noChangeShapeType="1"/>
              </p:cNvSpPr>
              <p:nvPr/>
            </p:nvSpPr>
            <p:spPr bwMode="auto">
              <a:xfrm>
                <a:off x="4807" y="2414"/>
                <a:ext cx="31" cy="3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3" name="Line 392"/>
              <p:cNvSpPr>
                <a:spLocks noChangeShapeType="1"/>
              </p:cNvSpPr>
              <p:nvPr/>
            </p:nvSpPr>
            <p:spPr bwMode="auto">
              <a:xfrm>
                <a:off x="4838" y="2444"/>
                <a:ext cx="25" cy="3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4" name="Line 393"/>
              <p:cNvSpPr>
                <a:spLocks noChangeShapeType="1"/>
              </p:cNvSpPr>
              <p:nvPr/>
            </p:nvSpPr>
            <p:spPr bwMode="auto">
              <a:xfrm>
                <a:off x="4863" y="2477"/>
                <a:ext cx="19" cy="3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 name="Line 394"/>
              <p:cNvSpPr>
                <a:spLocks noChangeShapeType="1"/>
              </p:cNvSpPr>
              <p:nvPr/>
            </p:nvSpPr>
            <p:spPr bwMode="auto">
              <a:xfrm>
                <a:off x="4882" y="2514"/>
                <a:ext cx="14" cy="4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6" name="Line 395"/>
              <p:cNvSpPr>
                <a:spLocks noChangeShapeType="1"/>
              </p:cNvSpPr>
              <p:nvPr/>
            </p:nvSpPr>
            <p:spPr bwMode="auto">
              <a:xfrm>
                <a:off x="4896" y="2554"/>
                <a:ext cx="8" cy="4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7" name="Line 396"/>
              <p:cNvSpPr>
                <a:spLocks noChangeShapeType="1"/>
              </p:cNvSpPr>
              <p:nvPr/>
            </p:nvSpPr>
            <p:spPr bwMode="auto">
              <a:xfrm>
                <a:off x="4904" y="2597"/>
                <a:ext cx="3" cy="4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8" name="Line 397"/>
              <p:cNvSpPr>
                <a:spLocks noChangeShapeType="1"/>
              </p:cNvSpPr>
              <p:nvPr/>
            </p:nvSpPr>
            <p:spPr bwMode="auto">
              <a:xfrm>
                <a:off x="4907"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9" name="Line 398"/>
              <p:cNvSpPr>
                <a:spLocks noChangeShapeType="1"/>
              </p:cNvSpPr>
              <p:nvPr/>
            </p:nvSpPr>
            <p:spPr bwMode="auto">
              <a:xfrm flipH="1">
                <a:off x="4795" y="3055"/>
                <a:ext cx="112" cy="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0" name="Line 399"/>
              <p:cNvSpPr>
                <a:spLocks noChangeShapeType="1"/>
              </p:cNvSpPr>
              <p:nvPr/>
            </p:nvSpPr>
            <p:spPr bwMode="auto">
              <a:xfrm flipV="1">
                <a:off x="4795" y="2644"/>
                <a:ext cx="0" cy="41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1" name="Line 400"/>
              <p:cNvSpPr>
                <a:spLocks noChangeShapeType="1"/>
              </p:cNvSpPr>
              <p:nvPr/>
            </p:nvSpPr>
            <p:spPr bwMode="auto">
              <a:xfrm flipH="1" flipV="1">
                <a:off x="4793" y="2609"/>
                <a:ext cx="2" cy="3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2" name="Line 401"/>
              <p:cNvSpPr>
                <a:spLocks noChangeShapeType="1"/>
              </p:cNvSpPr>
              <p:nvPr/>
            </p:nvSpPr>
            <p:spPr bwMode="auto">
              <a:xfrm flipH="1" flipV="1">
                <a:off x="4785" y="2577"/>
                <a:ext cx="8" cy="3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3" name="Line 402"/>
              <p:cNvSpPr>
                <a:spLocks noChangeShapeType="1"/>
              </p:cNvSpPr>
              <p:nvPr/>
            </p:nvSpPr>
            <p:spPr bwMode="auto">
              <a:xfrm flipH="1" flipV="1">
                <a:off x="4774" y="2550"/>
                <a:ext cx="11" cy="27"/>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 name="Line 403"/>
              <p:cNvSpPr>
                <a:spLocks noChangeShapeType="1"/>
              </p:cNvSpPr>
              <p:nvPr/>
            </p:nvSpPr>
            <p:spPr bwMode="auto">
              <a:xfrm flipH="1" flipV="1">
                <a:off x="4758" y="2525"/>
                <a:ext cx="16" cy="25"/>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5" name="Line 404"/>
              <p:cNvSpPr>
                <a:spLocks noChangeShapeType="1"/>
              </p:cNvSpPr>
              <p:nvPr/>
            </p:nvSpPr>
            <p:spPr bwMode="auto">
              <a:xfrm flipH="1" flipV="1">
                <a:off x="4739" y="2504"/>
                <a:ext cx="19" cy="21"/>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6" name="Line 405"/>
              <p:cNvSpPr>
                <a:spLocks noChangeShapeType="1"/>
              </p:cNvSpPr>
              <p:nvPr/>
            </p:nvSpPr>
            <p:spPr bwMode="auto">
              <a:xfrm flipH="1" flipV="1">
                <a:off x="4715" y="2485"/>
                <a:ext cx="24" cy="19"/>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51" name="Line 407"/>
            <p:cNvSpPr>
              <a:spLocks noChangeShapeType="1"/>
            </p:cNvSpPr>
            <p:nvPr/>
          </p:nvSpPr>
          <p:spPr bwMode="auto">
            <a:xfrm flipH="1" flipV="1">
              <a:off x="4688" y="2469"/>
              <a:ext cx="27" cy="1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2" name="Line 408"/>
            <p:cNvSpPr>
              <a:spLocks noChangeShapeType="1"/>
            </p:cNvSpPr>
            <p:nvPr/>
          </p:nvSpPr>
          <p:spPr bwMode="auto">
            <a:xfrm flipH="1" flipV="1">
              <a:off x="4658" y="2457"/>
              <a:ext cx="30" cy="1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3" name="Line 409"/>
            <p:cNvSpPr>
              <a:spLocks noChangeShapeType="1"/>
            </p:cNvSpPr>
            <p:nvPr/>
          </p:nvSpPr>
          <p:spPr bwMode="auto">
            <a:xfrm flipH="1" flipV="1">
              <a:off x="4624" y="2447"/>
              <a:ext cx="34" cy="10"/>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4" name="Line 410"/>
            <p:cNvSpPr>
              <a:spLocks noChangeShapeType="1"/>
            </p:cNvSpPr>
            <p:nvPr/>
          </p:nvSpPr>
          <p:spPr bwMode="auto">
            <a:xfrm flipH="1" flipV="1">
              <a:off x="4589" y="2441"/>
              <a:ext cx="35" cy="6"/>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5" name="Line 411"/>
            <p:cNvSpPr>
              <a:spLocks noChangeShapeType="1"/>
            </p:cNvSpPr>
            <p:nvPr/>
          </p:nvSpPr>
          <p:spPr bwMode="auto">
            <a:xfrm flipH="1" flipV="1">
              <a:off x="4551" y="2438"/>
              <a:ext cx="38" cy="3"/>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6" name="Line 412"/>
            <p:cNvSpPr>
              <a:spLocks noChangeShapeType="1"/>
            </p:cNvSpPr>
            <p:nvPr/>
          </p:nvSpPr>
          <p:spPr bwMode="auto">
            <a:xfrm flipH="1" flipV="1">
              <a:off x="4510" y="2436"/>
              <a:ext cx="41" cy="2"/>
            </a:xfrm>
            <a:prstGeom prst="line">
              <a:avLst/>
            </a:prstGeom>
            <a:grpFill/>
            <a:ln w="9">
              <a:no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456" name="Text Placeholder 1"/>
          <p:cNvSpPr txBox="1">
            <a:spLocks/>
          </p:cNvSpPr>
          <p:nvPr/>
        </p:nvSpPr>
        <p:spPr>
          <a:xfrm>
            <a:off x="7204455" y="4156390"/>
            <a:ext cx="735272" cy="147104"/>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1200" dirty="0" smtClean="0">
                <a:solidFill>
                  <a:schemeClr val="tx2"/>
                </a:solidFill>
                <a:latin typeface="+mj-lt"/>
              </a:rPr>
              <a:t>Video</a:t>
            </a:r>
            <a:endParaRPr lang="en-US" sz="1200" dirty="0">
              <a:solidFill>
                <a:schemeClr val="tx2"/>
              </a:solidFill>
              <a:latin typeface="+mj-lt"/>
            </a:endParaRPr>
          </a:p>
        </p:txBody>
      </p:sp>
      <p:grpSp>
        <p:nvGrpSpPr>
          <p:cNvPr id="469" name="Group 468"/>
          <p:cNvGrpSpPr/>
          <p:nvPr/>
        </p:nvGrpSpPr>
        <p:grpSpPr>
          <a:xfrm>
            <a:off x="8149806" y="4134505"/>
            <a:ext cx="460794" cy="203952"/>
            <a:chOff x="2163773" y="1008627"/>
            <a:chExt cx="1460480" cy="646424"/>
          </a:xfrm>
        </p:grpSpPr>
        <p:grpSp>
          <p:nvGrpSpPr>
            <p:cNvPr id="468" name="Group 467"/>
            <p:cNvGrpSpPr/>
            <p:nvPr/>
          </p:nvGrpSpPr>
          <p:grpSpPr>
            <a:xfrm>
              <a:off x="2209360" y="1040746"/>
              <a:ext cx="1391088" cy="553909"/>
              <a:chOff x="2209360" y="1040746"/>
              <a:chExt cx="1391088" cy="553909"/>
            </a:xfrm>
          </p:grpSpPr>
          <p:sp>
            <p:nvSpPr>
              <p:cNvPr id="7" name="Oval 6"/>
              <p:cNvSpPr/>
              <p:nvPr/>
            </p:nvSpPr>
            <p:spPr bwMode="auto">
              <a:xfrm>
                <a:off x="2209360" y="1144997"/>
                <a:ext cx="343561" cy="34356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8" name="Oval 457"/>
              <p:cNvSpPr/>
              <p:nvPr/>
            </p:nvSpPr>
            <p:spPr bwMode="auto">
              <a:xfrm>
                <a:off x="2436639" y="1144997"/>
                <a:ext cx="343561" cy="34356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9" name="Oval 458"/>
              <p:cNvSpPr/>
              <p:nvPr/>
            </p:nvSpPr>
            <p:spPr bwMode="auto">
              <a:xfrm>
                <a:off x="2465469" y="1040746"/>
                <a:ext cx="174930" cy="17493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0" name="Oval 459"/>
              <p:cNvSpPr/>
              <p:nvPr/>
            </p:nvSpPr>
            <p:spPr bwMode="auto">
              <a:xfrm>
                <a:off x="2608419" y="1335157"/>
                <a:ext cx="174930" cy="17493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1" name="Oval 460"/>
              <p:cNvSpPr/>
              <p:nvPr/>
            </p:nvSpPr>
            <p:spPr bwMode="auto">
              <a:xfrm>
                <a:off x="2608419" y="1144997"/>
                <a:ext cx="396258" cy="39625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2" name="Oval 461"/>
              <p:cNvSpPr/>
              <p:nvPr/>
            </p:nvSpPr>
            <p:spPr bwMode="auto">
              <a:xfrm>
                <a:off x="2713811" y="1419725"/>
                <a:ext cx="174930" cy="17493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3" name="Oval 462"/>
              <p:cNvSpPr/>
              <p:nvPr/>
            </p:nvSpPr>
            <p:spPr bwMode="auto">
              <a:xfrm>
                <a:off x="2888741" y="1156045"/>
                <a:ext cx="174930" cy="17493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4" name="Oval 463"/>
              <p:cNvSpPr/>
              <p:nvPr/>
            </p:nvSpPr>
            <p:spPr bwMode="auto">
              <a:xfrm>
                <a:off x="2929270" y="1168946"/>
                <a:ext cx="326628" cy="3266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5" name="Oval 464"/>
              <p:cNvSpPr/>
              <p:nvPr/>
            </p:nvSpPr>
            <p:spPr bwMode="auto">
              <a:xfrm>
                <a:off x="3204119" y="1168946"/>
                <a:ext cx="326628" cy="3266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6" name="Oval 465"/>
              <p:cNvSpPr/>
              <p:nvPr/>
            </p:nvSpPr>
            <p:spPr bwMode="auto">
              <a:xfrm>
                <a:off x="2929381" y="1431341"/>
                <a:ext cx="163314" cy="163314"/>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7" name="Oval 466"/>
              <p:cNvSpPr/>
              <p:nvPr/>
            </p:nvSpPr>
            <p:spPr bwMode="auto">
              <a:xfrm flipH="1">
                <a:off x="3477985" y="1156951"/>
                <a:ext cx="122463" cy="122463"/>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457" name="Picture 5" descr="C:\Users\v-maryba\Dropbox\ZumTeam\MSA\Katie&amp;Terri\Templates\Logos\Skype-logo_cL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3773" y="1008627"/>
              <a:ext cx="1460480" cy="6464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76" name="Text Placeholder 1"/>
          <p:cNvSpPr txBox="1">
            <a:spLocks/>
          </p:cNvSpPr>
          <p:nvPr/>
        </p:nvSpPr>
        <p:spPr>
          <a:xfrm>
            <a:off x="5595738" y="3214726"/>
            <a:ext cx="731520"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2000" dirty="0" smtClean="0">
                <a:solidFill>
                  <a:schemeClr val="accent4">
                    <a:lumMod val="60000"/>
                    <a:lumOff val="40000"/>
                  </a:schemeClr>
                </a:solidFill>
                <a:latin typeface="+mj-lt"/>
              </a:rPr>
              <a:t>59%</a:t>
            </a:r>
            <a:endParaRPr lang="en-US" sz="2000" dirty="0">
              <a:solidFill>
                <a:schemeClr val="accent4">
                  <a:lumMod val="60000"/>
                  <a:lumOff val="40000"/>
                </a:schemeClr>
              </a:solidFill>
              <a:latin typeface="+mj-lt"/>
            </a:endParaRPr>
          </a:p>
        </p:txBody>
      </p:sp>
      <p:sp>
        <p:nvSpPr>
          <p:cNvPr id="477" name="Text Placeholder 1"/>
          <p:cNvSpPr txBox="1">
            <a:spLocks/>
          </p:cNvSpPr>
          <p:nvPr/>
        </p:nvSpPr>
        <p:spPr>
          <a:xfrm>
            <a:off x="6398742" y="3300448"/>
            <a:ext cx="731520"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2000" dirty="0" smtClean="0">
                <a:solidFill>
                  <a:schemeClr val="accent4">
                    <a:lumMod val="60000"/>
                    <a:lumOff val="40000"/>
                  </a:schemeClr>
                </a:solidFill>
                <a:latin typeface="+mj-lt"/>
              </a:rPr>
              <a:t>54%</a:t>
            </a:r>
            <a:endParaRPr lang="en-US" sz="2000" dirty="0">
              <a:solidFill>
                <a:schemeClr val="accent4">
                  <a:lumMod val="60000"/>
                  <a:lumOff val="40000"/>
                </a:schemeClr>
              </a:solidFill>
              <a:latin typeface="+mj-lt"/>
            </a:endParaRPr>
          </a:p>
        </p:txBody>
      </p:sp>
      <p:sp>
        <p:nvSpPr>
          <p:cNvPr id="478" name="Text Placeholder 1"/>
          <p:cNvSpPr txBox="1">
            <a:spLocks/>
          </p:cNvSpPr>
          <p:nvPr/>
        </p:nvSpPr>
        <p:spPr>
          <a:xfrm>
            <a:off x="7208273" y="3477618"/>
            <a:ext cx="731520" cy="448996"/>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2000" dirty="0" smtClean="0">
                <a:solidFill>
                  <a:schemeClr val="accent4">
                    <a:lumMod val="60000"/>
                    <a:lumOff val="40000"/>
                  </a:schemeClr>
                </a:solidFill>
                <a:latin typeface="+mj-lt"/>
              </a:rPr>
              <a:t>43%</a:t>
            </a:r>
            <a:endParaRPr lang="en-US" sz="2000" dirty="0">
              <a:solidFill>
                <a:schemeClr val="accent4">
                  <a:lumMod val="60000"/>
                  <a:lumOff val="40000"/>
                </a:schemeClr>
              </a:solidFill>
              <a:latin typeface="+mj-lt"/>
            </a:endParaRPr>
          </a:p>
        </p:txBody>
      </p:sp>
      <p:sp>
        <p:nvSpPr>
          <p:cNvPr id="479" name="Text Placeholder 1"/>
          <p:cNvSpPr txBox="1">
            <a:spLocks/>
          </p:cNvSpPr>
          <p:nvPr/>
        </p:nvSpPr>
        <p:spPr>
          <a:xfrm>
            <a:off x="8026280" y="3797531"/>
            <a:ext cx="731520" cy="308831"/>
          </a:xfrm>
          <a:prstGeom prst="rect">
            <a:avLst/>
          </a:prstGeom>
        </p:spPr>
        <p:txBody>
          <a:bodyPr vert="horz" wrap="square" lIns="0" tIns="0" rIns="0" bIns="0" rtlCol="0" anchor="t"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US" sz="2000" dirty="0" smtClean="0">
                <a:solidFill>
                  <a:schemeClr val="accent4">
                    <a:lumMod val="60000"/>
                    <a:lumOff val="40000"/>
                  </a:schemeClr>
                </a:solidFill>
                <a:latin typeface="+mj-lt"/>
              </a:rPr>
              <a:t>22%</a:t>
            </a:r>
            <a:endParaRPr lang="en-US" sz="2000" dirty="0">
              <a:solidFill>
                <a:schemeClr val="accent4">
                  <a:lumMod val="60000"/>
                  <a:lumOff val="40000"/>
                </a:schemeClr>
              </a:solidFill>
              <a:latin typeface="+mj-lt"/>
            </a:endParaRPr>
          </a:p>
        </p:txBody>
      </p:sp>
    </p:spTree>
    <p:extLst>
      <p:ext uri="{BB962C8B-B14F-4D97-AF65-F5344CB8AC3E}">
        <p14:creationId xmlns:p14="http://schemas.microsoft.com/office/powerpoint/2010/main" val="3564062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visitors are truly </a:t>
            </a:r>
            <a:r>
              <a:rPr lang="en-US" dirty="0" smtClean="0"/>
              <a:t>unique</a:t>
            </a:r>
            <a:endParaRPr lang="en-US" dirty="0"/>
          </a:p>
        </p:txBody>
      </p:sp>
      <p:sp>
        <p:nvSpPr>
          <p:cNvPr id="3" name="Text Placeholder 2"/>
          <p:cNvSpPr>
            <a:spLocks noGrp="1"/>
          </p:cNvSpPr>
          <p:nvPr>
            <p:ph type="body" sz="quarter" idx="18"/>
          </p:nvPr>
        </p:nvSpPr>
        <p:spPr/>
        <p:txBody>
          <a:bodyPr/>
          <a:lstStyle/>
          <a:p>
            <a:r>
              <a:rPr lang="en-US" sz="700" dirty="0" smtClean="0"/>
              <a:t>Source: </a:t>
            </a:r>
            <a:r>
              <a:rPr lang="en-US" sz="700" dirty="0" err="1" smtClean="0"/>
              <a:t>comScore</a:t>
            </a:r>
            <a:r>
              <a:rPr lang="en-US" sz="700" dirty="0" smtClean="0"/>
              <a:t> Audience Duplication, May 2013</a:t>
            </a:r>
            <a:endParaRPr lang="en-US" sz="700" dirty="0"/>
          </a:p>
        </p:txBody>
      </p:sp>
      <p:sp>
        <p:nvSpPr>
          <p:cNvPr id="7" name="Rectangle 6"/>
          <p:cNvSpPr/>
          <p:nvPr/>
        </p:nvSpPr>
        <p:spPr bwMode="auto">
          <a:xfrm>
            <a:off x="301624" y="742950"/>
            <a:ext cx="3017520" cy="3648075"/>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499645" y="2058653"/>
            <a:ext cx="2621478" cy="1351007"/>
          </a:xfrm>
          <a:prstGeom prst="rect">
            <a:avLst/>
          </a:prstGeom>
          <a:noFill/>
        </p:spPr>
        <p:txBody>
          <a:bodyPr wrap="square" lIns="0" tIns="0" rIns="0" bIns="0" rtlCol="0" anchor="t">
            <a:noAutofit/>
          </a:bodyPr>
          <a:lstStyle/>
          <a:p>
            <a:pPr>
              <a:lnSpc>
                <a:spcPct val="85000"/>
              </a:lnSpc>
              <a:buClr>
                <a:srgbClr val="EF3A42"/>
              </a:buClr>
            </a:pPr>
            <a:r>
              <a:rPr lang="en-US" sz="7200" dirty="0" smtClean="0">
                <a:solidFill>
                  <a:prstClr val="white"/>
                </a:solidFill>
                <a:latin typeface="Segoe UI Light"/>
                <a:cs typeface="Segoe UI" pitchFamily="34" charset="0"/>
              </a:rPr>
              <a:t>16.4M</a:t>
            </a:r>
            <a:r>
              <a:rPr lang="en-US" sz="6000" dirty="0" smtClean="0">
                <a:solidFill>
                  <a:prstClr val="white"/>
                </a:solidFill>
                <a:latin typeface="Segoe UI Light"/>
                <a:cs typeface="Segoe UI" pitchFamily="34" charset="0"/>
              </a:rPr>
              <a:t> </a:t>
            </a:r>
            <a:r>
              <a:rPr lang="en-US" sz="4400" dirty="0" smtClean="0">
                <a:solidFill>
                  <a:prstClr val="white"/>
                </a:solidFill>
                <a:latin typeface="Segoe UI Light"/>
                <a:cs typeface="Segoe UI" pitchFamily="34" charset="0"/>
              </a:rPr>
              <a:t>UUs</a:t>
            </a:r>
          </a:p>
        </p:txBody>
      </p:sp>
      <p:sp>
        <p:nvSpPr>
          <p:cNvPr id="16" name="Rectangle 15"/>
          <p:cNvSpPr/>
          <p:nvPr/>
        </p:nvSpPr>
        <p:spPr>
          <a:xfrm>
            <a:off x="499645" y="1052985"/>
            <a:ext cx="2621478" cy="1095004"/>
          </a:xfrm>
          <a:prstGeom prst="rect">
            <a:avLst/>
          </a:prstGeom>
        </p:spPr>
        <p:txBody>
          <a:bodyPr lIns="0" tIns="0" rIns="0" bIns="0" anchor="t">
            <a:noAutofit/>
          </a:bodyPr>
          <a:lstStyle/>
          <a:p>
            <a:pPr>
              <a:spcBef>
                <a:spcPct val="20000"/>
              </a:spcBef>
              <a:buClr>
                <a:srgbClr val="EF3A42"/>
              </a:buClr>
            </a:pPr>
            <a:r>
              <a:rPr lang="en-US" sz="2400" dirty="0">
                <a:solidFill>
                  <a:srgbClr val="FFFFFF"/>
                </a:solidFill>
                <a:latin typeface="Segoe UI Light"/>
                <a:cs typeface="Segoe UI" pitchFamily="34" charset="0"/>
              </a:rPr>
              <a:t>MSN Money </a:t>
            </a:r>
            <a:r>
              <a:rPr lang="en-US" sz="2400" dirty="0" smtClean="0">
                <a:solidFill>
                  <a:srgbClr val="FFFFFF"/>
                </a:solidFill>
                <a:latin typeface="Segoe UI Light"/>
                <a:cs typeface="Segoe UI" pitchFamily="34" charset="0"/>
              </a:rPr>
              <a:t>has </a:t>
            </a:r>
            <a:br>
              <a:rPr lang="en-US" sz="2400" dirty="0" smtClean="0">
                <a:solidFill>
                  <a:srgbClr val="FFFFFF"/>
                </a:solidFill>
                <a:latin typeface="Segoe UI Light"/>
                <a:cs typeface="Segoe UI" pitchFamily="34" charset="0"/>
              </a:rPr>
            </a:br>
            <a:r>
              <a:rPr lang="en-US" sz="2400" dirty="0" smtClean="0">
                <a:solidFill>
                  <a:srgbClr val="FFFFFF"/>
                </a:solidFill>
                <a:latin typeface="Segoe UI Light"/>
                <a:cs typeface="Segoe UI" pitchFamily="34" charset="0"/>
              </a:rPr>
              <a:t>a </a:t>
            </a:r>
            <a:r>
              <a:rPr lang="en-US" sz="2400" dirty="0">
                <a:solidFill>
                  <a:srgbClr val="FFFFFF"/>
                </a:solidFill>
                <a:latin typeface="Segoe UI Light"/>
                <a:cs typeface="Segoe UI" pitchFamily="34" charset="0"/>
              </a:rPr>
              <a:t>huge reach</a:t>
            </a:r>
          </a:p>
        </p:txBody>
      </p:sp>
      <p:sp>
        <p:nvSpPr>
          <p:cNvPr id="25" name="Rectangle 24"/>
          <p:cNvSpPr/>
          <p:nvPr/>
        </p:nvSpPr>
        <p:spPr bwMode="auto">
          <a:xfrm>
            <a:off x="3381375" y="742950"/>
            <a:ext cx="5476875"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Text Placeholder 1"/>
          <p:cNvSpPr txBox="1">
            <a:spLocks/>
          </p:cNvSpPr>
          <p:nvPr/>
        </p:nvSpPr>
        <p:spPr>
          <a:xfrm>
            <a:off x="3505200" y="742950"/>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EF3A42"/>
              </a:buClr>
            </a:pPr>
            <a:r>
              <a:rPr sz="1800" b="1" dirty="0" smtClean="0">
                <a:solidFill>
                  <a:prstClr val="white"/>
                </a:solidFill>
                <a:latin typeface="Segoe UI Light"/>
                <a:cs typeface="Segoe UI" pitchFamily="34" charset="0"/>
              </a:rPr>
              <a:t>15.4M </a:t>
            </a:r>
            <a:r>
              <a:rPr sz="1800" dirty="0" smtClean="0">
                <a:solidFill>
                  <a:prstClr val="white"/>
                </a:solidFill>
                <a:latin typeface="Segoe UI Light"/>
                <a:cs typeface="Segoe UI" pitchFamily="34" charset="0"/>
              </a:rPr>
              <a:t>not on CNBC</a:t>
            </a:r>
            <a:endParaRPr sz="1800" dirty="0">
              <a:solidFill>
                <a:prstClr val="white"/>
              </a:solidFill>
              <a:latin typeface="Segoe UI Light"/>
              <a:cs typeface="Segoe UI" pitchFamily="34" charset="0"/>
            </a:endParaRPr>
          </a:p>
        </p:txBody>
      </p:sp>
      <p:sp>
        <p:nvSpPr>
          <p:cNvPr id="26" name="Rectangle 25"/>
          <p:cNvSpPr/>
          <p:nvPr/>
        </p:nvSpPr>
        <p:spPr bwMode="auto">
          <a:xfrm>
            <a:off x="3381375" y="1273857"/>
            <a:ext cx="539496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Text Placeholder 1"/>
          <p:cNvSpPr txBox="1">
            <a:spLocks/>
          </p:cNvSpPr>
          <p:nvPr/>
        </p:nvSpPr>
        <p:spPr>
          <a:xfrm>
            <a:off x="3505200" y="1273857"/>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EF3A42"/>
              </a:buClr>
            </a:pPr>
            <a:r>
              <a:rPr sz="1800" b="1" dirty="0" smtClean="0">
                <a:solidFill>
                  <a:prstClr val="white"/>
                </a:solidFill>
                <a:latin typeface="Segoe UI Light"/>
                <a:cs typeface="Segoe UI" pitchFamily="34" charset="0"/>
              </a:rPr>
              <a:t>15.3M </a:t>
            </a:r>
            <a:r>
              <a:rPr sz="1800" dirty="0" smtClean="0">
                <a:solidFill>
                  <a:prstClr val="white"/>
                </a:solidFill>
                <a:latin typeface="Segoe UI Light"/>
                <a:cs typeface="Segoe UI" pitchFamily="34" charset="0"/>
              </a:rPr>
              <a:t>not on Forbes</a:t>
            </a:r>
            <a:endParaRPr sz="1800" dirty="0">
              <a:solidFill>
                <a:prstClr val="white"/>
              </a:solidFill>
              <a:latin typeface="Segoe UI Light"/>
              <a:cs typeface="Segoe UI" pitchFamily="34" charset="0"/>
            </a:endParaRPr>
          </a:p>
        </p:txBody>
      </p:sp>
      <p:sp>
        <p:nvSpPr>
          <p:cNvPr id="28" name="Rectangle 27"/>
          <p:cNvSpPr/>
          <p:nvPr/>
        </p:nvSpPr>
        <p:spPr bwMode="auto">
          <a:xfrm>
            <a:off x="3381375" y="1806000"/>
            <a:ext cx="530352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Text Placeholder 1"/>
          <p:cNvSpPr txBox="1">
            <a:spLocks/>
          </p:cNvSpPr>
          <p:nvPr/>
        </p:nvSpPr>
        <p:spPr>
          <a:xfrm>
            <a:off x="3505200" y="1804764"/>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EF3A42"/>
              </a:buClr>
            </a:pPr>
            <a:r>
              <a:rPr sz="1800" b="1" dirty="0" smtClean="0">
                <a:solidFill>
                  <a:prstClr val="white"/>
                </a:solidFill>
                <a:latin typeface="Segoe UI Light"/>
                <a:cs typeface="Segoe UI" pitchFamily="34" charset="0"/>
              </a:rPr>
              <a:t>15.2M </a:t>
            </a:r>
            <a:r>
              <a:rPr sz="1800" dirty="0" smtClean="0">
                <a:solidFill>
                  <a:prstClr val="white"/>
                </a:solidFill>
                <a:latin typeface="Segoe UI Light"/>
                <a:cs typeface="Segoe UI" pitchFamily="34" charset="0"/>
              </a:rPr>
              <a:t>not on CNN Money</a:t>
            </a:r>
            <a:endParaRPr sz="1800" dirty="0">
              <a:solidFill>
                <a:prstClr val="white"/>
              </a:solidFill>
              <a:latin typeface="Segoe UI Light"/>
              <a:cs typeface="Segoe UI" pitchFamily="34" charset="0"/>
            </a:endParaRPr>
          </a:p>
        </p:txBody>
      </p:sp>
      <p:sp>
        <p:nvSpPr>
          <p:cNvPr id="27" name="Rectangle 26"/>
          <p:cNvSpPr/>
          <p:nvPr/>
        </p:nvSpPr>
        <p:spPr bwMode="auto">
          <a:xfrm>
            <a:off x="3381375" y="2338143"/>
            <a:ext cx="530352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Text Placeholder 1"/>
          <p:cNvSpPr txBox="1">
            <a:spLocks/>
          </p:cNvSpPr>
          <p:nvPr/>
        </p:nvSpPr>
        <p:spPr>
          <a:xfrm>
            <a:off x="3505200" y="2336907"/>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EF3A42"/>
              </a:buClr>
            </a:pPr>
            <a:r>
              <a:rPr sz="1800" b="1" smtClean="0">
                <a:solidFill>
                  <a:prstClr val="white"/>
                </a:solidFill>
                <a:latin typeface="Segoe UI Light"/>
                <a:cs typeface="Segoe UI" pitchFamily="34" charset="0"/>
              </a:rPr>
              <a:t>15.2M </a:t>
            </a:r>
            <a:r>
              <a:rPr sz="1800" smtClean="0">
                <a:solidFill>
                  <a:prstClr val="white"/>
                </a:solidFill>
                <a:latin typeface="Segoe UI Light"/>
                <a:cs typeface="Segoe UI" pitchFamily="34" charset="0"/>
              </a:rPr>
              <a:t>not on Wall Street Journal</a:t>
            </a:r>
            <a:endParaRPr sz="1800">
              <a:solidFill>
                <a:prstClr val="white"/>
              </a:solidFill>
              <a:latin typeface="Segoe UI Light"/>
              <a:cs typeface="Segoe UI" pitchFamily="34" charset="0"/>
            </a:endParaRPr>
          </a:p>
        </p:txBody>
      </p:sp>
      <p:sp>
        <p:nvSpPr>
          <p:cNvPr id="29" name="Rectangle 28"/>
          <p:cNvSpPr/>
          <p:nvPr/>
        </p:nvSpPr>
        <p:spPr bwMode="auto">
          <a:xfrm>
            <a:off x="3381375" y="2869050"/>
            <a:ext cx="502920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 Placeholder 1"/>
          <p:cNvSpPr txBox="1">
            <a:spLocks/>
          </p:cNvSpPr>
          <p:nvPr/>
        </p:nvSpPr>
        <p:spPr>
          <a:xfrm>
            <a:off x="3505200" y="2870861"/>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EF3A42"/>
              </a:buClr>
            </a:pPr>
            <a:r>
              <a:rPr sz="1800" b="1" dirty="0" smtClean="0">
                <a:solidFill>
                  <a:prstClr val="white"/>
                </a:solidFill>
                <a:latin typeface="Segoe UI Light"/>
                <a:cs typeface="Segoe UI" pitchFamily="34" charset="0"/>
              </a:rPr>
              <a:t>15M </a:t>
            </a:r>
            <a:r>
              <a:rPr sz="1800" dirty="0" smtClean="0">
                <a:solidFill>
                  <a:prstClr val="white"/>
                </a:solidFill>
                <a:latin typeface="Segoe UI Light"/>
                <a:cs typeface="Segoe UI" pitchFamily="34" charset="0"/>
              </a:rPr>
              <a:t>not on Bloomberg</a:t>
            </a:r>
            <a:endParaRPr sz="1800" dirty="0">
              <a:solidFill>
                <a:prstClr val="white"/>
              </a:solidFill>
              <a:latin typeface="Segoe UI Light"/>
              <a:cs typeface="Segoe UI" pitchFamily="34" charset="0"/>
            </a:endParaRPr>
          </a:p>
        </p:txBody>
      </p:sp>
      <p:sp>
        <p:nvSpPr>
          <p:cNvPr id="30" name="Rectangle 29"/>
          <p:cNvSpPr/>
          <p:nvPr/>
        </p:nvSpPr>
        <p:spPr bwMode="auto">
          <a:xfrm>
            <a:off x="3381375" y="3401768"/>
            <a:ext cx="438912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Text Placeholder 1"/>
          <p:cNvSpPr txBox="1">
            <a:spLocks/>
          </p:cNvSpPr>
          <p:nvPr/>
        </p:nvSpPr>
        <p:spPr>
          <a:xfrm>
            <a:off x="3505200" y="3402343"/>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sz="1800" b="1" dirty="0">
                <a:solidFill>
                  <a:prstClr val="white"/>
                </a:solidFill>
                <a:latin typeface="Segoe UI Light"/>
                <a:cs typeface="Segoe UI" pitchFamily="34" charset="0"/>
              </a:rPr>
              <a:t>14.3M</a:t>
            </a:r>
            <a:r>
              <a:rPr sz="1800" dirty="0">
                <a:solidFill>
                  <a:prstClr val="white"/>
                </a:solidFill>
                <a:latin typeface="Segoe UI Light"/>
                <a:cs typeface="Segoe UI" pitchFamily="34" charset="0"/>
              </a:rPr>
              <a:t> </a:t>
            </a:r>
            <a:r>
              <a:rPr sz="1800" dirty="0" smtClean="0">
                <a:solidFill>
                  <a:prstClr val="white"/>
                </a:solidFill>
                <a:latin typeface="Segoe UI Light"/>
                <a:cs typeface="Segoe UI" pitchFamily="34" charset="0"/>
              </a:rPr>
              <a:t>not </a:t>
            </a:r>
            <a:r>
              <a:rPr sz="1800" dirty="0">
                <a:solidFill>
                  <a:prstClr val="white"/>
                </a:solidFill>
                <a:latin typeface="Segoe UI Light"/>
                <a:cs typeface="Segoe UI" pitchFamily="34" charset="0"/>
              </a:rPr>
              <a:t>on AOL Money &amp; Finance</a:t>
            </a:r>
          </a:p>
        </p:txBody>
      </p:sp>
      <p:sp>
        <p:nvSpPr>
          <p:cNvPr id="31" name="Rectangle 30"/>
          <p:cNvSpPr/>
          <p:nvPr/>
        </p:nvSpPr>
        <p:spPr bwMode="auto">
          <a:xfrm>
            <a:off x="3381375" y="3933248"/>
            <a:ext cx="3657600" cy="457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Text Placeholder 1"/>
          <p:cNvSpPr txBox="1">
            <a:spLocks/>
          </p:cNvSpPr>
          <p:nvPr/>
        </p:nvSpPr>
        <p:spPr>
          <a:xfrm>
            <a:off x="3505200" y="3933825"/>
            <a:ext cx="5191125" cy="457200"/>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sz="1800" b="1" dirty="0">
                <a:solidFill>
                  <a:prstClr val="white"/>
                </a:solidFill>
                <a:latin typeface="Segoe UI Light"/>
                <a:cs typeface="Segoe UI" pitchFamily="34" charset="0"/>
              </a:rPr>
              <a:t>13.2M</a:t>
            </a:r>
            <a:r>
              <a:rPr sz="1800" dirty="0">
                <a:solidFill>
                  <a:prstClr val="white"/>
                </a:solidFill>
                <a:latin typeface="Segoe UI Light"/>
                <a:cs typeface="Segoe UI" pitchFamily="34" charset="0"/>
              </a:rPr>
              <a:t> </a:t>
            </a:r>
            <a:r>
              <a:rPr sz="1800" dirty="0" smtClean="0">
                <a:solidFill>
                  <a:prstClr val="white"/>
                </a:solidFill>
                <a:latin typeface="Segoe UI Light"/>
                <a:cs typeface="Segoe UI" pitchFamily="34" charset="0"/>
              </a:rPr>
              <a:t> not </a:t>
            </a:r>
            <a:r>
              <a:rPr sz="1800" dirty="0">
                <a:solidFill>
                  <a:prstClr val="white"/>
                </a:solidFill>
                <a:latin typeface="Segoe UI Light"/>
                <a:cs typeface="Segoe UI" pitchFamily="34" charset="0"/>
              </a:rPr>
              <a:t>on Yahoo! Finance</a:t>
            </a:r>
          </a:p>
        </p:txBody>
      </p:sp>
    </p:spTree>
    <p:extLst>
      <p:ext uri="{BB962C8B-B14F-4D97-AF65-F5344CB8AC3E}">
        <p14:creationId xmlns:p14="http://schemas.microsoft.com/office/powerpoint/2010/main" val="404604292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5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1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15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30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p:bldP spid="26" grpId="0" animBg="1"/>
      <p:bldP spid="40" grpId="0"/>
      <p:bldP spid="28" grpId="0" animBg="1"/>
      <p:bldP spid="41" grpId="0"/>
      <p:bldP spid="27" grpId="0" animBg="1"/>
      <p:bldP spid="42" grpId="0"/>
      <p:bldP spid="29" grpId="0" animBg="1"/>
      <p:bldP spid="43" grpId="0"/>
      <p:bldP spid="30" grpId="0" animBg="1"/>
      <p:bldP spid="44" grpId="0"/>
      <p:bldP spid="31"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381374" y="742950"/>
            <a:ext cx="3017520"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381374" y="1364097"/>
            <a:ext cx="4114800"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3381374" y="1985244"/>
            <a:ext cx="4297680"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3381374" y="2606391"/>
            <a:ext cx="2103120"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301624" y="742950"/>
            <a:ext cx="3017520" cy="364807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3381374" y="3227538"/>
            <a:ext cx="2194560"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3381374" y="3848683"/>
            <a:ext cx="5476875" cy="54864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Our visitors are your target </a:t>
            </a:r>
            <a:r>
              <a:rPr lang="en-US" dirty="0" smtClean="0"/>
              <a:t>audience</a:t>
            </a:r>
            <a:endParaRPr lang="en-US" dirty="0"/>
          </a:p>
        </p:txBody>
      </p:sp>
      <p:sp>
        <p:nvSpPr>
          <p:cNvPr id="3" name="Text Placeholder 2"/>
          <p:cNvSpPr>
            <a:spLocks noGrp="1"/>
          </p:cNvSpPr>
          <p:nvPr>
            <p:ph type="body" sz="quarter" idx="18"/>
          </p:nvPr>
        </p:nvSpPr>
        <p:spPr/>
        <p:txBody>
          <a:bodyPr/>
          <a:lstStyle/>
          <a:p>
            <a:r>
              <a:rPr lang="en-US" dirty="0"/>
              <a:t>Source: 1) </a:t>
            </a:r>
            <a:r>
              <a:rPr lang="en-US" dirty="0" err="1"/>
              <a:t>comScore</a:t>
            </a:r>
            <a:r>
              <a:rPr lang="en-US" dirty="0"/>
              <a:t> Key Measures June </a:t>
            </a:r>
            <a:r>
              <a:rPr lang="en-US" dirty="0" smtClean="0"/>
              <a:t>2013; 2</a:t>
            </a:r>
            <a:r>
              <a:rPr lang="en-US" dirty="0"/>
              <a:t>) </a:t>
            </a:r>
            <a:r>
              <a:rPr lang="en-US" dirty="0" err="1"/>
              <a:t>comScore</a:t>
            </a:r>
            <a:r>
              <a:rPr lang="en-US" dirty="0"/>
              <a:t> Plan </a:t>
            </a:r>
            <a:r>
              <a:rPr lang="en-US" dirty="0" err="1"/>
              <a:t>Metrix</a:t>
            </a:r>
            <a:r>
              <a:rPr lang="en-US" dirty="0"/>
              <a:t> May 2013 (Auto Insurance Researcher audience defined as users who have searched for auto insurance online in the last 6 months); </a:t>
            </a:r>
            <a:r>
              <a:rPr lang="en-US" dirty="0" smtClean="0"/>
              <a:t> 3</a:t>
            </a:r>
            <a:r>
              <a:rPr lang="en-US" dirty="0"/>
              <a:t>) </a:t>
            </a:r>
            <a:r>
              <a:rPr lang="en-US" dirty="0" err="1"/>
              <a:t>comScore</a:t>
            </a:r>
            <a:r>
              <a:rPr lang="en-US" dirty="0"/>
              <a:t> Plan </a:t>
            </a:r>
            <a:r>
              <a:rPr lang="en-US" dirty="0" err="1"/>
              <a:t>Metrix</a:t>
            </a:r>
            <a:r>
              <a:rPr lang="en-US" dirty="0"/>
              <a:t> May 2013 (Banking Services Researcher audience defined as users who have searched online for high yield saving accounts/CDs/checking account/initial/second home mortgages/savings account/credit cards in the last 6 </a:t>
            </a:r>
            <a:r>
              <a:rPr lang="en-US" dirty="0" err="1"/>
              <a:t>mo</a:t>
            </a:r>
            <a:r>
              <a:rPr lang="en-US" dirty="0"/>
              <a:t>); </a:t>
            </a:r>
            <a:r>
              <a:rPr lang="en-US" dirty="0" smtClean="0"/>
              <a:t> 4</a:t>
            </a:r>
            <a:r>
              <a:rPr lang="en-US" dirty="0"/>
              <a:t>) </a:t>
            </a:r>
            <a:r>
              <a:rPr lang="en-US" dirty="0" err="1"/>
              <a:t>comScore</a:t>
            </a:r>
            <a:r>
              <a:rPr lang="en-US" dirty="0"/>
              <a:t> Plan </a:t>
            </a:r>
            <a:r>
              <a:rPr lang="en-US" dirty="0" err="1"/>
              <a:t>Metrix</a:t>
            </a:r>
            <a:r>
              <a:rPr lang="en-US" dirty="0"/>
              <a:t> May 2013 (Active Traders defined as users with portfolio value&gt;$500K or &gt;50 brokerage transactions online); </a:t>
            </a:r>
            <a:r>
              <a:rPr lang="en-US" dirty="0" smtClean="0"/>
              <a:t> 5</a:t>
            </a:r>
            <a:r>
              <a:rPr lang="en-US" dirty="0"/>
              <a:t>) </a:t>
            </a:r>
            <a:r>
              <a:rPr lang="en-US" dirty="0" err="1"/>
              <a:t>comScore</a:t>
            </a:r>
            <a:r>
              <a:rPr lang="en-US" dirty="0"/>
              <a:t> Plan </a:t>
            </a:r>
            <a:r>
              <a:rPr lang="en-US" dirty="0" err="1"/>
              <a:t>Metrix</a:t>
            </a:r>
            <a:r>
              <a:rPr lang="en-US" dirty="0"/>
              <a:t> May 2013 (New Traders defined as users who searched online for Money Market accounts, brokerage accounts, IRA or 401K in the last 6 months); </a:t>
            </a:r>
            <a:r>
              <a:rPr lang="en-US" dirty="0" smtClean="0"/>
              <a:t> 6</a:t>
            </a:r>
            <a:r>
              <a:rPr lang="en-US" dirty="0"/>
              <a:t>) </a:t>
            </a:r>
            <a:r>
              <a:rPr lang="en-US" dirty="0" err="1"/>
              <a:t>comScore</a:t>
            </a:r>
            <a:r>
              <a:rPr lang="en-US" dirty="0"/>
              <a:t> Plan </a:t>
            </a:r>
            <a:r>
              <a:rPr lang="en-US" dirty="0" err="1"/>
              <a:t>Metrix</a:t>
            </a:r>
            <a:r>
              <a:rPr lang="en-US" dirty="0"/>
              <a:t> May 2013 (Long Term &amp; Retirement planners defined as users who have IRA or 401K accounts</a:t>
            </a:r>
            <a:r>
              <a:rPr lang="en-US" dirty="0" smtClean="0"/>
              <a:t>)</a:t>
            </a:r>
            <a:endParaRPr lang="en-US" dirty="0"/>
          </a:p>
        </p:txBody>
      </p:sp>
      <p:sp>
        <p:nvSpPr>
          <p:cNvPr id="6" name="Text Placeholder 1"/>
          <p:cNvSpPr txBox="1">
            <a:spLocks/>
          </p:cNvSpPr>
          <p:nvPr/>
        </p:nvSpPr>
        <p:spPr>
          <a:xfrm>
            <a:off x="3524249" y="825246"/>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16M on MSN Money </a:t>
            </a:r>
            <a:r>
              <a:rPr lang="en-US" sz="1800" b="1" baseline="30000" dirty="0">
                <a:solidFill>
                  <a:prstClr val="white"/>
                </a:solidFill>
                <a:latin typeface="Segoe UI Light"/>
                <a:cs typeface="Segoe UI" pitchFamily="34" charset="0"/>
              </a:rPr>
              <a:t>1</a:t>
            </a:r>
          </a:p>
        </p:txBody>
      </p:sp>
      <p:sp>
        <p:nvSpPr>
          <p:cNvPr id="12" name="Text Placeholder 1"/>
          <p:cNvSpPr txBox="1">
            <a:spLocks/>
          </p:cNvSpPr>
          <p:nvPr/>
        </p:nvSpPr>
        <p:spPr>
          <a:xfrm>
            <a:off x="3524249" y="1446393"/>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27.7M Auto Insurance Researchers </a:t>
            </a:r>
            <a:r>
              <a:rPr lang="en-US" sz="1800" b="1" baseline="30000" dirty="0">
                <a:solidFill>
                  <a:prstClr val="white"/>
                </a:solidFill>
                <a:latin typeface="Segoe UI Light"/>
                <a:cs typeface="Segoe UI" pitchFamily="34" charset="0"/>
              </a:rPr>
              <a:t>2</a:t>
            </a:r>
          </a:p>
        </p:txBody>
      </p:sp>
      <p:sp>
        <p:nvSpPr>
          <p:cNvPr id="13" name="Text Placeholder 1"/>
          <p:cNvSpPr txBox="1">
            <a:spLocks/>
          </p:cNvSpPr>
          <p:nvPr/>
        </p:nvSpPr>
        <p:spPr>
          <a:xfrm>
            <a:off x="3524249" y="2067540"/>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29.9M Banking Services Researchers </a:t>
            </a:r>
            <a:r>
              <a:rPr lang="en-US" sz="1800" b="1" baseline="30000" dirty="0">
                <a:solidFill>
                  <a:prstClr val="white"/>
                </a:solidFill>
                <a:latin typeface="Segoe UI Light"/>
                <a:cs typeface="Segoe UI" pitchFamily="34" charset="0"/>
              </a:rPr>
              <a:t>3</a:t>
            </a:r>
          </a:p>
        </p:txBody>
      </p:sp>
      <p:sp>
        <p:nvSpPr>
          <p:cNvPr id="14" name="Text Placeholder 1"/>
          <p:cNvSpPr txBox="1">
            <a:spLocks/>
          </p:cNvSpPr>
          <p:nvPr/>
        </p:nvSpPr>
        <p:spPr>
          <a:xfrm>
            <a:off x="3524249" y="2688687"/>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5M Active Traders </a:t>
            </a:r>
            <a:r>
              <a:rPr lang="en-US" sz="1800" b="1" baseline="30000" dirty="0">
                <a:solidFill>
                  <a:prstClr val="white"/>
                </a:solidFill>
                <a:latin typeface="Segoe UI Light"/>
                <a:cs typeface="Segoe UI" pitchFamily="34" charset="0"/>
              </a:rPr>
              <a:t>4</a:t>
            </a:r>
          </a:p>
        </p:txBody>
      </p:sp>
      <p:sp>
        <p:nvSpPr>
          <p:cNvPr id="15" name="Text Placeholder 1"/>
          <p:cNvSpPr txBox="1">
            <a:spLocks/>
          </p:cNvSpPr>
          <p:nvPr/>
        </p:nvSpPr>
        <p:spPr>
          <a:xfrm>
            <a:off x="3524249" y="3309832"/>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6.3M New Traders </a:t>
            </a:r>
            <a:r>
              <a:rPr lang="en-US" sz="1800" b="1" baseline="30000" dirty="0">
                <a:solidFill>
                  <a:prstClr val="white"/>
                </a:solidFill>
                <a:latin typeface="Segoe UI Light"/>
                <a:cs typeface="Segoe UI" pitchFamily="34" charset="0"/>
              </a:rPr>
              <a:t>5</a:t>
            </a:r>
          </a:p>
        </p:txBody>
      </p:sp>
      <p:sp>
        <p:nvSpPr>
          <p:cNvPr id="16" name="Text Placeholder 1"/>
          <p:cNvSpPr txBox="1">
            <a:spLocks/>
          </p:cNvSpPr>
          <p:nvPr/>
        </p:nvSpPr>
        <p:spPr>
          <a:xfrm>
            <a:off x="3524249" y="3930979"/>
            <a:ext cx="5191125" cy="384048"/>
          </a:xfrm>
          <a:prstGeom prst="rect">
            <a:avLst/>
          </a:prstGeom>
        </p:spPr>
        <p:txBody>
          <a:bodyPr vert="horz" wrap="square" lIns="0" tIns="0" rIns="0" bIns="0" rtlCol="0" anchor="ctr" anchorCtr="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lang="en-US" sz="600" kern="1200" spc="0" baseline="0" dirty="0">
                <a:solidFill>
                  <a:schemeClr val="tx1"/>
                </a:solidFill>
                <a:latin typeface="+mn-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983">
              <a:lnSpc>
                <a:spcPct val="100000"/>
              </a:lnSpc>
              <a:spcBef>
                <a:spcPts val="0"/>
              </a:spcBef>
              <a:buClr>
                <a:srgbClr val="EF3A42"/>
              </a:buClr>
              <a:buSzTx/>
            </a:pPr>
            <a:r>
              <a:rPr lang="en-US" sz="1800" b="1" dirty="0">
                <a:solidFill>
                  <a:prstClr val="white"/>
                </a:solidFill>
                <a:latin typeface="Segoe UI Light"/>
                <a:cs typeface="Segoe UI" pitchFamily="34" charset="0"/>
              </a:rPr>
              <a:t>42M Long Term Investors &amp; Retirement Seekers </a:t>
            </a:r>
            <a:r>
              <a:rPr lang="en-US" sz="1800" b="1" baseline="30000" dirty="0">
                <a:solidFill>
                  <a:prstClr val="white"/>
                </a:solidFill>
                <a:latin typeface="Segoe UI Light"/>
                <a:cs typeface="Segoe UI" pitchFamily="34" charset="0"/>
              </a:rPr>
              <a:t>6</a:t>
            </a:r>
          </a:p>
        </p:txBody>
      </p:sp>
      <p:sp>
        <p:nvSpPr>
          <p:cNvPr id="17" name="Rectangle 16"/>
          <p:cNvSpPr/>
          <p:nvPr/>
        </p:nvSpPr>
        <p:spPr>
          <a:xfrm>
            <a:off x="499645" y="2565203"/>
            <a:ext cx="2621478" cy="1095004"/>
          </a:xfrm>
          <a:prstGeom prst="rect">
            <a:avLst/>
          </a:prstGeom>
        </p:spPr>
        <p:txBody>
          <a:bodyPr lIns="0" tIns="0" rIns="0" bIns="0" anchor="t">
            <a:noAutofit/>
          </a:bodyPr>
          <a:lstStyle/>
          <a:p>
            <a:pPr>
              <a:spcBef>
                <a:spcPct val="20000"/>
              </a:spcBef>
              <a:buClr>
                <a:srgbClr val="EF3A42"/>
              </a:buClr>
            </a:pPr>
            <a:r>
              <a:rPr lang="fr-FR" sz="2000" dirty="0" smtClean="0">
                <a:solidFill>
                  <a:srgbClr val="FFFFFF"/>
                </a:solidFill>
                <a:latin typeface="Segoe UI Light"/>
                <a:cs typeface="Segoe UI" pitchFamily="34" charset="0"/>
              </a:rPr>
              <a:t>of the Financial Services audience online visit Microsoft Sites</a:t>
            </a:r>
            <a:endParaRPr lang="en-US" sz="2000" dirty="0">
              <a:solidFill>
                <a:srgbClr val="FFFFFF"/>
              </a:solidFill>
              <a:latin typeface="Segoe UI Light"/>
              <a:cs typeface="Segoe UI" pitchFamily="34" charset="0"/>
            </a:endParaRPr>
          </a:p>
        </p:txBody>
      </p:sp>
      <p:sp>
        <p:nvSpPr>
          <p:cNvPr id="18" name="TextBox 17"/>
          <p:cNvSpPr txBox="1"/>
          <p:nvPr/>
        </p:nvSpPr>
        <p:spPr>
          <a:xfrm>
            <a:off x="499645" y="1701966"/>
            <a:ext cx="2621478" cy="780162"/>
          </a:xfrm>
          <a:prstGeom prst="rect">
            <a:avLst/>
          </a:prstGeom>
          <a:noFill/>
        </p:spPr>
        <p:txBody>
          <a:bodyPr wrap="square" lIns="0" tIns="0" rIns="0" bIns="0" rtlCol="0" anchor="t">
            <a:noAutofit/>
          </a:bodyPr>
          <a:lstStyle/>
          <a:p>
            <a:pPr>
              <a:lnSpc>
                <a:spcPct val="85000"/>
              </a:lnSpc>
              <a:buClr>
                <a:srgbClr val="EF3A42"/>
              </a:buClr>
            </a:pPr>
            <a:r>
              <a:rPr lang="en-US" sz="7200" dirty="0" smtClean="0">
                <a:solidFill>
                  <a:prstClr val="white"/>
                </a:solidFill>
                <a:latin typeface="Segoe UI Light"/>
                <a:cs typeface="Segoe UI" pitchFamily="34" charset="0"/>
              </a:rPr>
              <a:t>78%</a:t>
            </a:r>
            <a:endParaRPr lang="en-US" sz="4400" dirty="0" smtClean="0">
              <a:solidFill>
                <a:prstClr val="white"/>
              </a:solidFill>
              <a:latin typeface="Segoe UI Light"/>
              <a:cs typeface="Segoe UI" pitchFamily="34" charset="0"/>
            </a:endParaRPr>
          </a:p>
        </p:txBody>
      </p:sp>
    </p:spTree>
    <p:extLst>
      <p:ext uri="{BB962C8B-B14F-4D97-AF65-F5344CB8AC3E}">
        <p14:creationId xmlns:p14="http://schemas.microsoft.com/office/powerpoint/2010/main" val="287133454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1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15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20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6"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Amplify your performance with </a:t>
            </a:r>
            <a:r>
              <a:rPr lang="en-US" dirty="0"/>
              <a:t>Targeting</a:t>
            </a:r>
          </a:p>
        </p:txBody>
      </p:sp>
      <p:sp>
        <p:nvSpPr>
          <p:cNvPr id="3" name="Text Placeholder 2"/>
          <p:cNvSpPr>
            <a:spLocks noGrp="1"/>
          </p:cNvSpPr>
          <p:nvPr>
            <p:ph type="body" sz="quarter" idx="18"/>
          </p:nvPr>
        </p:nvSpPr>
        <p:spPr/>
        <p:txBody>
          <a:bodyPr/>
          <a:lstStyle/>
          <a:p>
            <a:r>
              <a:rPr lang="en-US" dirty="0" smtClean="0"/>
              <a:t>Source: 1. </a:t>
            </a:r>
            <a:r>
              <a:rPr lang="en-US" dirty="0" err="1" smtClean="0"/>
              <a:t>comScore</a:t>
            </a:r>
            <a:r>
              <a:rPr lang="en-US" dirty="0" smtClean="0"/>
              <a:t> </a:t>
            </a:r>
            <a:r>
              <a:rPr lang="en-US" dirty="0" err="1"/>
              <a:t>MediaMetrix</a:t>
            </a:r>
            <a:r>
              <a:rPr lang="en-US" dirty="0"/>
              <a:t>, March </a:t>
            </a:r>
            <a:r>
              <a:rPr lang="en-US" dirty="0" smtClean="0"/>
              <a:t>2013</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1625" y="746605"/>
            <a:ext cx="5193986" cy="3633786"/>
          </a:xfrm>
          <a:prstGeom prst="rect">
            <a:avLst/>
          </a:prstGeom>
        </p:spPr>
      </p:pic>
      <p:sp>
        <p:nvSpPr>
          <p:cNvPr id="6" name="Rectangle 5"/>
          <p:cNvSpPr/>
          <p:nvPr/>
        </p:nvSpPr>
        <p:spPr bwMode="auto">
          <a:xfrm>
            <a:off x="5486400" y="2563498"/>
            <a:ext cx="3371850" cy="1816893"/>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5486400" y="746605"/>
            <a:ext cx="3371850" cy="181689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5622296" y="746605"/>
            <a:ext cx="3016880" cy="1773936"/>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1800" dirty="0">
                <a:solidFill>
                  <a:schemeClr val="tx2"/>
                </a:solidFill>
                <a:latin typeface="+mj-lt"/>
              </a:rPr>
              <a:t>Bing </a:t>
            </a:r>
            <a:r>
              <a:rPr lang="en-US" sz="1800" dirty="0" err="1">
                <a:solidFill>
                  <a:schemeClr val="tx2"/>
                </a:solidFill>
                <a:latin typeface="+mj-lt"/>
              </a:rPr>
              <a:t>Remessaging</a:t>
            </a:r>
            <a:r>
              <a:rPr lang="en-US" sz="1800" dirty="0">
                <a:solidFill>
                  <a:schemeClr val="tx2"/>
                </a:solidFill>
                <a:latin typeface="+mj-lt"/>
              </a:rPr>
              <a:t> targets those searching for you </a:t>
            </a:r>
            <a:r>
              <a:rPr lang="en-US" sz="1800" dirty="0" smtClean="0">
                <a:solidFill>
                  <a:schemeClr val="tx2"/>
                </a:solidFill>
                <a:latin typeface="+mj-lt"/>
              </a:rPr>
              <a:t>on </a:t>
            </a:r>
            <a:r>
              <a:rPr lang="en-US" sz="1800" dirty="0">
                <a:solidFill>
                  <a:schemeClr val="tx2"/>
                </a:solidFill>
                <a:latin typeface="+mj-lt"/>
              </a:rPr>
              <a:t>Bing with </a:t>
            </a:r>
            <a:r>
              <a:rPr lang="en-US" sz="1800" dirty="0" smtClean="0">
                <a:solidFill>
                  <a:schemeClr val="tx2"/>
                </a:solidFill>
                <a:latin typeface="+mj-lt"/>
              </a:rPr>
              <a:t>display advertising</a:t>
            </a:r>
            <a:endParaRPr lang="en-US" sz="1800" dirty="0">
              <a:solidFill>
                <a:schemeClr val="tx2"/>
              </a:solidFill>
              <a:latin typeface="+mj-lt"/>
            </a:endParaRPr>
          </a:p>
        </p:txBody>
      </p:sp>
      <p:sp>
        <p:nvSpPr>
          <p:cNvPr id="12" name="TextBox 11"/>
          <p:cNvSpPr txBox="1"/>
          <p:nvPr/>
        </p:nvSpPr>
        <p:spPr>
          <a:xfrm>
            <a:off x="5622295" y="3450565"/>
            <a:ext cx="3016881" cy="929826"/>
          </a:xfrm>
          <a:prstGeom prst="rect">
            <a:avLst/>
          </a:prstGeom>
          <a:noFill/>
        </p:spPr>
        <p:txBody>
          <a:bodyPr wrap="square" lIns="0" tIns="0" rIns="0" bIns="0" rtlCol="0" anchor="t">
            <a:noAutofit/>
          </a:bodyPr>
          <a:lstStyle/>
          <a:p>
            <a:pPr defTabSz="384141">
              <a:lnSpc>
                <a:spcPct val="90000"/>
              </a:lnSpc>
              <a:spcBef>
                <a:spcPct val="20000"/>
              </a:spcBef>
              <a:buClr>
                <a:srgbClr val="EF3A42"/>
              </a:buClr>
            </a:pPr>
            <a:r>
              <a:rPr lang="en-US" sz="1800" dirty="0" err="1" smtClean="0">
                <a:solidFill>
                  <a:schemeClr val="tx2"/>
                </a:solidFill>
                <a:latin typeface="+mj-lt"/>
              </a:rPr>
              <a:t>liAverage</a:t>
            </a:r>
            <a:r>
              <a:rPr lang="en-US" sz="1800" dirty="0" smtClean="0">
                <a:solidFill>
                  <a:schemeClr val="tx2"/>
                </a:solidFill>
                <a:latin typeface="+mj-lt"/>
              </a:rPr>
              <a:t> </a:t>
            </a:r>
            <a:r>
              <a:rPr lang="en-US" sz="1800" dirty="0" err="1">
                <a:solidFill>
                  <a:schemeClr val="tx2"/>
                </a:solidFill>
                <a:latin typeface="+mj-lt"/>
              </a:rPr>
              <a:t>ft</a:t>
            </a:r>
            <a:r>
              <a:rPr lang="en-US" sz="1800" dirty="0">
                <a:solidFill>
                  <a:schemeClr val="tx2"/>
                </a:solidFill>
                <a:latin typeface="+mj-lt"/>
              </a:rPr>
              <a:t> </a:t>
            </a:r>
            <a:r>
              <a:rPr lang="en-US" sz="1800" dirty="0" smtClean="0">
                <a:solidFill>
                  <a:schemeClr val="tx2"/>
                </a:solidFill>
                <a:latin typeface="+mj-lt"/>
              </a:rPr>
              <a:t>in CTR for </a:t>
            </a:r>
            <a:br>
              <a:rPr lang="en-US" sz="1800" dirty="0" smtClean="0">
                <a:solidFill>
                  <a:schemeClr val="tx2"/>
                </a:solidFill>
                <a:latin typeface="+mj-lt"/>
              </a:rPr>
            </a:br>
            <a:r>
              <a:rPr lang="en-US" sz="1800" dirty="0" smtClean="0">
                <a:solidFill>
                  <a:schemeClr val="tx2"/>
                </a:solidFill>
                <a:latin typeface="+mj-lt"/>
              </a:rPr>
              <a:t>Active Traders</a:t>
            </a:r>
            <a:r>
              <a:rPr lang="en-US" sz="1800" baseline="30000" dirty="0" smtClean="0">
                <a:solidFill>
                  <a:schemeClr val="tx2"/>
                </a:solidFill>
                <a:latin typeface="+mj-lt"/>
              </a:rPr>
              <a:t>1</a:t>
            </a:r>
            <a:endParaRPr lang="en-US" sz="1800" baseline="30000" dirty="0">
              <a:solidFill>
                <a:schemeClr val="tx2"/>
              </a:solidFill>
              <a:latin typeface="+mj-lt"/>
            </a:endParaRPr>
          </a:p>
        </p:txBody>
      </p:sp>
      <p:sp>
        <p:nvSpPr>
          <p:cNvPr id="13" name="TextBox 12"/>
          <p:cNvSpPr txBox="1"/>
          <p:nvPr/>
        </p:nvSpPr>
        <p:spPr>
          <a:xfrm>
            <a:off x="5622221" y="2735845"/>
            <a:ext cx="1738088" cy="800979"/>
          </a:xfrm>
          <a:prstGeom prst="rect">
            <a:avLst/>
          </a:prstGeom>
          <a:noFill/>
        </p:spPr>
        <p:txBody>
          <a:bodyPr wrap="square" lIns="0" tIns="0" rIns="0" bIns="0" rtlCol="0" anchor="t">
            <a:noAutofit/>
          </a:bodyPr>
          <a:lstStyle/>
          <a:p>
            <a:pPr defTabSz="384141">
              <a:lnSpc>
                <a:spcPct val="90000"/>
              </a:lnSpc>
              <a:spcBef>
                <a:spcPct val="20000"/>
              </a:spcBef>
              <a:buClr>
                <a:srgbClr val="EF3A42"/>
              </a:buClr>
            </a:pPr>
            <a:r>
              <a:rPr lang="en-US" sz="5400" dirty="0" smtClean="0">
                <a:solidFill>
                  <a:schemeClr val="tx2"/>
                </a:solidFill>
                <a:latin typeface="+mj-lt"/>
              </a:rPr>
              <a:t>249%</a:t>
            </a:r>
            <a:endParaRPr lang="en-US" sz="5400" dirty="0">
              <a:solidFill>
                <a:schemeClr val="tx2"/>
              </a:solidFill>
              <a:latin typeface="+mj-lt"/>
            </a:endParaRPr>
          </a:p>
        </p:txBody>
      </p:sp>
      <p:sp>
        <p:nvSpPr>
          <p:cNvPr id="15" name="Rectangle 14"/>
          <p:cNvSpPr/>
          <p:nvPr/>
        </p:nvSpPr>
        <p:spPr>
          <a:xfrm>
            <a:off x="301625" y="3233885"/>
            <a:ext cx="5184775" cy="1146506"/>
          </a:xfrm>
          <a:prstGeom prst="rect">
            <a:avLst/>
          </a:prstGeom>
          <a:solidFill>
            <a:srgbClr val="00000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1"/>
          <p:cNvSpPr txBox="1">
            <a:spLocks/>
          </p:cNvSpPr>
          <p:nvPr/>
        </p:nvSpPr>
        <p:spPr>
          <a:xfrm>
            <a:off x="411702" y="3233885"/>
            <a:ext cx="5037827" cy="1146506"/>
          </a:xfrm>
          <a:prstGeom prst="rect">
            <a:avLst/>
          </a:prstGeom>
        </p:spPr>
        <p:txBody>
          <a:bodyPr lIns="0" tIns="0" rIns="0" bIns="0" anchor="ct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Aft>
                <a:spcPts val="2400"/>
              </a:spcAft>
            </a:pPr>
            <a:r>
              <a:rPr lang="en-US" sz="2000" dirty="0">
                <a:solidFill>
                  <a:schemeClr val="tx2"/>
                </a:solidFill>
                <a:cs typeface="Segoe UI Symbol"/>
              </a:rPr>
              <a:t>We offer over 150 behavioral segments, </a:t>
            </a:r>
            <a:r>
              <a:rPr lang="en-US" sz="2000" dirty="0" smtClean="0">
                <a:solidFill>
                  <a:schemeClr val="tx2"/>
                </a:solidFill>
                <a:cs typeface="Segoe UI Symbol"/>
              </a:rPr>
              <a:t/>
            </a:r>
            <a:br>
              <a:rPr lang="en-US" sz="2000" dirty="0" smtClean="0">
                <a:solidFill>
                  <a:schemeClr val="tx2"/>
                </a:solidFill>
                <a:cs typeface="Segoe UI Symbol"/>
              </a:rPr>
            </a:br>
            <a:r>
              <a:rPr lang="en-US" sz="2000" dirty="0" smtClean="0">
                <a:solidFill>
                  <a:schemeClr val="tx2"/>
                </a:solidFill>
                <a:cs typeface="Segoe UI Symbol"/>
              </a:rPr>
              <a:t>and </a:t>
            </a:r>
            <a:r>
              <a:rPr lang="en-US" sz="2000" dirty="0">
                <a:solidFill>
                  <a:schemeClr val="tx2"/>
                </a:solidFill>
                <a:cs typeface="Segoe UI Symbol"/>
              </a:rPr>
              <a:t>17 of them are </a:t>
            </a:r>
            <a:r>
              <a:rPr lang="en-US" sz="2000" dirty="0" smtClean="0">
                <a:solidFill>
                  <a:schemeClr val="tx2"/>
                </a:solidFill>
                <a:cs typeface="Segoe UI Symbol"/>
              </a:rPr>
              <a:t>Financial Services segments </a:t>
            </a:r>
            <a:endParaRPr lang="en-US" sz="2000" dirty="0">
              <a:solidFill>
                <a:schemeClr val="tx2"/>
              </a:solidFill>
              <a:cs typeface="Segoe UI Symbol"/>
            </a:endParaRPr>
          </a:p>
        </p:txBody>
      </p:sp>
    </p:spTree>
    <p:extLst>
      <p:ext uri="{BB962C8B-B14F-4D97-AF65-F5344CB8AC3E}">
        <p14:creationId xmlns:p14="http://schemas.microsoft.com/office/powerpoint/2010/main" val="32543367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p:bldP spid="13"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Meet our </a:t>
            </a:r>
            <a:r>
              <a:rPr lang="en-US" dirty="0" smtClean="0"/>
              <a:t>Financial Services Audience</a:t>
            </a:r>
            <a:endParaRPr lang="en-US" dirty="0"/>
          </a:p>
        </p:txBody>
      </p:sp>
      <p:sp>
        <p:nvSpPr>
          <p:cNvPr id="4" name="Text Placeholder 3"/>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Measures May </a:t>
            </a:r>
            <a:r>
              <a:rPr lang="en-US" dirty="0" smtClean="0"/>
              <a:t>2013</a:t>
            </a:r>
            <a:endParaRPr lang="en-US" dirty="0"/>
          </a:p>
        </p:txBody>
      </p:sp>
      <p:sp>
        <p:nvSpPr>
          <p:cNvPr id="417" name="Rectangle 416"/>
          <p:cNvSpPr/>
          <p:nvPr/>
        </p:nvSpPr>
        <p:spPr>
          <a:xfrm>
            <a:off x="301625" y="742951"/>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19" name="Rectangle 418"/>
          <p:cNvSpPr/>
          <p:nvPr/>
        </p:nvSpPr>
        <p:spPr>
          <a:xfrm>
            <a:off x="301625" y="2608225"/>
            <a:ext cx="279806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0" name="Rectangle 419"/>
          <p:cNvSpPr/>
          <p:nvPr/>
        </p:nvSpPr>
        <p:spPr>
          <a:xfrm>
            <a:off x="3180158" y="742951"/>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1" name="Rectangle 420"/>
          <p:cNvSpPr/>
          <p:nvPr/>
        </p:nvSpPr>
        <p:spPr>
          <a:xfrm>
            <a:off x="3180158" y="2608225"/>
            <a:ext cx="279806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2" name="Rectangle 421"/>
          <p:cNvSpPr/>
          <p:nvPr/>
        </p:nvSpPr>
        <p:spPr>
          <a:xfrm>
            <a:off x="6058691" y="742951"/>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3" name="Rectangle 422"/>
          <p:cNvSpPr/>
          <p:nvPr/>
        </p:nvSpPr>
        <p:spPr>
          <a:xfrm>
            <a:off x="6058691" y="2608225"/>
            <a:ext cx="279806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4" name="Rectangle 423"/>
          <p:cNvSpPr/>
          <p:nvPr/>
        </p:nvSpPr>
        <p:spPr bwMode="auto">
          <a:xfrm>
            <a:off x="437940" y="855583"/>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58% </a:t>
            </a:r>
            <a:r>
              <a:rPr lang="en-US" sz="4800" dirty="0" smtClean="0">
                <a:solidFill>
                  <a:prstClr val="white"/>
                </a:solidFill>
              </a:rPr>
              <a:t> </a:t>
            </a:r>
            <a:endParaRPr lang="en-US" sz="4800" dirty="0">
              <a:solidFill>
                <a:prstClr val="white"/>
              </a:solidFill>
            </a:endParaRPr>
          </a:p>
          <a:p>
            <a:pPr defTabSz="376473">
              <a:lnSpc>
                <a:spcPct val="90000"/>
              </a:lnSpc>
              <a:spcBef>
                <a:spcPct val="20000"/>
              </a:spcBef>
              <a:buClr>
                <a:srgbClr val="EF3A42"/>
              </a:buClr>
            </a:pPr>
            <a:r>
              <a:rPr lang="en-US" sz="1800" dirty="0">
                <a:solidFill>
                  <a:prstClr val="white"/>
                </a:solidFill>
                <a:latin typeface="+mj-lt"/>
              </a:rPr>
              <a:t>Between </a:t>
            </a:r>
            <a:r>
              <a:rPr lang="en-US" sz="1800" dirty="0" smtClean="0">
                <a:solidFill>
                  <a:prstClr val="white"/>
                </a:solidFill>
                <a:latin typeface="+mj-lt"/>
              </a:rPr>
              <a:t>the ages </a:t>
            </a:r>
            <a:br>
              <a:rPr lang="en-US" sz="1800" dirty="0" smtClean="0">
                <a:solidFill>
                  <a:prstClr val="white"/>
                </a:solidFill>
                <a:latin typeface="+mj-lt"/>
              </a:rPr>
            </a:br>
            <a:r>
              <a:rPr lang="en-US" sz="1800" dirty="0" smtClean="0">
                <a:solidFill>
                  <a:prstClr val="white"/>
                </a:solidFill>
                <a:latin typeface="+mj-lt"/>
              </a:rPr>
              <a:t>of 25-54</a:t>
            </a:r>
            <a:endParaRPr lang="en-US" sz="1800" dirty="0">
              <a:solidFill>
                <a:prstClr val="white"/>
              </a:solidFill>
              <a:latin typeface="+mj-lt"/>
            </a:endParaRPr>
          </a:p>
        </p:txBody>
      </p:sp>
      <p:sp>
        <p:nvSpPr>
          <p:cNvPr id="425" name="Rectangle 424"/>
          <p:cNvSpPr/>
          <p:nvPr/>
        </p:nvSpPr>
        <p:spPr bwMode="auto">
          <a:xfrm>
            <a:off x="3299115" y="853998"/>
            <a:ext cx="2576369"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51%</a:t>
            </a:r>
            <a:endParaRPr lang="en-US" sz="4800" dirty="0">
              <a:solidFill>
                <a:prstClr val="white"/>
              </a:solidFill>
              <a:latin typeface="Segoe UI Light"/>
            </a:endParaRPr>
          </a:p>
          <a:p>
            <a:pPr defTabSz="376473">
              <a:lnSpc>
                <a:spcPct val="90000"/>
              </a:lnSpc>
              <a:spcBef>
                <a:spcPct val="20000"/>
              </a:spcBef>
              <a:buClr>
                <a:srgbClr val="EF3A42"/>
              </a:buClr>
            </a:pPr>
            <a:r>
              <a:rPr lang="en-US" sz="1800" dirty="0">
                <a:solidFill>
                  <a:prstClr val="white"/>
                </a:solidFill>
                <a:latin typeface="+mj-lt"/>
              </a:rPr>
              <a:t>Male</a:t>
            </a:r>
          </a:p>
        </p:txBody>
      </p:sp>
      <p:sp>
        <p:nvSpPr>
          <p:cNvPr id="426" name="Rectangle 425"/>
          <p:cNvSpPr/>
          <p:nvPr/>
        </p:nvSpPr>
        <p:spPr bwMode="auto">
          <a:xfrm>
            <a:off x="6166430" y="853998"/>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31% </a:t>
            </a:r>
            <a:r>
              <a:rPr lang="en-US" sz="4800" dirty="0" smtClean="0">
                <a:solidFill>
                  <a:prstClr val="white"/>
                </a:solidFill>
              </a:rPr>
              <a:t> </a:t>
            </a:r>
            <a:r>
              <a:rPr lang="en-US" sz="4800" dirty="0">
                <a:solidFill>
                  <a:prstClr val="white"/>
                </a:solidFill>
              </a:rPr>
              <a:t/>
            </a:r>
            <a:br>
              <a:rPr lang="en-US" sz="4800" dirty="0">
                <a:solidFill>
                  <a:prstClr val="white"/>
                </a:solidFill>
              </a:rPr>
            </a:br>
            <a:r>
              <a:rPr lang="en-US" sz="1800" dirty="0">
                <a:solidFill>
                  <a:prstClr val="white"/>
                </a:solidFill>
                <a:latin typeface="+mj-lt"/>
              </a:rPr>
              <a:t>Have a $100K+ </a:t>
            </a:r>
            <a:r>
              <a:rPr lang="en-US" sz="1800" dirty="0" smtClean="0">
                <a:solidFill>
                  <a:prstClr val="white"/>
                </a:solidFill>
                <a:latin typeface="+mj-lt"/>
              </a:rPr>
              <a:t/>
            </a:r>
            <a:br>
              <a:rPr lang="en-US" sz="1800" dirty="0" smtClean="0">
                <a:solidFill>
                  <a:prstClr val="white"/>
                </a:solidFill>
                <a:latin typeface="+mj-lt"/>
              </a:rPr>
            </a:br>
            <a:r>
              <a:rPr lang="en-US" sz="1800" dirty="0" smtClean="0">
                <a:solidFill>
                  <a:prstClr val="white"/>
                </a:solidFill>
                <a:latin typeface="+mj-lt"/>
              </a:rPr>
              <a:t>annual </a:t>
            </a:r>
            <a:r>
              <a:rPr lang="en-US" sz="1800" dirty="0">
                <a:solidFill>
                  <a:prstClr val="white"/>
                </a:solidFill>
                <a:latin typeface="+mj-lt"/>
              </a:rPr>
              <a:t>HHI</a:t>
            </a:r>
          </a:p>
        </p:txBody>
      </p:sp>
      <p:sp>
        <p:nvSpPr>
          <p:cNvPr id="427" name="Rectangle 426"/>
          <p:cNvSpPr/>
          <p:nvPr/>
        </p:nvSpPr>
        <p:spPr bwMode="auto">
          <a:xfrm>
            <a:off x="6166430" y="2726148"/>
            <a:ext cx="2592598"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buClr>
                <a:srgbClr val="EF3A42"/>
              </a:buClr>
            </a:pPr>
            <a:r>
              <a:rPr lang="en-US" sz="4800" dirty="0" smtClean="0">
                <a:solidFill>
                  <a:prstClr val="white"/>
                </a:solidFill>
                <a:latin typeface="Segoe UI Light"/>
              </a:rPr>
              <a:t>23%</a:t>
            </a:r>
            <a:r>
              <a:rPr lang="en-US" sz="1765" dirty="0">
                <a:solidFill>
                  <a:prstClr val="white"/>
                </a:solidFill>
              </a:rPr>
              <a:t/>
            </a:r>
            <a:br>
              <a:rPr lang="en-US" sz="1765" dirty="0">
                <a:solidFill>
                  <a:prstClr val="white"/>
                </a:solidFill>
              </a:rPr>
            </a:br>
            <a:r>
              <a:rPr lang="en-US" dirty="0">
                <a:solidFill>
                  <a:prstClr val="white"/>
                </a:solidFill>
                <a:latin typeface="+mj-lt"/>
              </a:rPr>
              <a:t>More likely than the general audience to </a:t>
            </a:r>
            <a:r>
              <a:rPr lang="en-US" dirty="0" smtClean="0">
                <a:solidFill>
                  <a:prstClr val="white"/>
                </a:solidFill>
                <a:latin typeface="+mj-lt"/>
              </a:rPr>
              <a:t>use </a:t>
            </a:r>
            <a:r>
              <a:rPr lang="en-US" dirty="0">
                <a:solidFill>
                  <a:prstClr val="white"/>
                </a:solidFill>
                <a:latin typeface="+mj-lt"/>
              </a:rPr>
              <a:t>their credit card points to purchase a new car</a:t>
            </a:r>
          </a:p>
        </p:txBody>
      </p:sp>
      <p:sp>
        <p:nvSpPr>
          <p:cNvPr id="428" name="Rectangle 427"/>
          <p:cNvSpPr/>
          <p:nvPr/>
        </p:nvSpPr>
        <p:spPr bwMode="auto">
          <a:xfrm>
            <a:off x="437940" y="2727733"/>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49%</a:t>
            </a:r>
            <a:r>
              <a:rPr lang="en-US" sz="4800" dirty="0" smtClean="0">
                <a:solidFill>
                  <a:prstClr val="white"/>
                </a:solidFill>
              </a:rPr>
              <a:t> </a:t>
            </a:r>
            <a:endParaRPr lang="en-US" sz="4800" dirty="0">
              <a:solidFill>
                <a:prstClr val="white"/>
              </a:solidFill>
            </a:endParaRPr>
          </a:p>
          <a:p>
            <a:pPr defTabSz="376473">
              <a:lnSpc>
                <a:spcPct val="90000"/>
              </a:lnSpc>
              <a:buClr>
                <a:srgbClr val="EF3A42"/>
              </a:buClr>
            </a:pPr>
            <a:r>
              <a:rPr lang="en-US" dirty="0">
                <a:solidFill>
                  <a:prstClr val="white"/>
                </a:solidFill>
                <a:latin typeface="+mj-lt"/>
              </a:rPr>
              <a:t>Have applied online for financial products like High Yield Savings Accounts, Money Market Accounts or IRA Accounts in the last 6 months</a:t>
            </a:r>
          </a:p>
        </p:txBody>
      </p:sp>
      <p:sp>
        <p:nvSpPr>
          <p:cNvPr id="429" name="Rectangle 428"/>
          <p:cNvSpPr/>
          <p:nvPr/>
        </p:nvSpPr>
        <p:spPr bwMode="auto">
          <a:xfrm>
            <a:off x="3299116" y="2726148"/>
            <a:ext cx="2576367"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35%</a:t>
            </a:r>
            <a:endParaRPr lang="en-US" sz="4800" dirty="0">
              <a:solidFill>
                <a:prstClr val="white"/>
              </a:solidFill>
              <a:latin typeface="Segoe UI Light"/>
            </a:endParaRPr>
          </a:p>
          <a:p>
            <a:pPr defTabSz="376473">
              <a:lnSpc>
                <a:spcPct val="90000"/>
              </a:lnSpc>
              <a:buClr>
                <a:srgbClr val="EF3A42"/>
              </a:buClr>
            </a:pPr>
            <a:r>
              <a:rPr lang="en-US" dirty="0">
                <a:solidFill>
                  <a:prstClr val="white"/>
                </a:solidFill>
                <a:latin typeface="+mj-lt"/>
              </a:rPr>
              <a:t>More likely than the general audience to have a stock portfolio of $1M or more</a:t>
            </a:r>
          </a:p>
        </p:txBody>
      </p:sp>
    </p:spTree>
    <p:extLst>
      <p:ext uri="{BB962C8B-B14F-4D97-AF65-F5344CB8AC3E}">
        <p14:creationId xmlns:p14="http://schemas.microsoft.com/office/powerpoint/2010/main" val="25223843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500"/>
                                        <p:tgtEl>
                                          <p:spTgt spid="41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19"/>
                                        </p:tgtEl>
                                        <p:attrNameLst>
                                          <p:attrName>style.visibility</p:attrName>
                                        </p:attrNameLst>
                                      </p:cBhvr>
                                      <p:to>
                                        <p:strVal val="visible"/>
                                      </p:to>
                                    </p:set>
                                    <p:animEffect transition="in" filter="fade">
                                      <p:cBhvr>
                                        <p:cTn id="10" dur="500"/>
                                        <p:tgtEl>
                                          <p:spTgt spid="419"/>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420"/>
                                        </p:tgtEl>
                                        <p:attrNameLst>
                                          <p:attrName>style.visibility</p:attrName>
                                        </p:attrNameLst>
                                      </p:cBhvr>
                                      <p:to>
                                        <p:strVal val="visible"/>
                                      </p:to>
                                    </p:set>
                                    <p:animEffect transition="in" filter="fade">
                                      <p:cBhvr>
                                        <p:cTn id="13" dur="500"/>
                                        <p:tgtEl>
                                          <p:spTgt spid="420"/>
                                        </p:tgtEl>
                                      </p:cBhvr>
                                    </p:animEffect>
                                  </p:childTnLst>
                                </p:cTn>
                              </p:par>
                              <p:par>
                                <p:cTn id="14" presetID="10" presetClass="entr" presetSubtype="0" fill="hold" grpId="0" nodeType="withEffect">
                                  <p:stCondLst>
                                    <p:cond delay="350"/>
                                  </p:stCondLst>
                                  <p:childTnLst>
                                    <p:set>
                                      <p:cBhvr>
                                        <p:cTn id="15" dur="1" fill="hold">
                                          <p:stCondLst>
                                            <p:cond delay="0"/>
                                          </p:stCondLst>
                                        </p:cTn>
                                        <p:tgtEl>
                                          <p:spTgt spid="421"/>
                                        </p:tgtEl>
                                        <p:attrNameLst>
                                          <p:attrName>style.visibility</p:attrName>
                                        </p:attrNameLst>
                                      </p:cBhvr>
                                      <p:to>
                                        <p:strVal val="visible"/>
                                      </p:to>
                                    </p:set>
                                    <p:animEffect transition="in" filter="fade">
                                      <p:cBhvr>
                                        <p:cTn id="16" dur="500"/>
                                        <p:tgtEl>
                                          <p:spTgt spid="421"/>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422"/>
                                        </p:tgtEl>
                                        <p:attrNameLst>
                                          <p:attrName>style.visibility</p:attrName>
                                        </p:attrNameLst>
                                      </p:cBhvr>
                                      <p:to>
                                        <p:strVal val="visible"/>
                                      </p:to>
                                    </p:set>
                                    <p:animEffect transition="in" filter="fade">
                                      <p:cBhvr>
                                        <p:cTn id="19" dur="500"/>
                                        <p:tgtEl>
                                          <p:spTgt spid="422"/>
                                        </p:tgtEl>
                                      </p:cBhvr>
                                    </p:animEffect>
                                  </p:childTnLst>
                                </p:cTn>
                              </p:par>
                              <p:par>
                                <p:cTn id="20" presetID="10" presetClass="entr" presetSubtype="0" fill="hold" grpId="0" nodeType="withEffect">
                                  <p:stCondLst>
                                    <p:cond delay="450"/>
                                  </p:stCondLst>
                                  <p:childTnLst>
                                    <p:set>
                                      <p:cBhvr>
                                        <p:cTn id="21" dur="1" fill="hold">
                                          <p:stCondLst>
                                            <p:cond delay="0"/>
                                          </p:stCondLst>
                                        </p:cTn>
                                        <p:tgtEl>
                                          <p:spTgt spid="423"/>
                                        </p:tgtEl>
                                        <p:attrNameLst>
                                          <p:attrName>style.visibility</p:attrName>
                                        </p:attrNameLst>
                                      </p:cBhvr>
                                      <p:to>
                                        <p:strVal val="visible"/>
                                      </p:to>
                                    </p:set>
                                    <p:animEffect transition="in" filter="fade">
                                      <p:cBhvr>
                                        <p:cTn id="22" dur="500"/>
                                        <p:tgtEl>
                                          <p:spTgt spid="423"/>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424"/>
                                        </p:tgtEl>
                                        <p:attrNameLst>
                                          <p:attrName>style.visibility</p:attrName>
                                        </p:attrNameLst>
                                      </p:cBhvr>
                                      <p:to>
                                        <p:strVal val="visible"/>
                                      </p:to>
                                    </p:set>
                                    <p:animEffect transition="in" filter="fade">
                                      <p:cBhvr>
                                        <p:cTn id="25" dur="500"/>
                                        <p:tgtEl>
                                          <p:spTgt spid="424"/>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425"/>
                                        </p:tgtEl>
                                        <p:attrNameLst>
                                          <p:attrName>style.visibility</p:attrName>
                                        </p:attrNameLst>
                                      </p:cBhvr>
                                      <p:to>
                                        <p:strVal val="visible"/>
                                      </p:to>
                                    </p:set>
                                    <p:animEffect transition="in" filter="fade">
                                      <p:cBhvr>
                                        <p:cTn id="28" dur="500"/>
                                        <p:tgtEl>
                                          <p:spTgt spid="425"/>
                                        </p:tgtEl>
                                      </p:cBhvr>
                                    </p:animEffect>
                                  </p:childTnLst>
                                </p:cTn>
                              </p:par>
                              <p:par>
                                <p:cTn id="29" presetID="10" presetClass="entr" presetSubtype="0" fill="hold" grpId="0" nodeType="withEffect">
                                  <p:stCondLst>
                                    <p:cond delay="650"/>
                                  </p:stCondLst>
                                  <p:childTnLst>
                                    <p:set>
                                      <p:cBhvr>
                                        <p:cTn id="30" dur="1" fill="hold">
                                          <p:stCondLst>
                                            <p:cond delay="0"/>
                                          </p:stCondLst>
                                        </p:cTn>
                                        <p:tgtEl>
                                          <p:spTgt spid="426"/>
                                        </p:tgtEl>
                                        <p:attrNameLst>
                                          <p:attrName>style.visibility</p:attrName>
                                        </p:attrNameLst>
                                      </p:cBhvr>
                                      <p:to>
                                        <p:strVal val="visible"/>
                                      </p:to>
                                    </p:set>
                                    <p:animEffect transition="in" filter="fade">
                                      <p:cBhvr>
                                        <p:cTn id="31" dur="500"/>
                                        <p:tgtEl>
                                          <p:spTgt spid="426"/>
                                        </p:tgtEl>
                                      </p:cBhvr>
                                    </p:animEffect>
                                  </p:childTnLst>
                                </p:cTn>
                              </p:par>
                              <p:par>
                                <p:cTn id="32" presetID="10" presetClass="entr" presetSubtype="0" fill="hold" grpId="0" nodeType="withEffect">
                                  <p:stCondLst>
                                    <p:cond delay="1100"/>
                                  </p:stCondLst>
                                  <p:childTnLst>
                                    <p:set>
                                      <p:cBhvr>
                                        <p:cTn id="33" dur="1" fill="hold">
                                          <p:stCondLst>
                                            <p:cond delay="0"/>
                                          </p:stCondLst>
                                        </p:cTn>
                                        <p:tgtEl>
                                          <p:spTgt spid="427"/>
                                        </p:tgtEl>
                                        <p:attrNameLst>
                                          <p:attrName>style.visibility</p:attrName>
                                        </p:attrNameLst>
                                      </p:cBhvr>
                                      <p:to>
                                        <p:strVal val="visible"/>
                                      </p:to>
                                    </p:set>
                                    <p:animEffect transition="in" filter="fade">
                                      <p:cBhvr>
                                        <p:cTn id="34" dur="500"/>
                                        <p:tgtEl>
                                          <p:spTgt spid="427"/>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428"/>
                                        </p:tgtEl>
                                        <p:attrNameLst>
                                          <p:attrName>style.visibility</p:attrName>
                                        </p:attrNameLst>
                                      </p:cBhvr>
                                      <p:to>
                                        <p:strVal val="visible"/>
                                      </p:to>
                                    </p:set>
                                    <p:animEffect transition="in" filter="fade">
                                      <p:cBhvr>
                                        <p:cTn id="37" dur="500"/>
                                        <p:tgtEl>
                                          <p:spTgt spid="428"/>
                                        </p:tgtEl>
                                      </p:cBhvr>
                                    </p:animEffect>
                                  </p:childTnLst>
                                </p:cTn>
                              </p:par>
                              <p:par>
                                <p:cTn id="38" presetID="10" presetClass="entr" presetSubtype="0" fill="hold" grpId="0" nodeType="withEffect">
                                  <p:stCondLst>
                                    <p:cond delay="950"/>
                                  </p:stCondLst>
                                  <p:childTnLst>
                                    <p:set>
                                      <p:cBhvr>
                                        <p:cTn id="39" dur="1" fill="hold">
                                          <p:stCondLst>
                                            <p:cond delay="0"/>
                                          </p:stCondLst>
                                        </p:cTn>
                                        <p:tgtEl>
                                          <p:spTgt spid="429"/>
                                        </p:tgtEl>
                                        <p:attrNameLst>
                                          <p:attrName>style.visibility</p:attrName>
                                        </p:attrNameLst>
                                      </p:cBhvr>
                                      <p:to>
                                        <p:strVal val="visible"/>
                                      </p:to>
                                    </p:set>
                                    <p:animEffect transition="in" filter="fade">
                                      <p:cBhvr>
                                        <p:cTn id="40"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P spid="420" grpId="0" animBg="1"/>
      <p:bldP spid="421" grpId="0" animBg="1"/>
      <p:bldP spid="422" grpId="0" animBg="1"/>
      <p:bldP spid="423" grpId="0" animBg="1"/>
      <p:bldP spid="424" grpId="0"/>
      <p:bldP spid="425" grpId="0"/>
      <p:bldP spid="426" grpId="0"/>
      <p:bldP spid="427" grpId="0"/>
      <p:bldP spid="428" grpId="0"/>
      <p:bldP spid="4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1625" y="581025"/>
            <a:ext cx="4270375" cy="4270248"/>
          </a:xfrm>
          <a:prstGeom prst="rect">
            <a:avLst/>
          </a:prstGeom>
          <a:solidFill>
            <a:schemeClr val="accent4">
              <a:alpha val="8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2"/>
          <p:cNvSpPr txBox="1">
            <a:spLocks/>
          </p:cNvSpPr>
          <p:nvPr/>
        </p:nvSpPr>
        <p:spPr>
          <a:xfrm>
            <a:off x="426413" y="869718"/>
            <a:ext cx="4034975" cy="36832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1200"/>
              </a:spcAft>
            </a:pPr>
            <a:r>
              <a:rPr lang="en-US" sz="3200" spc="0" dirty="0" smtClean="0">
                <a:solidFill>
                  <a:schemeClr val="tx2"/>
                </a:solidFill>
              </a:rPr>
              <a:t>Financial Consumers </a:t>
            </a:r>
            <a:r>
              <a:rPr lang="en-US" sz="3200" spc="0" dirty="0">
                <a:solidFill>
                  <a:schemeClr val="tx2"/>
                </a:solidFill>
              </a:rPr>
              <a:t>are connected </a:t>
            </a:r>
            <a:r>
              <a:rPr lang="en-US" sz="3200" spc="0" dirty="0" smtClean="0">
                <a:solidFill>
                  <a:schemeClr val="tx2"/>
                </a:solidFill>
              </a:rPr>
              <a:t>to Microsoft publishers</a:t>
            </a:r>
          </a:p>
          <a:p>
            <a:pPr>
              <a:spcAft>
                <a:spcPts val="1200"/>
              </a:spcAft>
            </a:pPr>
            <a:endParaRPr lang="en-US" sz="1000" spc="0" dirty="0" smtClean="0">
              <a:solidFill>
                <a:schemeClr val="tx2"/>
              </a:solidFill>
            </a:endParaRPr>
          </a:p>
          <a:p>
            <a:pPr>
              <a:lnSpc>
                <a:spcPct val="100000"/>
              </a:lnSpc>
            </a:pPr>
            <a:r>
              <a:rPr lang="en-US" sz="2000" dirty="0">
                <a:solidFill>
                  <a:schemeClr val="tx2"/>
                </a:solidFill>
              </a:rPr>
              <a:t>Our Consumer First approach delivers an experience consumers love, and our FY14 strategy will </a:t>
            </a:r>
            <a:r>
              <a:rPr lang="en-US" sz="2000" dirty="0" smtClean="0">
                <a:solidFill>
                  <a:schemeClr val="tx2"/>
                </a:solidFill>
              </a:rPr>
              <a:t>engage </a:t>
            </a:r>
            <a:r>
              <a:rPr lang="en-US" sz="2000" dirty="0">
                <a:solidFill>
                  <a:schemeClr val="tx2"/>
                </a:solidFill>
              </a:rPr>
              <a:t>them even </a:t>
            </a:r>
            <a:r>
              <a:rPr lang="en-US" sz="2000" dirty="0" smtClean="0">
                <a:solidFill>
                  <a:schemeClr val="tx2"/>
                </a:solidFill>
              </a:rPr>
              <a:t>more</a:t>
            </a:r>
            <a:endParaRPr lang="en-US" sz="2000" dirty="0">
              <a:solidFill>
                <a:schemeClr val="tx2"/>
              </a:solidFill>
            </a:endParaRPr>
          </a:p>
          <a:p>
            <a:r>
              <a:rPr lang="en-US" sz="3600" spc="0" dirty="0" smtClean="0">
                <a:solidFill>
                  <a:schemeClr val="tx2"/>
                </a:solidFill>
              </a:rPr>
              <a:t> </a:t>
            </a:r>
            <a:endParaRPr lang="en-US" sz="3600" spc="0" dirty="0">
              <a:solidFill>
                <a:schemeClr val="tx2"/>
              </a:solidFill>
            </a:endParaRPr>
          </a:p>
        </p:txBody>
      </p:sp>
    </p:spTree>
    <p:extLst>
      <p:ext uri="{BB962C8B-B14F-4D97-AF65-F5344CB8AC3E}">
        <p14:creationId xmlns:p14="http://schemas.microsoft.com/office/powerpoint/2010/main" val="3318554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Microsoft </a:t>
            </a:r>
            <a:r>
              <a:rPr lang="en-US" dirty="0"/>
              <a:t>engages consumers</a:t>
            </a:r>
          </a:p>
        </p:txBody>
      </p:sp>
      <p:sp>
        <p:nvSpPr>
          <p:cNvPr id="5" name="Text Placeholder 4"/>
          <p:cNvSpPr>
            <a:spLocks noGrp="1"/>
          </p:cNvSpPr>
          <p:nvPr>
            <p:ph type="body" sz="quarter" idx="18"/>
          </p:nvPr>
        </p:nvSpPr>
        <p:spPr/>
        <p:txBody>
          <a:bodyPr/>
          <a:lstStyle/>
          <a:p>
            <a:r>
              <a:rPr lang="en-US" dirty="0" smtClean="0"/>
              <a:t>Source: </a:t>
            </a:r>
            <a:r>
              <a:rPr lang="en-US" dirty="0"/>
              <a:t>comScore MediaMetrix, Key Measures, JULY </a:t>
            </a:r>
            <a:r>
              <a:rPr lang="en-US" dirty="0" smtClean="0"/>
              <a:t>2013</a:t>
            </a:r>
            <a:endParaRPr lang="en-US" dirty="0"/>
          </a:p>
        </p:txBody>
      </p:sp>
      <p:grpSp>
        <p:nvGrpSpPr>
          <p:cNvPr id="2" name="Group 1"/>
          <p:cNvGrpSpPr/>
          <p:nvPr/>
        </p:nvGrpSpPr>
        <p:grpSpPr>
          <a:xfrm>
            <a:off x="301624" y="742951"/>
            <a:ext cx="8556625" cy="3661366"/>
            <a:chOff x="301624" y="742951"/>
            <a:chExt cx="8556625" cy="3661366"/>
          </a:xfrm>
        </p:grpSpPr>
        <p:sp>
          <p:nvSpPr>
            <p:cNvPr id="7" name="Rectangle 6"/>
            <p:cNvSpPr/>
            <p:nvPr/>
          </p:nvSpPr>
          <p:spPr>
            <a:xfrm>
              <a:off x="301624" y="742951"/>
              <a:ext cx="2743200" cy="3661366"/>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3114136" y="742951"/>
              <a:ext cx="5744113" cy="117043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3114136" y="1988418"/>
              <a:ext cx="5744113"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a:xfrm>
              <a:off x="3114136" y="3233885"/>
              <a:ext cx="5744113" cy="117043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3214074" y="742952"/>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smtClean="0">
                  <a:solidFill>
                    <a:prstClr val="white"/>
                  </a:solidFill>
                  <a:latin typeface="Segoe UI Light"/>
                </a:rPr>
                <a:t>Intention</a:t>
              </a:r>
              <a:endParaRPr lang="en-US" sz="2400" dirty="0">
                <a:solidFill>
                  <a:prstClr val="white"/>
                </a:solidFill>
                <a:latin typeface="Segoe UI Light"/>
              </a:endParaRPr>
            </a:p>
          </p:txBody>
        </p:sp>
        <p:sp>
          <p:nvSpPr>
            <p:cNvPr id="13" name="Rectangle 12"/>
            <p:cNvSpPr/>
            <p:nvPr/>
          </p:nvSpPr>
          <p:spPr bwMode="auto">
            <a:xfrm>
              <a:off x="3214074" y="1989581"/>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smtClean="0">
                  <a:solidFill>
                    <a:prstClr val="white"/>
                  </a:solidFill>
                  <a:latin typeface="Segoe UI Light"/>
                </a:rPr>
                <a:t>Connection</a:t>
              </a:r>
              <a:endParaRPr lang="en-US" sz="2400" dirty="0">
                <a:solidFill>
                  <a:prstClr val="white"/>
                </a:solidFill>
                <a:latin typeface="Segoe UI Light"/>
              </a:endParaRPr>
            </a:p>
          </p:txBody>
        </p:sp>
        <p:sp>
          <p:nvSpPr>
            <p:cNvPr id="14" name="Rectangle 13"/>
            <p:cNvSpPr/>
            <p:nvPr/>
          </p:nvSpPr>
          <p:spPr bwMode="auto">
            <a:xfrm>
              <a:off x="3214074" y="3233885"/>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smtClean="0">
                  <a:solidFill>
                    <a:prstClr val="white"/>
                  </a:solidFill>
                  <a:latin typeface="Segoe UI Light"/>
                </a:rPr>
                <a:t>Innovation</a:t>
              </a:r>
              <a:endParaRPr lang="en-US" sz="2400" dirty="0">
                <a:solidFill>
                  <a:prstClr val="white"/>
                </a:solidFill>
                <a:latin typeface="Segoe UI Light"/>
              </a:endParaRPr>
            </a:p>
          </p:txBody>
        </p:sp>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0811" y="742951"/>
              <a:ext cx="2847438" cy="1170432"/>
            </a:xfrm>
            <a:prstGeom prst="rect">
              <a:avLst/>
            </a:prstGeom>
          </p:spPr>
        </p:pic>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0811" y="1988418"/>
              <a:ext cx="2847437" cy="1170432"/>
            </a:xfrm>
            <a:prstGeom prst="rect">
              <a:avLst/>
            </a:prstGeom>
          </p:spPr>
        </p:pic>
        <p:pic>
          <p:nvPicPr>
            <p:cNvPr id="29" name="Picture 28"/>
            <p:cNvPicPr>
              <a:picLocks noChangeAspect="1"/>
            </p:cNvPicPr>
            <p:nvPr/>
          </p:nvPicPr>
          <p:blipFill rotWithShape="1">
            <a:blip r:embed="rId5" cstate="screen">
              <a:extLst>
                <a:ext uri="{28A0092B-C50C-407E-A947-70E740481C1C}">
                  <a14:useLocalDpi xmlns:a14="http://schemas.microsoft.com/office/drawing/2010/main"/>
                </a:ext>
              </a:extLst>
            </a:blip>
            <a:srcRect t="28591" b="9789"/>
            <a:stretch/>
          </p:blipFill>
          <p:spPr>
            <a:xfrm>
              <a:off x="6010810" y="3233885"/>
              <a:ext cx="2847439" cy="1170432"/>
            </a:xfrm>
            <a:prstGeom prst="rect">
              <a:avLst/>
            </a:prstGeom>
          </p:spPr>
        </p:pic>
      </p:grpSp>
      <p:sp>
        <p:nvSpPr>
          <p:cNvPr id="16" name="Rectangle 15"/>
          <p:cNvSpPr/>
          <p:nvPr/>
        </p:nvSpPr>
        <p:spPr>
          <a:xfrm>
            <a:off x="301625" y="742951"/>
            <a:ext cx="2743200" cy="366136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a:xfrm>
            <a:off x="3114137" y="742951"/>
            <a:ext cx="5744113" cy="1170432"/>
          </a:xfrm>
          <a:prstGeom prst="rect">
            <a:avLst/>
          </a:prstGeom>
          <a:solidFill>
            <a:srgbClr val="0052F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19" name="Rectangle 18"/>
          <p:cNvSpPr/>
          <p:nvPr/>
        </p:nvSpPr>
        <p:spPr>
          <a:xfrm>
            <a:off x="3114137" y="1988418"/>
            <a:ext cx="5744113" cy="117043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a:xfrm>
            <a:off x="3114137" y="3233885"/>
            <a:ext cx="5744113" cy="1170432"/>
          </a:xfrm>
          <a:prstGeom prst="rect">
            <a:avLst/>
          </a:prstGeom>
          <a:solidFill>
            <a:srgbClr val="4F8A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21" name="Rectangle 20"/>
          <p:cNvSpPr/>
          <p:nvPr/>
        </p:nvSpPr>
        <p:spPr bwMode="auto">
          <a:xfrm>
            <a:off x="3214075" y="742952"/>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Insight </a:t>
            </a:r>
            <a:br>
              <a:rPr lang="en-US" sz="1600" dirty="0" smtClean="0">
                <a:solidFill>
                  <a:prstClr val="white"/>
                </a:solidFill>
                <a:latin typeface="Segoe UI Light"/>
              </a:rPr>
            </a:br>
            <a:r>
              <a:rPr lang="en-US" sz="1600" dirty="0" smtClean="0">
                <a:solidFill>
                  <a:prstClr val="white"/>
                </a:solidFill>
                <a:latin typeface="Segoe UI Light"/>
              </a:rPr>
              <a:t>driven </a:t>
            </a:r>
            <a:br>
              <a:rPr lang="en-US" sz="1600" dirty="0" smtClean="0">
                <a:solidFill>
                  <a:prstClr val="white"/>
                </a:solidFill>
                <a:latin typeface="Segoe UI Light"/>
              </a:rPr>
            </a:br>
            <a:r>
              <a:rPr lang="en-US" sz="1600" dirty="0" smtClean="0">
                <a:solidFill>
                  <a:prstClr val="white"/>
                </a:solidFill>
                <a:latin typeface="Segoe UI Light"/>
              </a:rPr>
              <a:t>targeting</a:t>
            </a:r>
            <a:endParaRPr lang="en-US" sz="1600" dirty="0">
              <a:solidFill>
                <a:prstClr val="white"/>
              </a:solidFill>
              <a:latin typeface="Segoe UI Light"/>
            </a:endParaRPr>
          </a:p>
        </p:txBody>
      </p:sp>
      <p:sp>
        <p:nvSpPr>
          <p:cNvPr id="22" name="Rectangle 21"/>
          <p:cNvSpPr/>
          <p:nvPr/>
        </p:nvSpPr>
        <p:spPr bwMode="auto">
          <a:xfrm>
            <a:off x="3214075" y="1989581"/>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Content and </a:t>
            </a:r>
            <a:br>
              <a:rPr lang="en-US" sz="1600" dirty="0" smtClean="0">
                <a:solidFill>
                  <a:prstClr val="white"/>
                </a:solidFill>
                <a:latin typeface="Segoe UI Light"/>
              </a:rPr>
            </a:br>
            <a:r>
              <a:rPr lang="en-US" sz="1600" dirty="0" smtClean="0">
                <a:solidFill>
                  <a:prstClr val="white"/>
                </a:solidFill>
                <a:latin typeface="Segoe UI Light"/>
              </a:rPr>
              <a:t>inventory you </a:t>
            </a:r>
            <a:br>
              <a:rPr lang="en-US" sz="1600" dirty="0" smtClean="0">
                <a:solidFill>
                  <a:prstClr val="white"/>
                </a:solidFill>
                <a:latin typeface="Segoe UI Light"/>
              </a:rPr>
            </a:br>
            <a:r>
              <a:rPr lang="en-US" sz="1600" dirty="0" smtClean="0">
                <a:solidFill>
                  <a:prstClr val="white"/>
                </a:solidFill>
                <a:latin typeface="Segoe UI Light"/>
              </a:rPr>
              <a:t>can trust</a:t>
            </a:r>
            <a:endParaRPr lang="en-US" sz="1600" dirty="0">
              <a:solidFill>
                <a:prstClr val="white"/>
              </a:solidFill>
              <a:latin typeface="Segoe UI Light"/>
            </a:endParaRPr>
          </a:p>
        </p:txBody>
      </p:sp>
      <p:sp>
        <p:nvSpPr>
          <p:cNvPr id="23" name="Rectangle 22"/>
          <p:cNvSpPr/>
          <p:nvPr/>
        </p:nvSpPr>
        <p:spPr bwMode="auto">
          <a:xfrm>
            <a:off x="3214075" y="3233885"/>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Brad-safe environments</a:t>
            </a:r>
            <a:endParaRPr lang="en-US" sz="1600" dirty="0">
              <a:solidFill>
                <a:prstClr val="white"/>
              </a:solidFill>
              <a:latin typeface="Segoe UI Light"/>
            </a:endParaRPr>
          </a:p>
        </p:txBody>
      </p:sp>
      <p:sp>
        <p:nvSpPr>
          <p:cNvPr id="24" name="Rectangle 23"/>
          <p:cNvSpPr/>
          <p:nvPr/>
        </p:nvSpPr>
        <p:spPr bwMode="auto">
          <a:xfrm>
            <a:off x="448574" y="742952"/>
            <a:ext cx="2380891"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smtClean="0">
                <a:solidFill>
                  <a:prstClr val="white"/>
                </a:solidFill>
                <a:latin typeface="Segoe UI Light"/>
              </a:rPr>
              <a:t>Intention</a:t>
            </a:r>
            <a:endParaRPr lang="en-US" sz="2400" dirty="0">
              <a:solidFill>
                <a:prstClr val="white"/>
              </a:solidFill>
              <a:latin typeface="Segoe UI Light"/>
            </a:endParaRPr>
          </a:p>
        </p:txBody>
      </p:sp>
      <p:sp>
        <p:nvSpPr>
          <p:cNvPr id="25" name="Rectangle 24"/>
          <p:cNvSpPr/>
          <p:nvPr/>
        </p:nvSpPr>
        <p:spPr bwMode="auto">
          <a:xfrm>
            <a:off x="4626077" y="894502"/>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Offline data is </a:t>
            </a:r>
            <a:br>
              <a:rPr lang="en-US" sz="1100" dirty="0">
                <a:solidFill>
                  <a:prstClr val="white"/>
                </a:solidFill>
                <a:latin typeface="Segoe UI" pitchFamily="34" charset="0"/>
                <a:ea typeface="Segoe UI" pitchFamily="34" charset="0"/>
                <a:cs typeface="Segoe UI" pitchFamily="34" charset="0"/>
              </a:rPr>
            </a:br>
            <a:r>
              <a:rPr lang="en-US" sz="1100" dirty="0">
                <a:solidFill>
                  <a:prstClr val="white"/>
                </a:solidFill>
                <a:latin typeface="Segoe UI" pitchFamily="34" charset="0"/>
                <a:ea typeface="Segoe UI" pitchFamily="34" charset="0"/>
                <a:cs typeface="Segoe UI" pitchFamily="34" charset="0"/>
              </a:rPr>
              <a:t>now online</a:t>
            </a:r>
            <a:br>
              <a:rPr lang="en-US" sz="1100" dirty="0">
                <a:solidFill>
                  <a:prstClr val="white"/>
                </a:solidFill>
                <a:latin typeface="Segoe UI" pitchFamily="34" charset="0"/>
                <a:ea typeface="Segoe UI" pitchFamily="34" charset="0"/>
                <a:cs typeface="Segoe UI" pitchFamily="34" charset="0"/>
              </a:rPr>
            </a:br>
            <a:r>
              <a:rPr lang="en-US" sz="1100" dirty="0">
                <a:solidFill>
                  <a:prstClr val="white"/>
                </a:solidFill>
                <a:latin typeface="Segoe UI" pitchFamily="34" charset="0"/>
                <a:ea typeface="Segoe UI" pitchFamily="34" charset="0"/>
                <a:cs typeface="Segoe UI" pitchFamily="34" charset="0"/>
              </a:rPr>
              <a:t>with IXI, Experian </a:t>
            </a:r>
            <a:br>
              <a:rPr lang="en-US" sz="1100" dirty="0">
                <a:solidFill>
                  <a:prstClr val="white"/>
                </a:solidFill>
                <a:latin typeface="Segoe UI" pitchFamily="34" charset="0"/>
                <a:ea typeface="Segoe UI" pitchFamily="34" charset="0"/>
                <a:cs typeface="Segoe UI" pitchFamily="34" charset="0"/>
              </a:rPr>
            </a:br>
            <a:r>
              <a:rPr lang="en-US" sz="1100" dirty="0">
                <a:solidFill>
                  <a:prstClr val="white"/>
                </a:solidFill>
                <a:latin typeface="Segoe UI" pitchFamily="34" charset="0"/>
                <a:ea typeface="Segoe UI" pitchFamily="34" charset="0"/>
                <a:cs typeface="Segoe UI" pitchFamily="34" charset="0"/>
              </a:rPr>
              <a:t>and other partners</a:t>
            </a:r>
          </a:p>
        </p:txBody>
      </p:sp>
      <p:sp>
        <p:nvSpPr>
          <p:cNvPr id="26" name="Rectangle 25"/>
          <p:cNvSpPr/>
          <p:nvPr/>
        </p:nvSpPr>
        <p:spPr bwMode="auto">
          <a:xfrm>
            <a:off x="7440842" y="894502"/>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Custom and Standard Targeting solutions that work in concert with brand sponsorships</a:t>
            </a:r>
          </a:p>
        </p:txBody>
      </p:sp>
      <p:sp>
        <p:nvSpPr>
          <p:cNvPr id="30" name="Rectangle 29"/>
          <p:cNvSpPr/>
          <p:nvPr/>
        </p:nvSpPr>
        <p:spPr bwMode="auto">
          <a:xfrm>
            <a:off x="6033460" y="894502"/>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spcAft>
                <a:spcPts val="1200"/>
              </a:spcAft>
              <a:buClr>
                <a:srgbClr val="EF3A42"/>
              </a:buClr>
            </a:pPr>
            <a:r>
              <a:rPr lang="en-US" sz="1100" dirty="0">
                <a:solidFill>
                  <a:prstClr val="white"/>
                </a:solidFill>
                <a:latin typeface="Segoe UI" pitchFamily="34" charset="0"/>
                <a:ea typeface="Segoe UI" pitchFamily="34" charset="0"/>
                <a:cs typeface="Segoe UI" pitchFamily="34" charset="0"/>
              </a:rPr>
              <a:t>Audience </a:t>
            </a:r>
            <a:r>
              <a:rPr lang="en-US" sz="1100" dirty="0" smtClean="0">
                <a:solidFill>
                  <a:prstClr val="white"/>
                </a:solidFill>
                <a:latin typeface="Segoe UI" pitchFamily="34" charset="0"/>
                <a:ea typeface="Segoe UI" pitchFamily="34" charset="0"/>
                <a:cs typeface="Segoe UI" pitchFamily="34" charset="0"/>
              </a:rPr>
              <a:t>extension</a:t>
            </a:r>
          </a:p>
          <a:p>
            <a:pPr defTabSz="376473">
              <a:spcAft>
                <a:spcPts val="1200"/>
              </a:spcAft>
              <a:buClr>
                <a:srgbClr val="EF3A42"/>
              </a:buClr>
            </a:pPr>
            <a:r>
              <a:rPr lang="en-US" sz="1100" dirty="0">
                <a:solidFill>
                  <a:prstClr val="white"/>
                </a:solidFill>
                <a:latin typeface="Segoe UI" pitchFamily="34" charset="0"/>
                <a:ea typeface="Segoe UI" pitchFamily="34" charset="0"/>
                <a:cs typeface="Segoe UI" pitchFamily="34" charset="0"/>
              </a:rPr>
              <a:t>New opt-out </a:t>
            </a:r>
            <a:r>
              <a:rPr lang="en-US" sz="1100" dirty="0" smtClean="0">
                <a:solidFill>
                  <a:prstClr val="white"/>
                </a:solidFill>
                <a:latin typeface="Segoe UI" pitchFamily="34" charset="0"/>
                <a:ea typeface="Segoe UI" pitchFamily="34" charset="0"/>
                <a:cs typeface="Segoe UI" pitchFamily="34" charset="0"/>
              </a:rPr>
              <a:t>control</a:t>
            </a:r>
            <a:endParaRPr lang="en-US" sz="1100" dirty="0">
              <a:solidFill>
                <a:prstClr val="white"/>
              </a:solidFill>
              <a:latin typeface="Segoe UI" pitchFamily="34" charset="0"/>
              <a:ea typeface="Segoe UI" pitchFamily="34" charset="0"/>
              <a:cs typeface="Segoe UI" pitchFamily="34" charset="0"/>
            </a:endParaRPr>
          </a:p>
        </p:txBody>
      </p:sp>
      <p:sp>
        <p:nvSpPr>
          <p:cNvPr id="31" name="Rectangle 30"/>
          <p:cNvSpPr/>
          <p:nvPr/>
        </p:nvSpPr>
        <p:spPr bwMode="auto">
          <a:xfrm>
            <a:off x="4626077" y="1991465"/>
            <a:ext cx="1765124"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Leading and engaging rich media (Rising Stars)</a:t>
            </a:r>
          </a:p>
        </p:txBody>
      </p:sp>
      <p:sp>
        <p:nvSpPr>
          <p:cNvPr id="32" name="Rectangle 31"/>
          <p:cNvSpPr/>
          <p:nvPr/>
        </p:nvSpPr>
        <p:spPr bwMode="auto">
          <a:xfrm>
            <a:off x="6542275" y="1991465"/>
            <a:ext cx="2178657"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New partnerships deliver premium content our </a:t>
            </a:r>
            <a:r>
              <a:rPr lang="en-US" sz="1100" dirty="0" smtClean="0">
                <a:solidFill>
                  <a:prstClr val="white"/>
                </a:solidFill>
                <a:latin typeface="Segoe UI" pitchFamily="34" charset="0"/>
                <a:ea typeface="Segoe UI" pitchFamily="34" charset="0"/>
                <a:cs typeface="Segoe UI" pitchFamily="34" charset="0"/>
              </a:rPr>
              <a:t>users </a:t>
            </a:r>
            <a:r>
              <a:rPr lang="en-US" sz="1100" dirty="0">
                <a:solidFill>
                  <a:prstClr val="white"/>
                </a:solidFill>
                <a:latin typeface="Segoe UI" pitchFamily="34" charset="0"/>
                <a:ea typeface="Segoe UI" pitchFamily="34" charset="0"/>
                <a:cs typeface="Segoe UI" pitchFamily="34" charset="0"/>
              </a:rPr>
              <a:t>crave</a:t>
            </a:r>
          </a:p>
        </p:txBody>
      </p:sp>
      <p:sp>
        <p:nvSpPr>
          <p:cNvPr id="33" name="Rectangle 32"/>
          <p:cNvSpPr/>
          <p:nvPr/>
        </p:nvSpPr>
        <p:spPr bwMode="auto">
          <a:xfrm>
            <a:off x="4629227" y="3385436"/>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Relevant experiences that people value and deepen brand engagement</a:t>
            </a:r>
          </a:p>
        </p:txBody>
      </p:sp>
      <p:sp>
        <p:nvSpPr>
          <p:cNvPr id="34" name="Rectangle 33"/>
          <p:cNvSpPr/>
          <p:nvPr/>
        </p:nvSpPr>
        <p:spPr bwMode="auto">
          <a:xfrm>
            <a:off x="7437691" y="3385436"/>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Custom brand solutions that are inviting, not interruptive</a:t>
            </a:r>
          </a:p>
        </p:txBody>
      </p:sp>
      <p:sp>
        <p:nvSpPr>
          <p:cNvPr id="35" name="Rectangle 34"/>
          <p:cNvSpPr/>
          <p:nvPr/>
        </p:nvSpPr>
        <p:spPr bwMode="auto">
          <a:xfrm>
            <a:off x="6033460" y="3385436"/>
            <a:ext cx="1211960" cy="1018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spcAft>
                <a:spcPts val="1200"/>
              </a:spcAft>
              <a:buClr>
                <a:srgbClr val="EF3A42"/>
              </a:buClr>
            </a:pPr>
            <a:r>
              <a:rPr lang="en-US" sz="1100" dirty="0">
                <a:solidFill>
                  <a:prstClr val="white"/>
                </a:solidFill>
                <a:latin typeface="Segoe UI" pitchFamily="34" charset="0"/>
                <a:ea typeface="Segoe UI" pitchFamily="34" charset="0"/>
                <a:cs typeface="Segoe UI" pitchFamily="34" charset="0"/>
              </a:rPr>
              <a:t>Meet your brand needs, while delivering on our customer first promise</a:t>
            </a:r>
          </a:p>
        </p:txBody>
      </p:sp>
      <p:sp>
        <p:nvSpPr>
          <p:cNvPr id="36" name="Rectangle 35"/>
          <p:cNvSpPr/>
          <p:nvPr/>
        </p:nvSpPr>
        <p:spPr>
          <a:xfrm>
            <a:off x="301624" y="742951"/>
            <a:ext cx="2743200" cy="36613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a:xfrm>
            <a:off x="3114136" y="742951"/>
            <a:ext cx="5744113" cy="1170432"/>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a:xfrm>
            <a:off x="3114136" y="1988418"/>
            <a:ext cx="5744113"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a:xfrm>
            <a:off x="3114136" y="3233885"/>
            <a:ext cx="5744113" cy="1170432"/>
          </a:xfrm>
          <a:prstGeom prst="rect">
            <a:avLst/>
          </a:prstGeom>
          <a:solidFill>
            <a:srgbClr val="FFA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40" name="Rectangle 39"/>
          <p:cNvSpPr/>
          <p:nvPr/>
        </p:nvSpPr>
        <p:spPr bwMode="auto">
          <a:xfrm>
            <a:off x="3214074" y="742952"/>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Seamless experience across Windows 8 ecosystem</a:t>
            </a:r>
            <a:endParaRPr lang="en-US" sz="1600" dirty="0">
              <a:solidFill>
                <a:prstClr val="white"/>
              </a:solidFill>
              <a:latin typeface="Segoe UI Light"/>
            </a:endParaRPr>
          </a:p>
        </p:txBody>
      </p:sp>
      <p:sp>
        <p:nvSpPr>
          <p:cNvPr id="41" name="Rectangle 40"/>
          <p:cNvSpPr/>
          <p:nvPr/>
        </p:nvSpPr>
        <p:spPr bwMode="auto">
          <a:xfrm>
            <a:off x="3214074" y="1989581"/>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Multiscreen </a:t>
            </a:r>
            <a:r>
              <a:rPr lang="en-US" sz="1600" dirty="0">
                <a:solidFill>
                  <a:prstClr val="white"/>
                </a:solidFill>
                <a:latin typeface="Segoe UI Light"/>
              </a:rPr>
              <a:t>campaigns across mobile, TV, PC, tablet, </a:t>
            </a:r>
            <a:r>
              <a:rPr lang="en-US" sz="1600" dirty="0" err="1">
                <a:solidFill>
                  <a:prstClr val="white"/>
                </a:solidFill>
                <a:latin typeface="Segoe UI Light"/>
              </a:rPr>
              <a:t>AiA</a:t>
            </a:r>
            <a:endParaRPr lang="en-US" sz="1600" dirty="0">
              <a:solidFill>
                <a:prstClr val="white"/>
              </a:solidFill>
              <a:latin typeface="Segoe UI Light"/>
            </a:endParaRPr>
          </a:p>
        </p:txBody>
      </p:sp>
      <p:sp>
        <p:nvSpPr>
          <p:cNvPr id="42" name="Rectangle 41"/>
          <p:cNvSpPr/>
          <p:nvPr/>
        </p:nvSpPr>
        <p:spPr bwMode="auto">
          <a:xfrm>
            <a:off x="3214074" y="3233885"/>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Global Scale</a:t>
            </a:r>
            <a:endParaRPr lang="en-US" sz="1600" dirty="0">
              <a:solidFill>
                <a:prstClr val="white"/>
              </a:solidFill>
              <a:latin typeface="Segoe UI Light"/>
            </a:endParaRPr>
          </a:p>
        </p:txBody>
      </p:sp>
      <p:sp>
        <p:nvSpPr>
          <p:cNvPr id="43" name="Rectangle 42"/>
          <p:cNvSpPr/>
          <p:nvPr/>
        </p:nvSpPr>
        <p:spPr bwMode="auto">
          <a:xfrm>
            <a:off x="448573" y="742952"/>
            <a:ext cx="2380891"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a:solidFill>
                  <a:prstClr val="white"/>
                </a:solidFill>
                <a:latin typeface="Segoe UI Light"/>
              </a:rPr>
              <a:t>Connection</a:t>
            </a:r>
          </a:p>
        </p:txBody>
      </p:sp>
      <p:pic>
        <p:nvPicPr>
          <p:cNvPr id="44" name="Picture 4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16061" y="986818"/>
            <a:ext cx="2221728" cy="682697"/>
          </a:xfrm>
          <a:prstGeom prst="rect">
            <a:avLst/>
          </a:prstGeom>
        </p:spPr>
      </p:pic>
      <p:sp>
        <p:nvSpPr>
          <p:cNvPr id="45" name="Rectangle 44"/>
          <p:cNvSpPr/>
          <p:nvPr/>
        </p:nvSpPr>
        <p:spPr bwMode="auto">
          <a:xfrm>
            <a:off x="5316061" y="3233886"/>
            <a:ext cx="121196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Microsoft sites have </a:t>
            </a:r>
            <a:r>
              <a:rPr lang="en-US" sz="1100" b="1" dirty="0">
                <a:solidFill>
                  <a:prstClr val="white"/>
                </a:solidFill>
                <a:latin typeface="Segoe UI" pitchFamily="34" charset="0"/>
                <a:ea typeface="Segoe UI" pitchFamily="34" charset="0"/>
                <a:cs typeface="Segoe UI" pitchFamily="34" charset="0"/>
              </a:rPr>
              <a:t>870MM </a:t>
            </a:r>
            <a:r>
              <a:rPr lang="en-US" sz="1100" b="1" dirty="0" smtClean="0">
                <a:solidFill>
                  <a:prstClr val="white"/>
                </a:solidFill>
                <a:latin typeface="Segoe UI" pitchFamily="34" charset="0"/>
                <a:ea typeface="Segoe UI" pitchFamily="34" charset="0"/>
                <a:cs typeface="Segoe UI" pitchFamily="34" charset="0"/>
              </a:rPr>
              <a:t>UUs</a:t>
            </a:r>
            <a:r>
              <a:rPr lang="en-US" sz="1100" dirty="0">
                <a:solidFill>
                  <a:prstClr val="white"/>
                </a:solidFill>
                <a:latin typeface="Segoe UI" pitchFamily="34" charset="0"/>
                <a:ea typeface="Segoe UI" pitchFamily="34" charset="0"/>
                <a:cs typeface="Segoe UI" pitchFamily="34" charset="0"/>
              </a:rPr>
              <a:t>, or </a:t>
            </a:r>
            <a:r>
              <a:rPr lang="en-US" sz="1100" b="1" dirty="0" smtClean="0">
                <a:solidFill>
                  <a:prstClr val="white"/>
                </a:solidFill>
                <a:latin typeface="Segoe UI" pitchFamily="34" charset="0"/>
                <a:ea typeface="Segoe UI" pitchFamily="34" charset="0"/>
                <a:cs typeface="Segoe UI" pitchFamily="34" charset="0"/>
              </a:rPr>
              <a:t>56%, </a:t>
            </a:r>
            <a:r>
              <a:rPr lang="en-US" sz="1100" dirty="0">
                <a:solidFill>
                  <a:prstClr val="white"/>
                </a:solidFill>
                <a:latin typeface="Segoe UI" pitchFamily="34" charset="0"/>
                <a:ea typeface="Segoe UI" pitchFamily="34" charset="0"/>
                <a:cs typeface="Segoe UI" pitchFamily="34" charset="0"/>
              </a:rPr>
              <a:t>of the internet market </a:t>
            </a:r>
            <a:r>
              <a:rPr lang="en-US" sz="1100" dirty="0" smtClean="0">
                <a:solidFill>
                  <a:prstClr val="white"/>
                </a:solidFill>
                <a:latin typeface="Segoe UI" pitchFamily="34" charset="0"/>
                <a:ea typeface="Segoe UI" pitchFamily="34" charset="0"/>
                <a:cs typeface="Segoe UI" pitchFamily="34" charset="0"/>
              </a:rPr>
              <a:t>worldwide</a:t>
            </a:r>
            <a:r>
              <a:rPr lang="en-US" sz="1100" baseline="30000" dirty="0" smtClean="0">
                <a:solidFill>
                  <a:prstClr val="white"/>
                </a:solidFill>
                <a:latin typeface="Segoe UI" pitchFamily="34" charset="0"/>
                <a:ea typeface="Segoe UI" pitchFamily="34" charset="0"/>
                <a:cs typeface="Segoe UI" pitchFamily="34" charset="0"/>
              </a:rPr>
              <a:t>1</a:t>
            </a:r>
            <a:r>
              <a:rPr lang="en-US" sz="1100" dirty="0" smtClean="0">
                <a:solidFill>
                  <a:prstClr val="white"/>
                </a:solidFill>
                <a:latin typeface="Segoe UI" pitchFamily="34" charset="0"/>
                <a:ea typeface="Segoe UI" pitchFamily="34" charset="0"/>
                <a:cs typeface="Segoe UI" pitchFamily="34" charset="0"/>
              </a:rPr>
              <a:t>. </a:t>
            </a:r>
            <a:endParaRPr lang="en-US" sz="1100" dirty="0">
              <a:solidFill>
                <a:prstClr val="white"/>
              </a:solidFill>
              <a:latin typeface="Segoe UI" pitchFamily="34" charset="0"/>
              <a:ea typeface="Segoe UI" pitchFamily="34" charset="0"/>
              <a:cs typeface="Segoe UI" pitchFamily="34" charset="0"/>
            </a:endParaRPr>
          </a:p>
        </p:txBody>
      </p:sp>
      <p:sp>
        <p:nvSpPr>
          <p:cNvPr id="46" name="Rectangle 45"/>
          <p:cNvSpPr/>
          <p:nvPr/>
        </p:nvSpPr>
        <p:spPr bwMode="auto">
          <a:xfrm>
            <a:off x="6750657" y="3233886"/>
            <a:ext cx="2019632"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buClr>
                <a:srgbClr val="EF3A42"/>
              </a:buClr>
            </a:pPr>
            <a:r>
              <a:rPr lang="en-US" sz="1100" dirty="0">
                <a:solidFill>
                  <a:prstClr val="white"/>
                </a:solidFill>
                <a:latin typeface="Segoe UI" pitchFamily="34" charset="0"/>
                <a:ea typeface="Segoe UI" pitchFamily="34" charset="0"/>
                <a:cs typeface="Segoe UI" pitchFamily="34" charset="0"/>
              </a:rPr>
              <a:t>Microsoft Sites ranked second only to Google Sites who reach over </a:t>
            </a:r>
            <a:r>
              <a:rPr lang="en-US" sz="1100" b="1" dirty="0">
                <a:solidFill>
                  <a:prstClr val="white"/>
                </a:solidFill>
                <a:latin typeface="Segoe UI" pitchFamily="34" charset="0"/>
                <a:ea typeface="Segoe UI" pitchFamily="34" charset="0"/>
                <a:cs typeface="Segoe UI" pitchFamily="34" charset="0"/>
              </a:rPr>
              <a:t>1.1B </a:t>
            </a:r>
            <a:r>
              <a:rPr lang="en-US" sz="1100" b="1" dirty="0" smtClean="0">
                <a:solidFill>
                  <a:prstClr val="white"/>
                </a:solidFill>
                <a:latin typeface="Segoe UI" pitchFamily="34" charset="0"/>
                <a:ea typeface="Segoe UI" pitchFamily="34" charset="0"/>
                <a:cs typeface="Segoe UI" pitchFamily="34" charset="0"/>
              </a:rPr>
              <a:t>UUs</a:t>
            </a:r>
            <a:r>
              <a:rPr lang="en-US" sz="1100" dirty="0">
                <a:solidFill>
                  <a:prstClr val="white"/>
                </a:solidFill>
                <a:latin typeface="Segoe UI" pitchFamily="34" charset="0"/>
                <a:ea typeface="Segoe UI" pitchFamily="34" charset="0"/>
                <a:cs typeface="Segoe UI" pitchFamily="34" charset="0"/>
              </a:rPr>
              <a:t>, and ahead of Facebook, who ranked third reaching over 826MM </a:t>
            </a:r>
            <a:r>
              <a:rPr lang="en-US" sz="1100" dirty="0" smtClean="0">
                <a:solidFill>
                  <a:prstClr val="white"/>
                </a:solidFill>
                <a:latin typeface="Segoe UI" pitchFamily="34" charset="0"/>
                <a:ea typeface="Segoe UI" pitchFamily="34" charset="0"/>
                <a:cs typeface="Segoe UI" pitchFamily="34" charset="0"/>
              </a:rPr>
              <a:t>UUs</a:t>
            </a:r>
            <a:r>
              <a:rPr lang="en-US" sz="1100" baseline="30000" dirty="0" smtClean="0">
                <a:solidFill>
                  <a:prstClr val="white"/>
                </a:solidFill>
                <a:latin typeface="Segoe UI" pitchFamily="34" charset="0"/>
                <a:ea typeface="Segoe UI" pitchFamily="34" charset="0"/>
                <a:cs typeface="Segoe UI" pitchFamily="34" charset="0"/>
              </a:rPr>
              <a:t>1</a:t>
            </a:r>
            <a:endParaRPr lang="en-US" sz="1100" baseline="30000" dirty="0">
              <a:solidFill>
                <a:prstClr val="white"/>
              </a:solidFill>
              <a:latin typeface="Segoe UI" pitchFamily="34" charset="0"/>
              <a:ea typeface="Segoe UI" pitchFamily="34" charset="0"/>
              <a:cs typeface="Segoe UI" pitchFamily="34" charset="0"/>
            </a:endParaRPr>
          </a:p>
        </p:txBody>
      </p:sp>
      <p:grpSp>
        <p:nvGrpSpPr>
          <p:cNvPr id="47" name="Group 46"/>
          <p:cNvGrpSpPr/>
          <p:nvPr/>
        </p:nvGrpSpPr>
        <p:grpSpPr>
          <a:xfrm>
            <a:off x="5316062" y="2161158"/>
            <a:ext cx="1159018" cy="696342"/>
            <a:chOff x="6132609" y="2314111"/>
            <a:chExt cx="1460521" cy="877486"/>
          </a:xfrm>
        </p:grpSpPr>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2609" y="2314111"/>
              <a:ext cx="1460521" cy="877486"/>
            </a:xfrm>
            <a:prstGeom prst="rect">
              <a:avLst/>
            </a:prstGeom>
          </p:spPr>
        </p:pic>
        <p:pic>
          <p:nvPicPr>
            <p:cNvPr id="49" name="Picture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5148" y="2377846"/>
              <a:ext cx="1342641" cy="754867"/>
            </a:xfrm>
            <a:prstGeom prst="rect">
              <a:avLst/>
            </a:prstGeom>
          </p:spPr>
        </p:pic>
      </p:grpSp>
      <p:pic>
        <p:nvPicPr>
          <p:cNvPr id="50" name="Picture 4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06160" y="1993882"/>
            <a:ext cx="753266" cy="1212038"/>
          </a:xfrm>
          <a:prstGeom prst="rect">
            <a:avLst/>
          </a:prstGeom>
        </p:spPr>
      </p:pic>
      <p:pic>
        <p:nvPicPr>
          <p:cNvPr id="51" name="Picture 5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08137" y="1839736"/>
            <a:ext cx="2354788" cy="1484489"/>
          </a:xfrm>
          <a:prstGeom prst="rect">
            <a:avLst/>
          </a:prstGeom>
        </p:spPr>
      </p:pic>
      <p:sp>
        <p:nvSpPr>
          <p:cNvPr id="52" name="Rectangle 51"/>
          <p:cNvSpPr/>
          <p:nvPr/>
        </p:nvSpPr>
        <p:spPr>
          <a:xfrm>
            <a:off x="301624" y="742951"/>
            <a:ext cx="2743200" cy="366136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a:xfrm>
            <a:off x="3114136" y="742951"/>
            <a:ext cx="5744113" cy="1170432"/>
          </a:xfrm>
          <a:prstGeom prst="rect">
            <a:avLst/>
          </a:prstGeom>
          <a:solidFill>
            <a:srgbClr val="C273FF"/>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defTabSz="914240">
              <a:lnSpc>
                <a:spcPct val="90000"/>
              </a:lnSpc>
              <a:spcBef>
                <a:spcPct val="0"/>
              </a:spcBef>
            </a:pPr>
            <a:endParaRPr lang="en-US" sz="1800" spc="-77" dirty="0">
              <a:ln w="3175">
                <a:noFill/>
              </a:ln>
              <a:solidFill>
                <a:srgbClr val="505050"/>
              </a:solidFill>
              <a:latin typeface="Segoe UI Light"/>
            </a:endParaRPr>
          </a:p>
        </p:txBody>
      </p:sp>
      <p:sp>
        <p:nvSpPr>
          <p:cNvPr id="54" name="Rectangle 53"/>
          <p:cNvSpPr/>
          <p:nvPr/>
        </p:nvSpPr>
        <p:spPr>
          <a:xfrm>
            <a:off x="3114136" y="1988418"/>
            <a:ext cx="5744113" cy="117043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a:xfrm>
            <a:off x="3114136" y="3233885"/>
            <a:ext cx="5744113" cy="1170432"/>
          </a:xfrm>
          <a:prstGeom prst="rect">
            <a:avLst/>
          </a:prstGeom>
          <a:solidFill>
            <a:srgbClr val="9A52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56" name="Rectangle 55"/>
          <p:cNvSpPr/>
          <p:nvPr/>
        </p:nvSpPr>
        <p:spPr bwMode="auto">
          <a:xfrm>
            <a:off x="3214074" y="742952"/>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a:solidFill>
                  <a:prstClr val="white"/>
                </a:solidFill>
                <a:latin typeface="Segoe UI Light"/>
              </a:rPr>
              <a:t>Award winning, engaging ad formats </a:t>
            </a:r>
            <a:r>
              <a:rPr lang="en-US" sz="1600" dirty="0" smtClean="0">
                <a:solidFill>
                  <a:prstClr val="white"/>
                </a:solidFill>
                <a:latin typeface="Segoe UI Light"/>
              </a:rPr>
              <a:t>like </a:t>
            </a:r>
            <a:r>
              <a:rPr lang="en-US" sz="1600" dirty="0">
                <a:solidFill>
                  <a:prstClr val="white"/>
                </a:solidFill>
                <a:latin typeface="Segoe UI Light"/>
              </a:rPr>
              <a:t>Polymorphic</a:t>
            </a:r>
          </a:p>
        </p:txBody>
      </p:sp>
      <p:sp>
        <p:nvSpPr>
          <p:cNvPr id="57" name="Rectangle 56"/>
          <p:cNvSpPr/>
          <p:nvPr/>
        </p:nvSpPr>
        <p:spPr bwMode="auto">
          <a:xfrm>
            <a:off x="3214074" y="1989581"/>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a:solidFill>
                  <a:prstClr val="white"/>
                </a:solidFill>
                <a:latin typeface="Segoe UI Light"/>
              </a:rPr>
              <a:t>Customize truly creative experiences such as Custom Sponsorships</a:t>
            </a:r>
          </a:p>
        </p:txBody>
      </p:sp>
      <p:sp>
        <p:nvSpPr>
          <p:cNvPr id="58" name="Rectangle 57"/>
          <p:cNvSpPr/>
          <p:nvPr/>
        </p:nvSpPr>
        <p:spPr bwMode="auto">
          <a:xfrm>
            <a:off x="3214074" y="3233885"/>
            <a:ext cx="201168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600" dirty="0" smtClean="0">
                <a:solidFill>
                  <a:prstClr val="white"/>
                </a:solidFill>
                <a:latin typeface="Segoe UI Light"/>
              </a:rPr>
              <a:t>Global Scale</a:t>
            </a:r>
            <a:endParaRPr lang="en-US" sz="1600" dirty="0">
              <a:solidFill>
                <a:prstClr val="white"/>
              </a:solidFill>
              <a:latin typeface="Segoe UI Light"/>
            </a:endParaRPr>
          </a:p>
        </p:txBody>
      </p:sp>
      <p:sp>
        <p:nvSpPr>
          <p:cNvPr id="59" name="Rectangle 58"/>
          <p:cNvSpPr/>
          <p:nvPr/>
        </p:nvSpPr>
        <p:spPr bwMode="auto">
          <a:xfrm>
            <a:off x="448573" y="742952"/>
            <a:ext cx="2380891"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400" dirty="0" smtClean="0">
                <a:solidFill>
                  <a:prstClr val="white"/>
                </a:solidFill>
                <a:latin typeface="Segoe UI Light"/>
              </a:rPr>
              <a:t>Innovation</a:t>
            </a:r>
            <a:endParaRPr lang="en-US" sz="2400" dirty="0">
              <a:solidFill>
                <a:prstClr val="white"/>
              </a:solidFill>
              <a:latin typeface="Segoe UI Light"/>
            </a:endParaRPr>
          </a:p>
        </p:txBody>
      </p:sp>
      <p:sp>
        <p:nvSpPr>
          <p:cNvPr id="60" name="Text Placeholder 1"/>
          <p:cNvSpPr txBox="1">
            <a:spLocks/>
          </p:cNvSpPr>
          <p:nvPr/>
        </p:nvSpPr>
        <p:spPr>
          <a:xfrm>
            <a:off x="448573" y="894503"/>
            <a:ext cx="2380891" cy="3410797"/>
          </a:xfrm>
          <a:prstGeom prst="rect">
            <a:avLst/>
          </a:prstGeom>
        </p:spPr>
        <p:txBody>
          <a:bodyPr lIns="0" tIns="0" rIns="0" bIns="0" anchor="ct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defRPr/>
            </a:pPr>
            <a:r>
              <a:rPr lang="en-GB" sz="2000" spc="-56" dirty="0" smtClean="0">
                <a:solidFill>
                  <a:schemeClr val="tx2"/>
                </a:solidFill>
              </a:rPr>
              <a:t>We enable delightful advertising experiences </a:t>
            </a:r>
            <a:r>
              <a:rPr lang="en-GB" sz="2000" spc="-56" dirty="0">
                <a:solidFill>
                  <a:schemeClr val="tx2"/>
                </a:solidFill>
              </a:rPr>
              <a:t>on devices and services consumers love</a:t>
            </a:r>
          </a:p>
        </p:txBody>
      </p:sp>
      <p:pic>
        <p:nvPicPr>
          <p:cNvPr id="61" name="Picture 6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82432" y="3606446"/>
            <a:ext cx="1340261" cy="411838"/>
          </a:xfrm>
          <a:prstGeom prst="rect">
            <a:avLst/>
          </a:prstGeom>
        </p:spPr>
      </p:pic>
      <p:pic>
        <p:nvPicPr>
          <p:cNvPr id="62" name="Picture 2" descr="C:\Users\v-sabae\Pictures\Windows Phone Logo\WinPhone_WHITE_M_rgb copy.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08558" y="3577014"/>
            <a:ext cx="1740048" cy="448081"/>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7731024" y="3672368"/>
            <a:ext cx="910279" cy="276481"/>
            <a:chOff x="5630863" y="-465376"/>
            <a:chExt cx="2466975" cy="749300"/>
          </a:xfrm>
        </p:grpSpPr>
        <p:sp>
          <p:nvSpPr>
            <p:cNvPr id="64" name="Freeform 6"/>
            <p:cNvSpPr>
              <a:spLocks noEditPoints="1"/>
            </p:cNvSpPr>
            <p:nvPr/>
          </p:nvSpPr>
          <p:spPr bwMode="auto">
            <a:xfrm>
              <a:off x="6513513" y="-320914"/>
              <a:ext cx="1584325" cy="469900"/>
            </a:xfrm>
            <a:custGeom>
              <a:avLst/>
              <a:gdLst>
                <a:gd name="T0" fmla="*/ 944 w 2994"/>
                <a:gd name="T1" fmla="*/ 780 h 888"/>
                <a:gd name="T2" fmla="*/ 1158 w 2994"/>
                <a:gd name="T3" fmla="*/ 780 h 888"/>
                <a:gd name="T4" fmla="*/ 1246 w 2994"/>
                <a:gd name="T5" fmla="*/ 770 h 888"/>
                <a:gd name="T6" fmla="*/ 1330 w 2994"/>
                <a:gd name="T7" fmla="*/ 723 h 888"/>
                <a:gd name="T8" fmla="*/ 1365 w 2994"/>
                <a:gd name="T9" fmla="*/ 620 h 888"/>
                <a:gd name="T10" fmla="*/ 1327 w 2994"/>
                <a:gd name="T11" fmla="*/ 521 h 888"/>
                <a:gd name="T12" fmla="*/ 1236 w 2994"/>
                <a:gd name="T13" fmla="*/ 478 h 888"/>
                <a:gd name="T14" fmla="*/ 908 w 2994"/>
                <a:gd name="T15" fmla="*/ 471 h 888"/>
                <a:gd name="T16" fmla="*/ 1158 w 2994"/>
                <a:gd name="T17" fmla="*/ 386 h 888"/>
                <a:gd name="T18" fmla="*/ 1291 w 2994"/>
                <a:gd name="T19" fmla="*/ 348 h 888"/>
                <a:gd name="T20" fmla="*/ 1338 w 2994"/>
                <a:gd name="T21" fmla="*/ 244 h 888"/>
                <a:gd name="T22" fmla="*/ 1301 w 2994"/>
                <a:gd name="T23" fmla="*/ 150 h 888"/>
                <a:gd name="T24" fmla="*/ 1220 w 2994"/>
                <a:gd name="T25" fmla="*/ 113 h 888"/>
                <a:gd name="T26" fmla="*/ 1139 w 2994"/>
                <a:gd name="T27" fmla="*/ 108 h 888"/>
                <a:gd name="T28" fmla="*/ 1032 w 2994"/>
                <a:gd name="T29" fmla="*/ 108 h 888"/>
                <a:gd name="T30" fmla="*/ 922 w 2994"/>
                <a:gd name="T31" fmla="*/ 108 h 888"/>
                <a:gd name="T32" fmla="*/ 1775 w 2994"/>
                <a:gd name="T33" fmla="*/ 121 h 888"/>
                <a:gd name="T34" fmla="*/ 1647 w 2994"/>
                <a:gd name="T35" fmla="*/ 245 h 888"/>
                <a:gd name="T36" fmla="*/ 1600 w 2994"/>
                <a:gd name="T37" fmla="*/ 444 h 888"/>
                <a:gd name="T38" fmla="*/ 1647 w 2994"/>
                <a:gd name="T39" fmla="*/ 643 h 888"/>
                <a:gd name="T40" fmla="*/ 1775 w 2994"/>
                <a:gd name="T41" fmla="*/ 767 h 888"/>
                <a:gd name="T42" fmla="*/ 1958 w 2994"/>
                <a:gd name="T43" fmla="*/ 794 h 888"/>
                <a:gd name="T44" fmla="*/ 2117 w 2994"/>
                <a:gd name="T45" fmla="*/ 716 h 888"/>
                <a:gd name="T46" fmla="*/ 2206 w 2994"/>
                <a:gd name="T47" fmla="*/ 550 h 888"/>
                <a:gd name="T48" fmla="*/ 2206 w 2994"/>
                <a:gd name="T49" fmla="*/ 338 h 888"/>
                <a:gd name="T50" fmla="*/ 2117 w 2994"/>
                <a:gd name="T51" fmla="*/ 173 h 888"/>
                <a:gd name="T52" fmla="*/ 1958 w 2994"/>
                <a:gd name="T53" fmla="*/ 94 h 888"/>
                <a:gd name="T54" fmla="*/ 2611 w 2994"/>
                <a:gd name="T55" fmla="*/ 349 h 888"/>
                <a:gd name="T56" fmla="*/ 2994 w 2994"/>
                <a:gd name="T57" fmla="*/ 870 h 888"/>
                <a:gd name="T58" fmla="*/ 2228 w 2994"/>
                <a:gd name="T59" fmla="*/ 870 h 888"/>
                <a:gd name="T60" fmla="*/ 1158 w 2994"/>
                <a:gd name="T61" fmla="*/ 20 h 888"/>
                <a:gd name="T62" fmla="*/ 1317 w 2994"/>
                <a:gd name="T63" fmla="*/ 52 h 888"/>
                <a:gd name="T64" fmla="*/ 1399 w 2994"/>
                <a:gd name="T65" fmla="*/ 125 h 888"/>
                <a:gd name="T66" fmla="*/ 1430 w 2994"/>
                <a:gd name="T67" fmla="*/ 206 h 888"/>
                <a:gd name="T68" fmla="*/ 1430 w 2994"/>
                <a:gd name="T69" fmla="*/ 287 h 888"/>
                <a:gd name="T70" fmla="*/ 1361 w 2994"/>
                <a:gd name="T71" fmla="*/ 401 h 888"/>
                <a:gd name="T72" fmla="*/ 1413 w 2994"/>
                <a:gd name="T73" fmla="*/ 482 h 888"/>
                <a:gd name="T74" fmla="*/ 1460 w 2994"/>
                <a:gd name="T75" fmla="*/ 621 h 888"/>
                <a:gd name="T76" fmla="*/ 1408 w 2994"/>
                <a:gd name="T77" fmla="*/ 775 h 888"/>
                <a:gd name="T78" fmla="*/ 1261 w 2994"/>
                <a:gd name="T79" fmla="*/ 858 h 888"/>
                <a:gd name="T80" fmla="*/ 813 w 2994"/>
                <a:gd name="T81" fmla="*/ 471 h 888"/>
                <a:gd name="T82" fmla="*/ 666 w 2994"/>
                <a:gd name="T83" fmla="*/ 428 h 888"/>
                <a:gd name="T84" fmla="*/ 813 w 2994"/>
                <a:gd name="T85" fmla="*/ 386 h 888"/>
                <a:gd name="T86" fmla="*/ 383 w 2994"/>
                <a:gd name="T87" fmla="*/ 350 h 888"/>
                <a:gd name="T88" fmla="*/ 766 w 2994"/>
                <a:gd name="T89" fmla="*/ 870 h 888"/>
                <a:gd name="T90" fmla="*/ 0 w 2994"/>
                <a:gd name="T91" fmla="*/ 870 h 888"/>
                <a:gd name="T92" fmla="*/ 1968 w 2994"/>
                <a:gd name="T93" fmla="*/ 4 h 888"/>
                <a:gd name="T94" fmla="*/ 2164 w 2994"/>
                <a:gd name="T95" fmla="*/ 88 h 888"/>
                <a:gd name="T96" fmla="*/ 2284 w 2994"/>
                <a:gd name="T97" fmla="*/ 264 h 888"/>
                <a:gd name="T98" fmla="*/ 2311 w 2994"/>
                <a:gd name="T99" fmla="*/ 508 h 888"/>
                <a:gd name="T100" fmla="*/ 2235 w 2994"/>
                <a:gd name="T101" fmla="*/ 722 h 888"/>
                <a:gd name="T102" fmla="*/ 2073 w 2994"/>
                <a:gd name="T103" fmla="*/ 855 h 888"/>
                <a:gd name="T104" fmla="*/ 1852 w 2994"/>
                <a:gd name="T105" fmla="*/ 884 h 888"/>
                <a:gd name="T106" fmla="*/ 1656 w 2994"/>
                <a:gd name="T107" fmla="*/ 800 h 888"/>
                <a:gd name="T108" fmla="*/ 1534 w 2994"/>
                <a:gd name="T109" fmla="*/ 624 h 888"/>
                <a:gd name="T110" fmla="*/ 1507 w 2994"/>
                <a:gd name="T111" fmla="*/ 380 h 888"/>
                <a:gd name="T112" fmla="*/ 1583 w 2994"/>
                <a:gd name="T113" fmla="*/ 166 h 888"/>
                <a:gd name="T114" fmla="*/ 1745 w 2994"/>
                <a:gd name="T115" fmla="*/ 33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4" h="888">
                  <a:moveTo>
                    <a:pt x="908" y="471"/>
                  </a:moveTo>
                  <a:lnTo>
                    <a:pt x="908" y="780"/>
                  </a:lnTo>
                  <a:lnTo>
                    <a:pt x="922" y="780"/>
                  </a:lnTo>
                  <a:lnTo>
                    <a:pt x="944" y="780"/>
                  </a:lnTo>
                  <a:lnTo>
                    <a:pt x="1000" y="780"/>
                  </a:lnTo>
                  <a:lnTo>
                    <a:pt x="1032" y="780"/>
                  </a:lnTo>
                  <a:lnTo>
                    <a:pt x="1063" y="780"/>
                  </a:lnTo>
                  <a:lnTo>
                    <a:pt x="1158" y="780"/>
                  </a:lnTo>
                  <a:lnTo>
                    <a:pt x="1178" y="780"/>
                  </a:lnTo>
                  <a:lnTo>
                    <a:pt x="1200" y="779"/>
                  </a:lnTo>
                  <a:lnTo>
                    <a:pt x="1223" y="775"/>
                  </a:lnTo>
                  <a:lnTo>
                    <a:pt x="1246" y="770"/>
                  </a:lnTo>
                  <a:lnTo>
                    <a:pt x="1269" y="763"/>
                  </a:lnTo>
                  <a:lnTo>
                    <a:pt x="1291" y="753"/>
                  </a:lnTo>
                  <a:lnTo>
                    <a:pt x="1311" y="739"/>
                  </a:lnTo>
                  <a:lnTo>
                    <a:pt x="1330" y="723"/>
                  </a:lnTo>
                  <a:lnTo>
                    <a:pt x="1344" y="704"/>
                  </a:lnTo>
                  <a:lnTo>
                    <a:pt x="1355" y="679"/>
                  </a:lnTo>
                  <a:lnTo>
                    <a:pt x="1364" y="653"/>
                  </a:lnTo>
                  <a:lnTo>
                    <a:pt x="1365" y="620"/>
                  </a:lnTo>
                  <a:lnTo>
                    <a:pt x="1362" y="589"/>
                  </a:lnTo>
                  <a:lnTo>
                    <a:pt x="1355" y="562"/>
                  </a:lnTo>
                  <a:lnTo>
                    <a:pt x="1342" y="539"/>
                  </a:lnTo>
                  <a:lnTo>
                    <a:pt x="1327" y="521"/>
                  </a:lnTo>
                  <a:lnTo>
                    <a:pt x="1308" y="506"/>
                  </a:lnTo>
                  <a:lnTo>
                    <a:pt x="1286" y="494"/>
                  </a:lnTo>
                  <a:lnTo>
                    <a:pt x="1261" y="485"/>
                  </a:lnTo>
                  <a:lnTo>
                    <a:pt x="1236" y="478"/>
                  </a:lnTo>
                  <a:lnTo>
                    <a:pt x="1210" y="474"/>
                  </a:lnTo>
                  <a:lnTo>
                    <a:pt x="1183" y="472"/>
                  </a:lnTo>
                  <a:lnTo>
                    <a:pt x="1158" y="471"/>
                  </a:lnTo>
                  <a:lnTo>
                    <a:pt x="908" y="471"/>
                  </a:lnTo>
                  <a:close/>
                  <a:moveTo>
                    <a:pt x="922" y="108"/>
                  </a:moveTo>
                  <a:lnTo>
                    <a:pt x="908" y="108"/>
                  </a:lnTo>
                  <a:lnTo>
                    <a:pt x="908" y="386"/>
                  </a:lnTo>
                  <a:lnTo>
                    <a:pt x="1158" y="386"/>
                  </a:lnTo>
                  <a:lnTo>
                    <a:pt x="1199" y="383"/>
                  </a:lnTo>
                  <a:lnTo>
                    <a:pt x="1234" y="376"/>
                  </a:lnTo>
                  <a:lnTo>
                    <a:pt x="1266" y="365"/>
                  </a:lnTo>
                  <a:lnTo>
                    <a:pt x="1291" y="348"/>
                  </a:lnTo>
                  <a:lnTo>
                    <a:pt x="1311" y="328"/>
                  </a:lnTo>
                  <a:lnTo>
                    <a:pt x="1327" y="304"/>
                  </a:lnTo>
                  <a:lnTo>
                    <a:pt x="1335" y="275"/>
                  </a:lnTo>
                  <a:lnTo>
                    <a:pt x="1338" y="244"/>
                  </a:lnTo>
                  <a:lnTo>
                    <a:pt x="1335" y="214"/>
                  </a:lnTo>
                  <a:lnTo>
                    <a:pt x="1328" y="189"/>
                  </a:lnTo>
                  <a:lnTo>
                    <a:pt x="1317" y="167"/>
                  </a:lnTo>
                  <a:lnTo>
                    <a:pt x="1301" y="150"/>
                  </a:lnTo>
                  <a:lnTo>
                    <a:pt x="1283" y="138"/>
                  </a:lnTo>
                  <a:lnTo>
                    <a:pt x="1263" y="126"/>
                  </a:lnTo>
                  <a:lnTo>
                    <a:pt x="1242" y="119"/>
                  </a:lnTo>
                  <a:lnTo>
                    <a:pt x="1220" y="113"/>
                  </a:lnTo>
                  <a:lnTo>
                    <a:pt x="1198" y="111"/>
                  </a:lnTo>
                  <a:lnTo>
                    <a:pt x="1178" y="109"/>
                  </a:lnTo>
                  <a:lnTo>
                    <a:pt x="1158" y="108"/>
                  </a:lnTo>
                  <a:lnTo>
                    <a:pt x="1139" y="108"/>
                  </a:lnTo>
                  <a:lnTo>
                    <a:pt x="1118" y="108"/>
                  </a:lnTo>
                  <a:lnTo>
                    <a:pt x="1093" y="108"/>
                  </a:lnTo>
                  <a:lnTo>
                    <a:pt x="1063" y="108"/>
                  </a:lnTo>
                  <a:lnTo>
                    <a:pt x="1032" y="108"/>
                  </a:lnTo>
                  <a:lnTo>
                    <a:pt x="1000" y="108"/>
                  </a:lnTo>
                  <a:lnTo>
                    <a:pt x="971" y="108"/>
                  </a:lnTo>
                  <a:lnTo>
                    <a:pt x="944" y="108"/>
                  </a:lnTo>
                  <a:lnTo>
                    <a:pt x="922" y="108"/>
                  </a:lnTo>
                  <a:close/>
                  <a:moveTo>
                    <a:pt x="1910" y="89"/>
                  </a:moveTo>
                  <a:lnTo>
                    <a:pt x="1862" y="94"/>
                  </a:lnTo>
                  <a:lnTo>
                    <a:pt x="1816" y="103"/>
                  </a:lnTo>
                  <a:lnTo>
                    <a:pt x="1775" y="121"/>
                  </a:lnTo>
                  <a:lnTo>
                    <a:pt x="1737" y="143"/>
                  </a:lnTo>
                  <a:lnTo>
                    <a:pt x="1703" y="173"/>
                  </a:lnTo>
                  <a:lnTo>
                    <a:pt x="1673" y="207"/>
                  </a:lnTo>
                  <a:lnTo>
                    <a:pt x="1647" y="245"/>
                  </a:lnTo>
                  <a:lnTo>
                    <a:pt x="1627" y="289"/>
                  </a:lnTo>
                  <a:lnTo>
                    <a:pt x="1612" y="338"/>
                  </a:lnTo>
                  <a:lnTo>
                    <a:pt x="1603" y="389"/>
                  </a:lnTo>
                  <a:lnTo>
                    <a:pt x="1600" y="444"/>
                  </a:lnTo>
                  <a:lnTo>
                    <a:pt x="1603" y="499"/>
                  </a:lnTo>
                  <a:lnTo>
                    <a:pt x="1612" y="550"/>
                  </a:lnTo>
                  <a:lnTo>
                    <a:pt x="1627" y="599"/>
                  </a:lnTo>
                  <a:lnTo>
                    <a:pt x="1647" y="643"/>
                  </a:lnTo>
                  <a:lnTo>
                    <a:pt x="1673" y="682"/>
                  </a:lnTo>
                  <a:lnTo>
                    <a:pt x="1703" y="716"/>
                  </a:lnTo>
                  <a:lnTo>
                    <a:pt x="1737" y="745"/>
                  </a:lnTo>
                  <a:lnTo>
                    <a:pt x="1775" y="767"/>
                  </a:lnTo>
                  <a:lnTo>
                    <a:pt x="1816" y="784"/>
                  </a:lnTo>
                  <a:lnTo>
                    <a:pt x="1862" y="794"/>
                  </a:lnTo>
                  <a:lnTo>
                    <a:pt x="1910" y="799"/>
                  </a:lnTo>
                  <a:lnTo>
                    <a:pt x="1958" y="794"/>
                  </a:lnTo>
                  <a:lnTo>
                    <a:pt x="2002" y="784"/>
                  </a:lnTo>
                  <a:lnTo>
                    <a:pt x="2045" y="767"/>
                  </a:lnTo>
                  <a:lnTo>
                    <a:pt x="2083" y="745"/>
                  </a:lnTo>
                  <a:lnTo>
                    <a:pt x="2117" y="716"/>
                  </a:lnTo>
                  <a:lnTo>
                    <a:pt x="2145" y="682"/>
                  </a:lnTo>
                  <a:lnTo>
                    <a:pt x="2171" y="643"/>
                  </a:lnTo>
                  <a:lnTo>
                    <a:pt x="2191" y="599"/>
                  </a:lnTo>
                  <a:lnTo>
                    <a:pt x="2206" y="550"/>
                  </a:lnTo>
                  <a:lnTo>
                    <a:pt x="2215" y="499"/>
                  </a:lnTo>
                  <a:lnTo>
                    <a:pt x="2218" y="444"/>
                  </a:lnTo>
                  <a:lnTo>
                    <a:pt x="2215" y="389"/>
                  </a:lnTo>
                  <a:lnTo>
                    <a:pt x="2206" y="338"/>
                  </a:lnTo>
                  <a:lnTo>
                    <a:pt x="2191" y="289"/>
                  </a:lnTo>
                  <a:lnTo>
                    <a:pt x="2171" y="245"/>
                  </a:lnTo>
                  <a:lnTo>
                    <a:pt x="2145" y="207"/>
                  </a:lnTo>
                  <a:lnTo>
                    <a:pt x="2117" y="173"/>
                  </a:lnTo>
                  <a:lnTo>
                    <a:pt x="2083" y="143"/>
                  </a:lnTo>
                  <a:lnTo>
                    <a:pt x="2045" y="121"/>
                  </a:lnTo>
                  <a:lnTo>
                    <a:pt x="2002" y="103"/>
                  </a:lnTo>
                  <a:lnTo>
                    <a:pt x="1958" y="94"/>
                  </a:lnTo>
                  <a:lnTo>
                    <a:pt x="1910" y="89"/>
                  </a:lnTo>
                  <a:close/>
                  <a:moveTo>
                    <a:pt x="2256" y="20"/>
                  </a:moveTo>
                  <a:lnTo>
                    <a:pt x="2367" y="20"/>
                  </a:lnTo>
                  <a:lnTo>
                    <a:pt x="2611" y="349"/>
                  </a:lnTo>
                  <a:lnTo>
                    <a:pt x="2853" y="20"/>
                  </a:lnTo>
                  <a:lnTo>
                    <a:pt x="2964" y="20"/>
                  </a:lnTo>
                  <a:lnTo>
                    <a:pt x="2666" y="424"/>
                  </a:lnTo>
                  <a:lnTo>
                    <a:pt x="2994" y="870"/>
                  </a:lnTo>
                  <a:lnTo>
                    <a:pt x="2881" y="870"/>
                  </a:lnTo>
                  <a:lnTo>
                    <a:pt x="2611" y="501"/>
                  </a:lnTo>
                  <a:lnTo>
                    <a:pt x="2338" y="870"/>
                  </a:lnTo>
                  <a:lnTo>
                    <a:pt x="2228" y="870"/>
                  </a:lnTo>
                  <a:lnTo>
                    <a:pt x="2554" y="424"/>
                  </a:lnTo>
                  <a:lnTo>
                    <a:pt x="2256" y="20"/>
                  </a:lnTo>
                  <a:close/>
                  <a:moveTo>
                    <a:pt x="813" y="20"/>
                  </a:moveTo>
                  <a:lnTo>
                    <a:pt x="1158" y="20"/>
                  </a:lnTo>
                  <a:lnTo>
                    <a:pt x="1206" y="23"/>
                  </a:lnTo>
                  <a:lnTo>
                    <a:pt x="1249" y="28"/>
                  </a:lnTo>
                  <a:lnTo>
                    <a:pt x="1284" y="38"/>
                  </a:lnTo>
                  <a:lnTo>
                    <a:pt x="1317" y="52"/>
                  </a:lnTo>
                  <a:lnTo>
                    <a:pt x="1344" y="68"/>
                  </a:lnTo>
                  <a:lnTo>
                    <a:pt x="1365" y="85"/>
                  </a:lnTo>
                  <a:lnTo>
                    <a:pt x="1383" y="105"/>
                  </a:lnTo>
                  <a:lnTo>
                    <a:pt x="1399" y="125"/>
                  </a:lnTo>
                  <a:lnTo>
                    <a:pt x="1410" y="146"/>
                  </a:lnTo>
                  <a:lnTo>
                    <a:pt x="1419" y="167"/>
                  </a:lnTo>
                  <a:lnTo>
                    <a:pt x="1426" y="187"/>
                  </a:lnTo>
                  <a:lnTo>
                    <a:pt x="1430" y="206"/>
                  </a:lnTo>
                  <a:lnTo>
                    <a:pt x="1432" y="223"/>
                  </a:lnTo>
                  <a:lnTo>
                    <a:pt x="1433" y="238"/>
                  </a:lnTo>
                  <a:lnTo>
                    <a:pt x="1435" y="251"/>
                  </a:lnTo>
                  <a:lnTo>
                    <a:pt x="1430" y="287"/>
                  </a:lnTo>
                  <a:lnTo>
                    <a:pt x="1422" y="321"/>
                  </a:lnTo>
                  <a:lnTo>
                    <a:pt x="1406" y="350"/>
                  </a:lnTo>
                  <a:lnTo>
                    <a:pt x="1386" y="379"/>
                  </a:lnTo>
                  <a:lnTo>
                    <a:pt x="1361" y="401"/>
                  </a:lnTo>
                  <a:lnTo>
                    <a:pt x="1332" y="420"/>
                  </a:lnTo>
                  <a:lnTo>
                    <a:pt x="1359" y="437"/>
                  </a:lnTo>
                  <a:lnTo>
                    <a:pt x="1388" y="457"/>
                  </a:lnTo>
                  <a:lnTo>
                    <a:pt x="1413" y="482"/>
                  </a:lnTo>
                  <a:lnTo>
                    <a:pt x="1435" y="514"/>
                  </a:lnTo>
                  <a:lnTo>
                    <a:pt x="1449" y="546"/>
                  </a:lnTo>
                  <a:lnTo>
                    <a:pt x="1457" y="583"/>
                  </a:lnTo>
                  <a:lnTo>
                    <a:pt x="1460" y="621"/>
                  </a:lnTo>
                  <a:lnTo>
                    <a:pt x="1457" y="665"/>
                  </a:lnTo>
                  <a:lnTo>
                    <a:pt x="1447" y="706"/>
                  </a:lnTo>
                  <a:lnTo>
                    <a:pt x="1430" y="742"/>
                  </a:lnTo>
                  <a:lnTo>
                    <a:pt x="1408" y="775"/>
                  </a:lnTo>
                  <a:lnTo>
                    <a:pt x="1379" y="803"/>
                  </a:lnTo>
                  <a:lnTo>
                    <a:pt x="1345" y="826"/>
                  </a:lnTo>
                  <a:lnTo>
                    <a:pt x="1305" y="844"/>
                  </a:lnTo>
                  <a:lnTo>
                    <a:pt x="1261" y="858"/>
                  </a:lnTo>
                  <a:lnTo>
                    <a:pt x="1212" y="867"/>
                  </a:lnTo>
                  <a:lnTo>
                    <a:pt x="1158" y="870"/>
                  </a:lnTo>
                  <a:lnTo>
                    <a:pt x="813" y="870"/>
                  </a:lnTo>
                  <a:lnTo>
                    <a:pt x="813" y="471"/>
                  </a:lnTo>
                  <a:lnTo>
                    <a:pt x="636" y="471"/>
                  </a:lnTo>
                  <a:lnTo>
                    <a:pt x="644" y="460"/>
                  </a:lnTo>
                  <a:lnTo>
                    <a:pt x="654" y="445"/>
                  </a:lnTo>
                  <a:lnTo>
                    <a:pt x="666" y="428"/>
                  </a:lnTo>
                  <a:lnTo>
                    <a:pt x="678" y="413"/>
                  </a:lnTo>
                  <a:lnTo>
                    <a:pt x="688" y="397"/>
                  </a:lnTo>
                  <a:lnTo>
                    <a:pt x="698" y="386"/>
                  </a:lnTo>
                  <a:lnTo>
                    <a:pt x="813" y="386"/>
                  </a:lnTo>
                  <a:lnTo>
                    <a:pt x="813" y="20"/>
                  </a:lnTo>
                  <a:close/>
                  <a:moveTo>
                    <a:pt x="29" y="20"/>
                  </a:moveTo>
                  <a:lnTo>
                    <a:pt x="141" y="20"/>
                  </a:lnTo>
                  <a:lnTo>
                    <a:pt x="383" y="350"/>
                  </a:lnTo>
                  <a:lnTo>
                    <a:pt x="626" y="20"/>
                  </a:lnTo>
                  <a:lnTo>
                    <a:pt x="738" y="20"/>
                  </a:lnTo>
                  <a:lnTo>
                    <a:pt x="440" y="424"/>
                  </a:lnTo>
                  <a:lnTo>
                    <a:pt x="766" y="870"/>
                  </a:lnTo>
                  <a:lnTo>
                    <a:pt x="654" y="870"/>
                  </a:lnTo>
                  <a:lnTo>
                    <a:pt x="383" y="501"/>
                  </a:lnTo>
                  <a:lnTo>
                    <a:pt x="112" y="870"/>
                  </a:lnTo>
                  <a:lnTo>
                    <a:pt x="0" y="870"/>
                  </a:lnTo>
                  <a:lnTo>
                    <a:pt x="327" y="424"/>
                  </a:lnTo>
                  <a:lnTo>
                    <a:pt x="29" y="20"/>
                  </a:lnTo>
                  <a:close/>
                  <a:moveTo>
                    <a:pt x="1910" y="0"/>
                  </a:moveTo>
                  <a:lnTo>
                    <a:pt x="1968" y="4"/>
                  </a:lnTo>
                  <a:lnTo>
                    <a:pt x="2022" y="14"/>
                  </a:lnTo>
                  <a:lnTo>
                    <a:pt x="2073" y="33"/>
                  </a:lnTo>
                  <a:lnTo>
                    <a:pt x="2120" y="57"/>
                  </a:lnTo>
                  <a:lnTo>
                    <a:pt x="2164" y="88"/>
                  </a:lnTo>
                  <a:lnTo>
                    <a:pt x="2201" y="123"/>
                  </a:lnTo>
                  <a:lnTo>
                    <a:pt x="2235" y="166"/>
                  </a:lnTo>
                  <a:lnTo>
                    <a:pt x="2262" y="213"/>
                  </a:lnTo>
                  <a:lnTo>
                    <a:pt x="2284" y="264"/>
                  </a:lnTo>
                  <a:lnTo>
                    <a:pt x="2301" y="321"/>
                  </a:lnTo>
                  <a:lnTo>
                    <a:pt x="2311" y="380"/>
                  </a:lnTo>
                  <a:lnTo>
                    <a:pt x="2314" y="444"/>
                  </a:lnTo>
                  <a:lnTo>
                    <a:pt x="2311" y="508"/>
                  </a:lnTo>
                  <a:lnTo>
                    <a:pt x="2301" y="567"/>
                  </a:lnTo>
                  <a:lnTo>
                    <a:pt x="2284" y="624"/>
                  </a:lnTo>
                  <a:lnTo>
                    <a:pt x="2262" y="675"/>
                  </a:lnTo>
                  <a:lnTo>
                    <a:pt x="2235" y="722"/>
                  </a:lnTo>
                  <a:lnTo>
                    <a:pt x="2201" y="765"/>
                  </a:lnTo>
                  <a:lnTo>
                    <a:pt x="2164" y="800"/>
                  </a:lnTo>
                  <a:lnTo>
                    <a:pt x="2120" y="831"/>
                  </a:lnTo>
                  <a:lnTo>
                    <a:pt x="2073" y="855"/>
                  </a:lnTo>
                  <a:lnTo>
                    <a:pt x="2022" y="874"/>
                  </a:lnTo>
                  <a:lnTo>
                    <a:pt x="1968" y="884"/>
                  </a:lnTo>
                  <a:lnTo>
                    <a:pt x="1910" y="888"/>
                  </a:lnTo>
                  <a:lnTo>
                    <a:pt x="1852" y="884"/>
                  </a:lnTo>
                  <a:lnTo>
                    <a:pt x="1796" y="874"/>
                  </a:lnTo>
                  <a:lnTo>
                    <a:pt x="1745" y="855"/>
                  </a:lnTo>
                  <a:lnTo>
                    <a:pt x="1698" y="831"/>
                  </a:lnTo>
                  <a:lnTo>
                    <a:pt x="1656" y="800"/>
                  </a:lnTo>
                  <a:lnTo>
                    <a:pt x="1618" y="765"/>
                  </a:lnTo>
                  <a:lnTo>
                    <a:pt x="1583" y="722"/>
                  </a:lnTo>
                  <a:lnTo>
                    <a:pt x="1557" y="675"/>
                  </a:lnTo>
                  <a:lnTo>
                    <a:pt x="1534" y="624"/>
                  </a:lnTo>
                  <a:lnTo>
                    <a:pt x="1518" y="567"/>
                  </a:lnTo>
                  <a:lnTo>
                    <a:pt x="1507" y="508"/>
                  </a:lnTo>
                  <a:lnTo>
                    <a:pt x="1504" y="444"/>
                  </a:lnTo>
                  <a:lnTo>
                    <a:pt x="1507" y="380"/>
                  </a:lnTo>
                  <a:lnTo>
                    <a:pt x="1518" y="321"/>
                  </a:lnTo>
                  <a:lnTo>
                    <a:pt x="1534" y="264"/>
                  </a:lnTo>
                  <a:lnTo>
                    <a:pt x="1557" y="213"/>
                  </a:lnTo>
                  <a:lnTo>
                    <a:pt x="1583" y="166"/>
                  </a:lnTo>
                  <a:lnTo>
                    <a:pt x="1618" y="123"/>
                  </a:lnTo>
                  <a:lnTo>
                    <a:pt x="1656" y="88"/>
                  </a:lnTo>
                  <a:lnTo>
                    <a:pt x="1698" y="57"/>
                  </a:lnTo>
                  <a:lnTo>
                    <a:pt x="1745" y="33"/>
                  </a:lnTo>
                  <a:lnTo>
                    <a:pt x="1796" y="14"/>
                  </a:lnTo>
                  <a:lnTo>
                    <a:pt x="1852" y="4"/>
                  </a:lnTo>
                  <a:lnTo>
                    <a:pt x="19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7"/>
            <p:cNvSpPr>
              <a:spLocks noEditPoints="1"/>
            </p:cNvSpPr>
            <p:nvPr/>
          </p:nvSpPr>
          <p:spPr bwMode="auto">
            <a:xfrm>
              <a:off x="5630863" y="-465376"/>
              <a:ext cx="749300" cy="749300"/>
            </a:xfrm>
            <a:custGeom>
              <a:avLst/>
              <a:gdLst>
                <a:gd name="T0" fmla="*/ 824 w 1417"/>
                <a:gd name="T1" fmla="*/ 641 h 1417"/>
                <a:gd name="T2" fmla="*/ 1017 w 1417"/>
                <a:gd name="T3" fmla="*/ 835 h 1417"/>
                <a:gd name="T4" fmla="*/ 1160 w 1417"/>
                <a:gd name="T5" fmla="*/ 1010 h 1417"/>
                <a:gd name="T6" fmla="*/ 1231 w 1417"/>
                <a:gd name="T7" fmla="*/ 1162 h 1417"/>
                <a:gd name="T8" fmla="*/ 1180 w 1417"/>
                <a:gd name="T9" fmla="*/ 1237 h 1417"/>
                <a:gd name="T10" fmla="*/ 931 w 1417"/>
                <a:gd name="T11" fmla="*/ 1382 h 1417"/>
                <a:gd name="T12" fmla="*/ 634 w 1417"/>
                <a:gd name="T13" fmla="*/ 1413 h 1417"/>
                <a:gd name="T14" fmla="*/ 360 w 1417"/>
                <a:gd name="T15" fmla="*/ 1323 h 1417"/>
                <a:gd name="T16" fmla="*/ 193 w 1417"/>
                <a:gd name="T17" fmla="*/ 1190 h 1417"/>
                <a:gd name="T18" fmla="*/ 190 w 1417"/>
                <a:gd name="T19" fmla="*/ 1174 h 1417"/>
                <a:gd name="T20" fmla="*/ 223 w 1417"/>
                <a:gd name="T21" fmla="*/ 1071 h 1417"/>
                <a:gd name="T22" fmla="*/ 336 w 1417"/>
                <a:gd name="T23" fmla="*/ 913 h 1417"/>
                <a:gd name="T24" fmla="*/ 479 w 1417"/>
                <a:gd name="T25" fmla="*/ 754 h 1417"/>
                <a:gd name="T26" fmla="*/ 606 w 1417"/>
                <a:gd name="T27" fmla="*/ 631 h 1417"/>
                <a:gd name="T28" fmla="*/ 697 w 1417"/>
                <a:gd name="T29" fmla="*/ 554 h 1417"/>
                <a:gd name="T30" fmla="*/ 254 w 1417"/>
                <a:gd name="T31" fmla="*/ 177 h 1417"/>
                <a:gd name="T32" fmla="*/ 291 w 1417"/>
                <a:gd name="T33" fmla="*/ 184 h 1417"/>
                <a:gd name="T34" fmla="*/ 392 w 1417"/>
                <a:gd name="T35" fmla="*/ 248 h 1417"/>
                <a:gd name="T36" fmla="*/ 540 w 1417"/>
                <a:gd name="T37" fmla="*/ 390 h 1417"/>
                <a:gd name="T38" fmla="*/ 508 w 1417"/>
                <a:gd name="T39" fmla="*/ 428 h 1417"/>
                <a:gd name="T40" fmla="*/ 427 w 1417"/>
                <a:gd name="T41" fmla="*/ 529 h 1417"/>
                <a:gd name="T42" fmla="*/ 326 w 1417"/>
                <a:gd name="T43" fmla="*/ 672 h 1417"/>
                <a:gd name="T44" fmla="*/ 203 w 1417"/>
                <a:gd name="T45" fmla="*/ 893 h 1417"/>
                <a:gd name="T46" fmla="*/ 153 w 1417"/>
                <a:gd name="T47" fmla="*/ 1054 h 1417"/>
                <a:gd name="T48" fmla="*/ 169 w 1417"/>
                <a:gd name="T49" fmla="*/ 1164 h 1417"/>
                <a:gd name="T50" fmla="*/ 34 w 1417"/>
                <a:gd name="T51" fmla="*/ 922 h 1417"/>
                <a:gd name="T52" fmla="*/ 4 w 1417"/>
                <a:gd name="T53" fmla="*/ 631 h 1417"/>
                <a:gd name="T54" fmla="*/ 98 w 1417"/>
                <a:gd name="T55" fmla="*/ 349 h 1417"/>
                <a:gd name="T56" fmla="*/ 245 w 1417"/>
                <a:gd name="T57" fmla="*/ 177 h 1417"/>
                <a:gd name="T58" fmla="*/ 1179 w 1417"/>
                <a:gd name="T59" fmla="*/ 177 h 1417"/>
                <a:gd name="T60" fmla="*/ 1353 w 1417"/>
                <a:gd name="T61" fmla="*/ 413 h 1417"/>
                <a:gd name="T62" fmla="*/ 1417 w 1417"/>
                <a:gd name="T63" fmla="*/ 708 h 1417"/>
                <a:gd name="T64" fmla="*/ 1360 w 1417"/>
                <a:gd name="T65" fmla="*/ 989 h 1417"/>
                <a:gd name="T66" fmla="*/ 1261 w 1417"/>
                <a:gd name="T67" fmla="*/ 1145 h 1417"/>
                <a:gd name="T68" fmla="*/ 1264 w 1417"/>
                <a:gd name="T69" fmla="*/ 1027 h 1417"/>
                <a:gd name="T70" fmla="*/ 1216 w 1417"/>
                <a:gd name="T71" fmla="*/ 882 h 1417"/>
                <a:gd name="T72" fmla="*/ 1097 w 1417"/>
                <a:gd name="T73" fmla="*/ 669 h 1417"/>
                <a:gd name="T74" fmla="*/ 994 w 1417"/>
                <a:gd name="T75" fmla="*/ 526 h 1417"/>
                <a:gd name="T76" fmla="*/ 914 w 1417"/>
                <a:gd name="T77" fmla="*/ 425 h 1417"/>
                <a:gd name="T78" fmla="*/ 882 w 1417"/>
                <a:gd name="T79" fmla="*/ 386 h 1417"/>
                <a:gd name="T80" fmla="*/ 1028 w 1417"/>
                <a:gd name="T81" fmla="*/ 249 h 1417"/>
                <a:gd name="T82" fmla="*/ 1142 w 1417"/>
                <a:gd name="T83" fmla="*/ 178 h 1417"/>
                <a:gd name="T84" fmla="*/ 1166 w 1417"/>
                <a:gd name="T85" fmla="*/ 176 h 1417"/>
                <a:gd name="T86" fmla="*/ 921 w 1417"/>
                <a:gd name="T87" fmla="*/ 32 h 1417"/>
                <a:gd name="T88" fmla="*/ 1095 w 1417"/>
                <a:gd name="T89" fmla="*/ 116 h 1417"/>
                <a:gd name="T90" fmla="*/ 975 w 1417"/>
                <a:gd name="T91" fmla="*/ 117 h 1417"/>
                <a:gd name="T92" fmla="*/ 834 w 1417"/>
                <a:gd name="T93" fmla="*/ 171 h 1417"/>
                <a:gd name="T94" fmla="*/ 726 w 1417"/>
                <a:gd name="T95" fmla="*/ 230 h 1417"/>
                <a:gd name="T96" fmla="*/ 674 w 1417"/>
                <a:gd name="T97" fmla="*/ 217 h 1417"/>
                <a:gd name="T98" fmla="*/ 550 w 1417"/>
                <a:gd name="T99" fmla="*/ 153 h 1417"/>
                <a:gd name="T100" fmla="*/ 418 w 1417"/>
                <a:gd name="T101" fmla="*/ 112 h 1417"/>
                <a:gd name="T102" fmla="*/ 322 w 1417"/>
                <a:gd name="T103" fmla="*/ 116 h 1417"/>
                <a:gd name="T104" fmla="*/ 495 w 1417"/>
                <a:gd name="T105" fmla="*/ 3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7" h="1417">
                  <a:moveTo>
                    <a:pt x="711" y="544"/>
                  </a:moveTo>
                  <a:lnTo>
                    <a:pt x="743" y="571"/>
                  </a:lnTo>
                  <a:lnTo>
                    <a:pt x="780" y="603"/>
                  </a:lnTo>
                  <a:lnTo>
                    <a:pt x="824" y="641"/>
                  </a:lnTo>
                  <a:lnTo>
                    <a:pt x="871" y="685"/>
                  </a:lnTo>
                  <a:lnTo>
                    <a:pt x="922" y="735"/>
                  </a:lnTo>
                  <a:lnTo>
                    <a:pt x="976" y="790"/>
                  </a:lnTo>
                  <a:lnTo>
                    <a:pt x="1017" y="835"/>
                  </a:lnTo>
                  <a:lnTo>
                    <a:pt x="1057" y="879"/>
                  </a:lnTo>
                  <a:lnTo>
                    <a:pt x="1095" y="923"/>
                  </a:lnTo>
                  <a:lnTo>
                    <a:pt x="1129" y="967"/>
                  </a:lnTo>
                  <a:lnTo>
                    <a:pt x="1160" y="1010"/>
                  </a:lnTo>
                  <a:lnTo>
                    <a:pt x="1187" y="1051"/>
                  </a:lnTo>
                  <a:lnTo>
                    <a:pt x="1209" y="1091"/>
                  </a:lnTo>
                  <a:lnTo>
                    <a:pt x="1224" y="1128"/>
                  </a:lnTo>
                  <a:lnTo>
                    <a:pt x="1231" y="1162"/>
                  </a:lnTo>
                  <a:lnTo>
                    <a:pt x="1233" y="1174"/>
                  </a:lnTo>
                  <a:lnTo>
                    <a:pt x="1233" y="1183"/>
                  </a:lnTo>
                  <a:lnTo>
                    <a:pt x="1231" y="1186"/>
                  </a:lnTo>
                  <a:lnTo>
                    <a:pt x="1180" y="1237"/>
                  </a:lnTo>
                  <a:lnTo>
                    <a:pt x="1125" y="1282"/>
                  </a:lnTo>
                  <a:lnTo>
                    <a:pt x="1064" y="1322"/>
                  </a:lnTo>
                  <a:lnTo>
                    <a:pt x="1000" y="1355"/>
                  </a:lnTo>
                  <a:lnTo>
                    <a:pt x="931" y="1382"/>
                  </a:lnTo>
                  <a:lnTo>
                    <a:pt x="860" y="1400"/>
                  </a:lnTo>
                  <a:lnTo>
                    <a:pt x="786" y="1413"/>
                  </a:lnTo>
                  <a:lnTo>
                    <a:pt x="709" y="1417"/>
                  </a:lnTo>
                  <a:lnTo>
                    <a:pt x="634" y="1413"/>
                  </a:lnTo>
                  <a:lnTo>
                    <a:pt x="562" y="1401"/>
                  </a:lnTo>
                  <a:lnTo>
                    <a:pt x="492" y="1382"/>
                  </a:lnTo>
                  <a:lnTo>
                    <a:pt x="424" y="1356"/>
                  </a:lnTo>
                  <a:lnTo>
                    <a:pt x="360" y="1323"/>
                  </a:lnTo>
                  <a:lnTo>
                    <a:pt x="301" y="1285"/>
                  </a:lnTo>
                  <a:lnTo>
                    <a:pt x="245" y="1241"/>
                  </a:lnTo>
                  <a:lnTo>
                    <a:pt x="194" y="1191"/>
                  </a:lnTo>
                  <a:lnTo>
                    <a:pt x="193" y="1190"/>
                  </a:lnTo>
                  <a:lnTo>
                    <a:pt x="192" y="1189"/>
                  </a:lnTo>
                  <a:lnTo>
                    <a:pt x="192" y="1186"/>
                  </a:lnTo>
                  <a:lnTo>
                    <a:pt x="192" y="1183"/>
                  </a:lnTo>
                  <a:lnTo>
                    <a:pt x="190" y="1174"/>
                  </a:lnTo>
                  <a:lnTo>
                    <a:pt x="190" y="1172"/>
                  </a:lnTo>
                  <a:lnTo>
                    <a:pt x="194" y="1140"/>
                  </a:lnTo>
                  <a:lnTo>
                    <a:pt x="206" y="1106"/>
                  </a:lnTo>
                  <a:lnTo>
                    <a:pt x="223" y="1071"/>
                  </a:lnTo>
                  <a:lnTo>
                    <a:pt x="245" y="1034"/>
                  </a:lnTo>
                  <a:lnTo>
                    <a:pt x="272" y="994"/>
                  </a:lnTo>
                  <a:lnTo>
                    <a:pt x="302" y="954"/>
                  </a:lnTo>
                  <a:lnTo>
                    <a:pt x="336" y="913"/>
                  </a:lnTo>
                  <a:lnTo>
                    <a:pt x="372" y="872"/>
                  </a:lnTo>
                  <a:lnTo>
                    <a:pt x="409" y="831"/>
                  </a:lnTo>
                  <a:lnTo>
                    <a:pt x="445" y="790"/>
                  </a:lnTo>
                  <a:lnTo>
                    <a:pt x="479" y="754"/>
                  </a:lnTo>
                  <a:lnTo>
                    <a:pt x="512" y="720"/>
                  </a:lnTo>
                  <a:lnTo>
                    <a:pt x="545" y="688"/>
                  </a:lnTo>
                  <a:lnTo>
                    <a:pt x="576" y="658"/>
                  </a:lnTo>
                  <a:lnTo>
                    <a:pt x="606" y="631"/>
                  </a:lnTo>
                  <a:lnTo>
                    <a:pt x="634" y="607"/>
                  </a:lnTo>
                  <a:lnTo>
                    <a:pt x="658" y="586"/>
                  </a:lnTo>
                  <a:lnTo>
                    <a:pt x="680" y="569"/>
                  </a:lnTo>
                  <a:lnTo>
                    <a:pt x="697" y="554"/>
                  </a:lnTo>
                  <a:lnTo>
                    <a:pt x="709" y="544"/>
                  </a:lnTo>
                  <a:lnTo>
                    <a:pt x="711" y="544"/>
                  </a:lnTo>
                  <a:lnTo>
                    <a:pt x="711" y="544"/>
                  </a:lnTo>
                  <a:close/>
                  <a:moveTo>
                    <a:pt x="254" y="177"/>
                  </a:moveTo>
                  <a:lnTo>
                    <a:pt x="262" y="177"/>
                  </a:lnTo>
                  <a:lnTo>
                    <a:pt x="271" y="178"/>
                  </a:lnTo>
                  <a:lnTo>
                    <a:pt x="274" y="178"/>
                  </a:lnTo>
                  <a:lnTo>
                    <a:pt x="291" y="184"/>
                  </a:lnTo>
                  <a:lnTo>
                    <a:pt x="311" y="193"/>
                  </a:lnTo>
                  <a:lnTo>
                    <a:pt x="333" y="205"/>
                  </a:lnTo>
                  <a:lnTo>
                    <a:pt x="360" y="224"/>
                  </a:lnTo>
                  <a:lnTo>
                    <a:pt x="392" y="248"/>
                  </a:lnTo>
                  <a:lnTo>
                    <a:pt x="426" y="276"/>
                  </a:lnTo>
                  <a:lnTo>
                    <a:pt x="462" y="309"/>
                  </a:lnTo>
                  <a:lnTo>
                    <a:pt x="501" y="347"/>
                  </a:lnTo>
                  <a:lnTo>
                    <a:pt x="540" y="390"/>
                  </a:lnTo>
                  <a:lnTo>
                    <a:pt x="539" y="391"/>
                  </a:lnTo>
                  <a:lnTo>
                    <a:pt x="532" y="400"/>
                  </a:lnTo>
                  <a:lnTo>
                    <a:pt x="522" y="411"/>
                  </a:lnTo>
                  <a:lnTo>
                    <a:pt x="508" y="428"/>
                  </a:lnTo>
                  <a:lnTo>
                    <a:pt x="491" y="448"/>
                  </a:lnTo>
                  <a:lnTo>
                    <a:pt x="471" y="472"/>
                  </a:lnTo>
                  <a:lnTo>
                    <a:pt x="450" y="499"/>
                  </a:lnTo>
                  <a:lnTo>
                    <a:pt x="427" y="529"/>
                  </a:lnTo>
                  <a:lnTo>
                    <a:pt x="403" y="562"/>
                  </a:lnTo>
                  <a:lnTo>
                    <a:pt x="377" y="597"/>
                  </a:lnTo>
                  <a:lnTo>
                    <a:pt x="352" y="634"/>
                  </a:lnTo>
                  <a:lnTo>
                    <a:pt x="326" y="672"/>
                  </a:lnTo>
                  <a:lnTo>
                    <a:pt x="301" y="712"/>
                  </a:lnTo>
                  <a:lnTo>
                    <a:pt x="260" y="780"/>
                  </a:lnTo>
                  <a:lnTo>
                    <a:pt x="223" y="850"/>
                  </a:lnTo>
                  <a:lnTo>
                    <a:pt x="203" y="893"/>
                  </a:lnTo>
                  <a:lnTo>
                    <a:pt x="184" y="936"/>
                  </a:lnTo>
                  <a:lnTo>
                    <a:pt x="170" y="977"/>
                  </a:lnTo>
                  <a:lnTo>
                    <a:pt x="160" y="1017"/>
                  </a:lnTo>
                  <a:lnTo>
                    <a:pt x="153" y="1054"/>
                  </a:lnTo>
                  <a:lnTo>
                    <a:pt x="150" y="1088"/>
                  </a:lnTo>
                  <a:lnTo>
                    <a:pt x="152" y="1118"/>
                  </a:lnTo>
                  <a:lnTo>
                    <a:pt x="157" y="1143"/>
                  </a:lnTo>
                  <a:lnTo>
                    <a:pt x="169" y="1164"/>
                  </a:lnTo>
                  <a:lnTo>
                    <a:pt x="126" y="1109"/>
                  </a:lnTo>
                  <a:lnTo>
                    <a:pt x="89" y="1050"/>
                  </a:lnTo>
                  <a:lnTo>
                    <a:pt x="58" y="987"/>
                  </a:lnTo>
                  <a:lnTo>
                    <a:pt x="34" y="922"/>
                  </a:lnTo>
                  <a:lnTo>
                    <a:pt x="16" y="852"/>
                  </a:lnTo>
                  <a:lnTo>
                    <a:pt x="4" y="781"/>
                  </a:lnTo>
                  <a:lnTo>
                    <a:pt x="0" y="708"/>
                  </a:lnTo>
                  <a:lnTo>
                    <a:pt x="4" y="631"/>
                  </a:lnTo>
                  <a:lnTo>
                    <a:pt x="17" y="556"/>
                  </a:lnTo>
                  <a:lnTo>
                    <a:pt x="37" y="483"/>
                  </a:lnTo>
                  <a:lnTo>
                    <a:pt x="64" y="414"/>
                  </a:lnTo>
                  <a:lnTo>
                    <a:pt x="98" y="349"/>
                  </a:lnTo>
                  <a:lnTo>
                    <a:pt x="138" y="288"/>
                  </a:lnTo>
                  <a:lnTo>
                    <a:pt x="184" y="231"/>
                  </a:lnTo>
                  <a:lnTo>
                    <a:pt x="237" y="180"/>
                  </a:lnTo>
                  <a:lnTo>
                    <a:pt x="245" y="177"/>
                  </a:lnTo>
                  <a:lnTo>
                    <a:pt x="254" y="177"/>
                  </a:lnTo>
                  <a:close/>
                  <a:moveTo>
                    <a:pt x="1166" y="176"/>
                  </a:moveTo>
                  <a:lnTo>
                    <a:pt x="1173" y="176"/>
                  </a:lnTo>
                  <a:lnTo>
                    <a:pt x="1179" y="177"/>
                  </a:lnTo>
                  <a:lnTo>
                    <a:pt x="1231" y="230"/>
                  </a:lnTo>
                  <a:lnTo>
                    <a:pt x="1278" y="285"/>
                  </a:lnTo>
                  <a:lnTo>
                    <a:pt x="1319" y="347"/>
                  </a:lnTo>
                  <a:lnTo>
                    <a:pt x="1353" y="413"/>
                  </a:lnTo>
                  <a:lnTo>
                    <a:pt x="1380" y="482"/>
                  </a:lnTo>
                  <a:lnTo>
                    <a:pt x="1402" y="554"/>
                  </a:lnTo>
                  <a:lnTo>
                    <a:pt x="1413" y="630"/>
                  </a:lnTo>
                  <a:lnTo>
                    <a:pt x="1417" y="708"/>
                  </a:lnTo>
                  <a:lnTo>
                    <a:pt x="1414" y="781"/>
                  </a:lnTo>
                  <a:lnTo>
                    <a:pt x="1403" y="854"/>
                  </a:lnTo>
                  <a:lnTo>
                    <a:pt x="1385" y="923"/>
                  </a:lnTo>
                  <a:lnTo>
                    <a:pt x="1360" y="989"/>
                  </a:lnTo>
                  <a:lnTo>
                    <a:pt x="1329" y="1051"/>
                  </a:lnTo>
                  <a:lnTo>
                    <a:pt x="1292" y="1111"/>
                  </a:lnTo>
                  <a:lnTo>
                    <a:pt x="1250" y="1166"/>
                  </a:lnTo>
                  <a:lnTo>
                    <a:pt x="1261" y="1145"/>
                  </a:lnTo>
                  <a:lnTo>
                    <a:pt x="1268" y="1120"/>
                  </a:lnTo>
                  <a:lnTo>
                    <a:pt x="1271" y="1092"/>
                  </a:lnTo>
                  <a:lnTo>
                    <a:pt x="1270" y="1059"/>
                  </a:lnTo>
                  <a:lnTo>
                    <a:pt x="1264" y="1027"/>
                  </a:lnTo>
                  <a:lnTo>
                    <a:pt x="1255" y="991"/>
                  </a:lnTo>
                  <a:lnTo>
                    <a:pt x="1244" y="956"/>
                  </a:lnTo>
                  <a:lnTo>
                    <a:pt x="1231" y="919"/>
                  </a:lnTo>
                  <a:lnTo>
                    <a:pt x="1216" y="882"/>
                  </a:lnTo>
                  <a:lnTo>
                    <a:pt x="1199" y="847"/>
                  </a:lnTo>
                  <a:lnTo>
                    <a:pt x="1162" y="777"/>
                  </a:lnTo>
                  <a:lnTo>
                    <a:pt x="1122" y="709"/>
                  </a:lnTo>
                  <a:lnTo>
                    <a:pt x="1097" y="669"/>
                  </a:lnTo>
                  <a:lnTo>
                    <a:pt x="1070" y="631"/>
                  </a:lnTo>
                  <a:lnTo>
                    <a:pt x="1044" y="594"/>
                  </a:lnTo>
                  <a:lnTo>
                    <a:pt x="1019" y="560"/>
                  </a:lnTo>
                  <a:lnTo>
                    <a:pt x="994" y="526"/>
                  </a:lnTo>
                  <a:lnTo>
                    <a:pt x="972" y="496"/>
                  </a:lnTo>
                  <a:lnTo>
                    <a:pt x="950" y="469"/>
                  </a:lnTo>
                  <a:lnTo>
                    <a:pt x="931" y="445"/>
                  </a:lnTo>
                  <a:lnTo>
                    <a:pt x="914" y="425"/>
                  </a:lnTo>
                  <a:lnTo>
                    <a:pt x="901" y="408"/>
                  </a:lnTo>
                  <a:lnTo>
                    <a:pt x="891" y="396"/>
                  </a:lnTo>
                  <a:lnTo>
                    <a:pt x="884" y="388"/>
                  </a:lnTo>
                  <a:lnTo>
                    <a:pt x="882" y="386"/>
                  </a:lnTo>
                  <a:lnTo>
                    <a:pt x="919" y="347"/>
                  </a:lnTo>
                  <a:lnTo>
                    <a:pt x="956" y="312"/>
                  </a:lnTo>
                  <a:lnTo>
                    <a:pt x="993" y="278"/>
                  </a:lnTo>
                  <a:lnTo>
                    <a:pt x="1028" y="249"/>
                  </a:lnTo>
                  <a:lnTo>
                    <a:pt x="1061" y="224"/>
                  </a:lnTo>
                  <a:lnTo>
                    <a:pt x="1092" y="204"/>
                  </a:lnTo>
                  <a:lnTo>
                    <a:pt x="1119" y="188"/>
                  </a:lnTo>
                  <a:lnTo>
                    <a:pt x="1142" y="178"/>
                  </a:lnTo>
                  <a:lnTo>
                    <a:pt x="1146" y="177"/>
                  </a:lnTo>
                  <a:lnTo>
                    <a:pt x="1149" y="177"/>
                  </a:lnTo>
                  <a:lnTo>
                    <a:pt x="1158" y="176"/>
                  </a:lnTo>
                  <a:lnTo>
                    <a:pt x="1166" y="176"/>
                  </a:lnTo>
                  <a:close/>
                  <a:moveTo>
                    <a:pt x="709" y="0"/>
                  </a:moveTo>
                  <a:lnTo>
                    <a:pt x="782" y="4"/>
                  </a:lnTo>
                  <a:lnTo>
                    <a:pt x="853" y="14"/>
                  </a:lnTo>
                  <a:lnTo>
                    <a:pt x="921" y="32"/>
                  </a:lnTo>
                  <a:lnTo>
                    <a:pt x="987" y="56"/>
                  </a:lnTo>
                  <a:lnTo>
                    <a:pt x="1050" y="86"/>
                  </a:lnTo>
                  <a:lnTo>
                    <a:pt x="1108" y="123"/>
                  </a:lnTo>
                  <a:lnTo>
                    <a:pt x="1095" y="116"/>
                  </a:lnTo>
                  <a:lnTo>
                    <a:pt x="1078" y="112"/>
                  </a:lnTo>
                  <a:lnTo>
                    <a:pt x="1046" y="109"/>
                  </a:lnTo>
                  <a:lnTo>
                    <a:pt x="1010" y="112"/>
                  </a:lnTo>
                  <a:lnTo>
                    <a:pt x="975" y="117"/>
                  </a:lnTo>
                  <a:lnTo>
                    <a:pt x="938" y="127"/>
                  </a:lnTo>
                  <a:lnTo>
                    <a:pt x="905" y="140"/>
                  </a:lnTo>
                  <a:lnTo>
                    <a:pt x="870" y="156"/>
                  </a:lnTo>
                  <a:lnTo>
                    <a:pt x="834" y="171"/>
                  </a:lnTo>
                  <a:lnTo>
                    <a:pt x="803" y="187"/>
                  </a:lnTo>
                  <a:lnTo>
                    <a:pt x="773" y="203"/>
                  </a:lnTo>
                  <a:lnTo>
                    <a:pt x="748" y="217"/>
                  </a:lnTo>
                  <a:lnTo>
                    <a:pt x="726" y="230"/>
                  </a:lnTo>
                  <a:lnTo>
                    <a:pt x="711" y="239"/>
                  </a:lnTo>
                  <a:lnTo>
                    <a:pt x="711" y="239"/>
                  </a:lnTo>
                  <a:lnTo>
                    <a:pt x="695" y="230"/>
                  </a:lnTo>
                  <a:lnTo>
                    <a:pt x="674" y="217"/>
                  </a:lnTo>
                  <a:lnTo>
                    <a:pt x="647" y="201"/>
                  </a:lnTo>
                  <a:lnTo>
                    <a:pt x="617" y="186"/>
                  </a:lnTo>
                  <a:lnTo>
                    <a:pt x="584" y="170"/>
                  </a:lnTo>
                  <a:lnTo>
                    <a:pt x="550" y="153"/>
                  </a:lnTo>
                  <a:lnTo>
                    <a:pt x="514" y="139"/>
                  </a:lnTo>
                  <a:lnTo>
                    <a:pt x="482" y="127"/>
                  </a:lnTo>
                  <a:lnTo>
                    <a:pt x="450" y="119"/>
                  </a:lnTo>
                  <a:lnTo>
                    <a:pt x="418" y="112"/>
                  </a:lnTo>
                  <a:lnTo>
                    <a:pt x="389" y="109"/>
                  </a:lnTo>
                  <a:lnTo>
                    <a:pt x="363" y="108"/>
                  </a:lnTo>
                  <a:lnTo>
                    <a:pt x="340" y="110"/>
                  </a:lnTo>
                  <a:lnTo>
                    <a:pt x="322" y="116"/>
                  </a:lnTo>
                  <a:lnTo>
                    <a:pt x="306" y="125"/>
                  </a:lnTo>
                  <a:lnTo>
                    <a:pt x="366" y="88"/>
                  </a:lnTo>
                  <a:lnTo>
                    <a:pt x="428" y="58"/>
                  </a:lnTo>
                  <a:lnTo>
                    <a:pt x="495" y="32"/>
                  </a:lnTo>
                  <a:lnTo>
                    <a:pt x="563" y="14"/>
                  </a:lnTo>
                  <a:lnTo>
                    <a:pt x="636" y="4"/>
                  </a:lnTo>
                  <a:lnTo>
                    <a:pt x="70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 name="Group 65"/>
          <p:cNvGrpSpPr/>
          <p:nvPr/>
        </p:nvGrpSpPr>
        <p:grpSpPr>
          <a:xfrm>
            <a:off x="6075009" y="2057217"/>
            <a:ext cx="1573597" cy="1067174"/>
            <a:chOff x="3907766" y="-119859"/>
            <a:chExt cx="4783795" cy="3244250"/>
          </a:xfrm>
        </p:grpSpPr>
        <p:pic>
          <p:nvPicPr>
            <p:cNvPr id="67" name="Picture 6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07766" y="-119859"/>
              <a:ext cx="4783795" cy="3244250"/>
            </a:xfrm>
            <a:prstGeom prst="rect">
              <a:avLst/>
            </a:prstGeom>
          </p:spPr>
        </p:pic>
        <p:pic>
          <p:nvPicPr>
            <p:cNvPr id="68" name="Picture 6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02661" y="73501"/>
              <a:ext cx="4178707" cy="2350522"/>
            </a:xfrm>
            <a:prstGeom prst="rect">
              <a:avLst/>
            </a:prstGeom>
          </p:spPr>
        </p:pic>
      </p:grpSp>
      <p:pic>
        <p:nvPicPr>
          <p:cNvPr id="69" name="Picture 5" descr="C:\Users\swulf\AppData\Local\Microsoft\Windows\Temporary Internet Files\Content.Outlook\VLN3AYCX\MSN_300x250 OTP UI Expand Video_2 22 12.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5787312" y="820609"/>
            <a:ext cx="2148990" cy="1027658"/>
          </a:xfrm>
          <a:prstGeom prst="rect">
            <a:avLst/>
          </a:prstGeom>
          <a:ln>
            <a:solidFill>
              <a:schemeClr val="tx2"/>
            </a:solidFill>
          </a:ln>
          <a:effectLst/>
        </p:spPr>
      </p:pic>
    </p:spTree>
    <p:extLst>
      <p:ext uri="{BB962C8B-B14F-4D97-AF65-F5344CB8AC3E}">
        <p14:creationId xmlns:p14="http://schemas.microsoft.com/office/powerpoint/2010/main" val="500966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600"/>
                                        <p:tgtEl>
                                          <p:spTgt spid="24"/>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750"/>
                                        <p:tgtEl>
                                          <p:spTgt spid="22"/>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par>
                                <p:cTn id="29" presetID="42" presetClass="entr" presetSubtype="0" fill="hold" grpId="0" nodeType="withEffect">
                                  <p:stCondLst>
                                    <p:cond delay="75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750"/>
                                        <p:tgtEl>
                                          <p:spTgt spid="30"/>
                                        </p:tgtEl>
                                      </p:cBhvr>
                                    </p:animEffect>
                                    <p:anim calcmode="lin" valueType="num">
                                      <p:cBhvr>
                                        <p:cTn id="37" dur="750" fill="hold"/>
                                        <p:tgtEl>
                                          <p:spTgt spid="30"/>
                                        </p:tgtEl>
                                        <p:attrNameLst>
                                          <p:attrName>ppt_x</p:attrName>
                                        </p:attrNameLst>
                                      </p:cBhvr>
                                      <p:tavLst>
                                        <p:tav tm="0">
                                          <p:val>
                                            <p:strVal val="#ppt_x"/>
                                          </p:val>
                                        </p:tav>
                                        <p:tav tm="100000">
                                          <p:val>
                                            <p:strVal val="#ppt_x"/>
                                          </p:val>
                                        </p:tav>
                                      </p:tavLst>
                                    </p:anim>
                                    <p:anim calcmode="lin" valueType="num">
                                      <p:cBhvr>
                                        <p:cTn id="38" dur="75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75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750"/>
                                        <p:tgtEl>
                                          <p:spTgt spid="26"/>
                                        </p:tgtEl>
                                      </p:cBhvr>
                                    </p:animEffect>
                                    <p:anim calcmode="lin" valueType="num">
                                      <p:cBhvr>
                                        <p:cTn id="42" dur="750" fill="hold"/>
                                        <p:tgtEl>
                                          <p:spTgt spid="26"/>
                                        </p:tgtEl>
                                        <p:attrNameLst>
                                          <p:attrName>ppt_x</p:attrName>
                                        </p:attrNameLst>
                                      </p:cBhvr>
                                      <p:tavLst>
                                        <p:tav tm="0">
                                          <p:val>
                                            <p:strVal val="#ppt_x"/>
                                          </p:val>
                                        </p:tav>
                                        <p:tav tm="100000">
                                          <p:val>
                                            <p:strVal val="#ppt_x"/>
                                          </p:val>
                                        </p:tav>
                                      </p:tavLst>
                                    </p:anim>
                                    <p:anim calcmode="lin" valueType="num">
                                      <p:cBhvr>
                                        <p:cTn id="43" dur="75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100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750"/>
                                        <p:tgtEl>
                                          <p:spTgt spid="31"/>
                                        </p:tgtEl>
                                      </p:cBhvr>
                                    </p:animEffect>
                                    <p:anim calcmode="lin" valueType="num">
                                      <p:cBhvr>
                                        <p:cTn id="47" dur="750" fill="hold"/>
                                        <p:tgtEl>
                                          <p:spTgt spid="31"/>
                                        </p:tgtEl>
                                        <p:attrNameLst>
                                          <p:attrName>ppt_x</p:attrName>
                                        </p:attrNameLst>
                                      </p:cBhvr>
                                      <p:tavLst>
                                        <p:tav tm="0">
                                          <p:val>
                                            <p:strVal val="#ppt_x"/>
                                          </p:val>
                                        </p:tav>
                                        <p:tav tm="100000">
                                          <p:val>
                                            <p:strVal val="#ppt_x"/>
                                          </p:val>
                                        </p:tav>
                                      </p:tavLst>
                                    </p:anim>
                                    <p:anim calcmode="lin" valueType="num">
                                      <p:cBhvr>
                                        <p:cTn id="48" dur="75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10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750"/>
                                        <p:tgtEl>
                                          <p:spTgt spid="32"/>
                                        </p:tgtEl>
                                      </p:cBhvr>
                                    </p:animEffect>
                                    <p:anim calcmode="lin" valueType="num">
                                      <p:cBhvr>
                                        <p:cTn id="52" dur="750" fill="hold"/>
                                        <p:tgtEl>
                                          <p:spTgt spid="32"/>
                                        </p:tgtEl>
                                        <p:attrNameLst>
                                          <p:attrName>ppt_x</p:attrName>
                                        </p:attrNameLst>
                                      </p:cBhvr>
                                      <p:tavLst>
                                        <p:tav tm="0">
                                          <p:val>
                                            <p:strVal val="#ppt_x"/>
                                          </p:val>
                                        </p:tav>
                                        <p:tav tm="100000">
                                          <p:val>
                                            <p:strVal val="#ppt_x"/>
                                          </p:val>
                                        </p:tav>
                                      </p:tavLst>
                                    </p:anim>
                                    <p:anim calcmode="lin" valueType="num">
                                      <p:cBhvr>
                                        <p:cTn id="53" dur="75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25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750"/>
                                        <p:tgtEl>
                                          <p:spTgt spid="33"/>
                                        </p:tgtEl>
                                      </p:cBhvr>
                                    </p:animEffect>
                                    <p:anim calcmode="lin" valueType="num">
                                      <p:cBhvr>
                                        <p:cTn id="57" dur="750" fill="hold"/>
                                        <p:tgtEl>
                                          <p:spTgt spid="33"/>
                                        </p:tgtEl>
                                        <p:attrNameLst>
                                          <p:attrName>ppt_x</p:attrName>
                                        </p:attrNameLst>
                                      </p:cBhvr>
                                      <p:tavLst>
                                        <p:tav tm="0">
                                          <p:val>
                                            <p:strVal val="#ppt_x"/>
                                          </p:val>
                                        </p:tav>
                                        <p:tav tm="100000">
                                          <p:val>
                                            <p:strVal val="#ppt_x"/>
                                          </p:val>
                                        </p:tav>
                                      </p:tavLst>
                                    </p:anim>
                                    <p:anim calcmode="lin" valueType="num">
                                      <p:cBhvr>
                                        <p:cTn id="58" dur="75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25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750"/>
                                        <p:tgtEl>
                                          <p:spTgt spid="35"/>
                                        </p:tgtEl>
                                      </p:cBhvr>
                                    </p:animEffect>
                                    <p:anim calcmode="lin" valueType="num">
                                      <p:cBhvr>
                                        <p:cTn id="62" dur="750" fill="hold"/>
                                        <p:tgtEl>
                                          <p:spTgt spid="35"/>
                                        </p:tgtEl>
                                        <p:attrNameLst>
                                          <p:attrName>ppt_x</p:attrName>
                                        </p:attrNameLst>
                                      </p:cBhvr>
                                      <p:tavLst>
                                        <p:tav tm="0">
                                          <p:val>
                                            <p:strVal val="#ppt_x"/>
                                          </p:val>
                                        </p:tav>
                                        <p:tav tm="100000">
                                          <p:val>
                                            <p:strVal val="#ppt_x"/>
                                          </p:val>
                                        </p:tav>
                                      </p:tavLst>
                                    </p:anim>
                                    <p:anim calcmode="lin" valueType="num">
                                      <p:cBhvr>
                                        <p:cTn id="63" dur="750" fill="hold"/>
                                        <p:tgtEl>
                                          <p:spTgt spid="3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125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750"/>
                                        <p:tgtEl>
                                          <p:spTgt spid="34"/>
                                        </p:tgtEl>
                                      </p:cBhvr>
                                    </p:animEffect>
                                    <p:anim calcmode="lin" valueType="num">
                                      <p:cBhvr>
                                        <p:cTn id="67" dur="750" fill="hold"/>
                                        <p:tgtEl>
                                          <p:spTgt spid="34"/>
                                        </p:tgtEl>
                                        <p:attrNameLst>
                                          <p:attrName>ppt_x</p:attrName>
                                        </p:attrNameLst>
                                      </p:cBhvr>
                                      <p:tavLst>
                                        <p:tav tm="0">
                                          <p:val>
                                            <p:strVal val="#ppt_x"/>
                                          </p:val>
                                        </p:tav>
                                        <p:tav tm="100000">
                                          <p:val>
                                            <p:strVal val="#ppt_x"/>
                                          </p:val>
                                        </p:tav>
                                      </p:tavLst>
                                    </p:anim>
                                    <p:anim calcmode="lin" valueType="num">
                                      <p:cBhvr>
                                        <p:cTn id="6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1600"/>
                                        <p:tgtEl>
                                          <p:spTgt spid="43"/>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30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grpId="0" nodeType="withEffect">
                                  <p:stCondLst>
                                    <p:cond delay="40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750"/>
                                        <p:tgtEl>
                                          <p:spTgt spid="40"/>
                                        </p:tgtEl>
                                      </p:cBhvr>
                                    </p:animEffect>
                                  </p:childTnLst>
                                </p:cTn>
                              </p:par>
                              <p:par>
                                <p:cTn id="89" presetID="10" presetClass="entr" presetSubtype="0" fill="hold" grpId="0" nodeType="withEffect">
                                  <p:stCondLst>
                                    <p:cond delay="75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750"/>
                                        <p:tgtEl>
                                          <p:spTgt spid="41"/>
                                        </p:tgtEl>
                                      </p:cBhvr>
                                    </p:animEffect>
                                  </p:childTnLst>
                                </p:cTn>
                              </p:par>
                              <p:par>
                                <p:cTn id="92" presetID="10" presetClass="entr" presetSubtype="0" fill="hold" grpId="0" nodeType="withEffect">
                                  <p:stCondLst>
                                    <p:cond delay="100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750"/>
                                        <p:tgtEl>
                                          <p:spTgt spid="42"/>
                                        </p:tgtEl>
                                      </p:cBhvr>
                                    </p:animEffect>
                                  </p:childTnLst>
                                </p:cTn>
                              </p:par>
                              <p:par>
                                <p:cTn id="95" presetID="10" presetClass="entr" presetSubtype="0" fill="hold" nodeType="withEffect">
                                  <p:stCondLst>
                                    <p:cond delay="90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childTnLst>
                                </p:cTn>
                              </p:par>
                              <p:par>
                                <p:cTn id="98" presetID="63" presetClass="path" presetSubtype="0" accel="50000" decel="50000" fill="hold" nodeType="withEffect">
                                  <p:stCondLst>
                                    <p:cond delay="500"/>
                                  </p:stCondLst>
                                  <p:childTnLst>
                                    <p:animMotion origin="layout" path="M -0.25 4.17745E-6 L 2.77778E-6 4.17745E-6 " pathEditMode="relative" rAng="0" ptsTypes="AA">
                                      <p:cBhvr>
                                        <p:cTn id="99" dur="1000" fill="hold"/>
                                        <p:tgtEl>
                                          <p:spTgt spid="44"/>
                                        </p:tgtEl>
                                        <p:attrNameLst>
                                          <p:attrName>ppt_x</p:attrName>
                                          <p:attrName>ppt_y</p:attrName>
                                        </p:attrNameLst>
                                      </p:cBhvr>
                                      <p:rCtr x="12500" y="0"/>
                                    </p:animMotion>
                                  </p:childTnLst>
                                </p:cTn>
                              </p:par>
                              <p:par>
                                <p:cTn id="100" presetID="10" presetClass="entr" presetSubtype="0" fill="hold" nodeType="withEffect">
                                  <p:stCondLst>
                                    <p:cond delay="115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childTnLst>
                                </p:cTn>
                              </p:par>
                              <p:par>
                                <p:cTn id="103" presetID="10" presetClass="entr" presetSubtype="0" fill="hold" nodeType="withEffect">
                                  <p:stCondLst>
                                    <p:cond delay="125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childTnLst>
                                </p:cTn>
                              </p:par>
                              <p:par>
                                <p:cTn id="106" presetID="10" presetClass="entr" presetSubtype="0" fill="hold" nodeType="withEffect">
                                  <p:stCondLst>
                                    <p:cond delay="135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1000"/>
                                        <p:tgtEl>
                                          <p:spTgt spid="50"/>
                                        </p:tgtEl>
                                      </p:cBhvr>
                                    </p:animEffect>
                                  </p:childTnLst>
                                </p:cTn>
                              </p:par>
                              <p:par>
                                <p:cTn id="109" presetID="63" presetClass="path" presetSubtype="0" accel="50000" decel="50000" fill="hold" nodeType="withEffect">
                                  <p:stCondLst>
                                    <p:cond delay="750"/>
                                  </p:stCondLst>
                                  <p:childTnLst>
                                    <p:animMotion origin="layout" path="M -0.25 -2.92668E-6 L 1.11022E-16 -2.92668E-6 " pathEditMode="relative" rAng="0" ptsTypes="AA">
                                      <p:cBhvr>
                                        <p:cTn id="110" dur="1000" fill="hold"/>
                                        <p:tgtEl>
                                          <p:spTgt spid="47"/>
                                        </p:tgtEl>
                                        <p:attrNameLst>
                                          <p:attrName>ppt_x</p:attrName>
                                          <p:attrName>ppt_y</p:attrName>
                                        </p:attrNameLst>
                                      </p:cBhvr>
                                      <p:rCtr x="12500" y="0"/>
                                    </p:animMotion>
                                  </p:childTnLst>
                                </p:cTn>
                              </p:par>
                              <p:par>
                                <p:cTn id="111" presetID="63" presetClass="path" presetSubtype="0" accel="50000" decel="50000" fill="hold" nodeType="withEffect">
                                  <p:stCondLst>
                                    <p:cond delay="850"/>
                                  </p:stCondLst>
                                  <p:childTnLst>
                                    <p:animMotion origin="layout" path="M -0.25 -4.21442E-6 L -2.22222E-6 -4.21442E-6 " pathEditMode="relative" rAng="0" ptsTypes="AA">
                                      <p:cBhvr>
                                        <p:cTn id="112" dur="1000" fill="hold"/>
                                        <p:tgtEl>
                                          <p:spTgt spid="51"/>
                                        </p:tgtEl>
                                        <p:attrNameLst>
                                          <p:attrName>ppt_x</p:attrName>
                                          <p:attrName>ppt_y</p:attrName>
                                        </p:attrNameLst>
                                      </p:cBhvr>
                                      <p:rCtr x="12500" y="0"/>
                                    </p:animMotion>
                                  </p:childTnLst>
                                </p:cTn>
                              </p:par>
                              <p:par>
                                <p:cTn id="113" presetID="63" presetClass="path" presetSubtype="0" accel="50000" decel="50000" fill="hold" nodeType="withEffect">
                                  <p:stCondLst>
                                    <p:cond delay="950"/>
                                  </p:stCondLst>
                                  <p:childTnLst>
                                    <p:animMotion origin="layout" path="M -0.26094 -0.01756 L -0.01094 -0.01756 " pathEditMode="relative" rAng="0" ptsTypes="AA">
                                      <p:cBhvr>
                                        <p:cTn id="114" dur="1000" fill="hold"/>
                                        <p:tgtEl>
                                          <p:spTgt spid="50"/>
                                        </p:tgtEl>
                                        <p:attrNameLst>
                                          <p:attrName>ppt_x</p:attrName>
                                          <p:attrName>ppt_y</p:attrName>
                                        </p:attrNameLst>
                                      </p:cBhvr>
                                      <p:rCtr x="12500" y="0"/>
                                    </p:animMotion>
                                  </p:childTnLst>
                                </p:cTn>
                              </p:par>
                              <p:par>
                                <p:cTn id="115" presetID="42" presetClass="entr" presetSubtype="0" fill="hold" grpId="0" nodeType="withEffect">
                                  <p:stCondLst>
                                    <p:cond delay="125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750"/>
                                        <p:tgtEl>
                                          <p:spTgt spid="45"/>
                                        </p:tgtEl>
                                      </p:cBhvr>
                                    </p:animEffect>
                                    <p:anim calcmode="lin" valueType="num">
                                      <p:cBhvr>
                                        <p:cTn id="118" dur="750" fill="hold"/>
                                        <p:tgtEl>
                                          <p:spTgt spid="45"/>
                                        </p:tgtEl>
                                        <p:attrNameLst>
                                          <p:attrName>ppt_x</p:attrName>
                                        </p:attrNameLst>
                                      </p:cBhvr>
                                      <p:tavLst>
                                        <p:tav tm="0">
                                          <p:val>
                                            <p:strVal val="#ppt_x"/>
                                          </p:val>
                                        </p:tav>
                                        <p:tav tm="100000">
                                          <p:val>
                                            <p:strVal val="#ppt_x"/>
                                          </p:val>
                                        </p:tav>
                                      </p:tavLst>
                                    </p:anim>
                                    <p:anim calcmode="lin" valueType="num">
                                      <p:cBhvr>
                                        <p:cTn id="119" dur="750" fill="hold"/>
                                        <p:tgtEl>
                                          <p:spTgt spid="4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125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750"/>
                                        <p:tgtEl>
                                          <p:spTgt spid="46"/>
                                        </p:tgtEl>
                                      </p:cBhvr>
                                    </p:animEffect>
                                    <p:anim calcmode="lin" valueType="num">
                                      <p:cBhvr>
                                        <p:cTn id="123" dur="750" fill="hold"/>
                                        <p:tgtEl>
                                          <p:spTgt spid="46"/>
                                        </p:tgtEl>
                                        <p:attrNameLst>
                                          <p:attrName>ppt_x</p:attrName>
                                        </p:attrNameLst>
                                      </p:cBhvr>
                                      <p:tavLst>
                                        <p:tav tm="0">
                                          <p:val>
                                            <p:strVal val="#ppt_x"/>
                                          </p:val>
                                        </p:tav>
                                        <p:tav tm="100000">
                                          <p:val>
                                            <p:strVal val="#ppt_x"/>
                                          </p:val>
                                        </p:tav>
                                      </p:tavLst>
                                    </p:anim>
                                    <p:anim calcmode="lin" valueType="num">
                                      <p:cBhvr>
                                        <p:cTn id="124"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fade">
                                      <p:cBhvr>
                                        <p:cTn id="129" dur="500"/>
                                        <p:tgtEl>
                                          <p:spTgt spid="52"/>
                                        </p:tgtEl>
                                      </p:cBhvr>
                                    </p:animEffect>
                                  </p:childTnLst>
                                </p:cTn>
                              </p:par>
                              <p:par>
                                <p:cTn id="130" presetID="10" presetClass="entr" presetSubtype="0" fill="hold" grpId="0" nodeType="withEffect">
                                  <p:stCondLst>
                                    <p:cond delay="100"/>
                                  </p:stCondLst>
                                  <p:childTnLst>
                                    <p:set>
                                      <p:cBhvr>
                                        <p:cTn id="131" dur="1" fill="hold">
                                          <p:stCondLst>
                                            <p:cond delay="0"/>
                                          </p:stCondLst>
                                        </p:cTn>
                                        <p:tgtEl>
                                          <p:spTgt spid="59"/>
                                        </p:tgtEl>
                                        <p:attrNameLst>
                                          <p:attrName>style.visibility</p:attrName>
                                        </p:attrNameLst>
                                      </p:cBhvr>
                                      <p:to>
                                        <p:strVal val="visible"/>
                                      </p:to>
                                    </p:set>
                                    <p:animEffect transition="in" filter="fade">
                                      <p:cBhvr>
                                        <p:cTn id="132" dur="1600"/>
                                        <p:tgtEl>
                                          <p:spTgt spid="59"/>
                                        </p:tgtEl>
                                      </p:cBhvr>
                                    </p:animEffect>
                                  </p:childTnLst>
                                </p:cTn>
                              </p:par>
                              <p:par>
                                <p:cTn id="133" presetID="10" presetClass="entr" presetSubtype="0" fill="hold" grpId="0" nodeType="withEffect">
                                  <p:stCondLst>
                                    <p:cond delay="200"/>
                                  </p:stCondLst>
                                  <p:childTnLst>
                                    <p:set>
                                      <p:cBhvr>
                                        <p:cTn id="134" dur="1" fill="hold">
                                          <p:stCondLst>
                                            <p:cond delay="0"/>
                                          </p:stCondLst>
                                        </p:cTn>
                                        <p:tgtEl>
                                          <p:spTgt spid="53"/>
                                        </p:tgtEl>
                                        <p:attrNameLst>
                                          <p:attrName>style.visibility</p:attrName>
                                        </p:attrNameLst>
                                      </p:cBhvr>
                                      <p:to>
                                        <p:strVal val="visible"/>
                                      </p:to>
                                    </p:set>
                                    <p:animEffect transition="in" filter="fade">
                                      <p:cBhvr>
                                        <p:cTn id="135" dur="500"/>
                                        <p:tgtEl>
                                          <p:spTgt spid="53"/>
                                        </p:tgtEl>
                                      </p:cBhvr>
                                    </p:animEffect>
                                  </p:childTnLst>
                                </p:cTn>
                              </p:par>
                              <p:par>
                                <p:cTn id="136" presetID="10" presetClass="entr" presetSubtype="0" fill="hold" grpId="0" nodeType="withEffect">
                                  <p:stCondLst>
                                    <p:cond delay="30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500"/>
                                        <p:tgtEl>
                                          <p:spTgt spid="54"/>
                                        </p:tgtEl>
                                      </p:cBhvr>
                                    </p:animEffect>
                                  </p:childTnLst>
                                </p:cTn>
                              </p:par>
                              <p:par>
                                <p:cTn id="139" presetID="10" presetClass="entr" presetSubtype="0" fill="hold" grpId="0" nodeType="withEffect">
                                  <p:stCondLst>
                                    <p:cond delay="40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500"/>
                                        <p:tgtEl>
                                          <p:spTgt spid="55"/>
                                        </p:tgtEl>
                                      </p:cBhvr>
                                    </p:animEffect>
                                  </p:childTnLst>
                                </p:cTn>
                              </p:par>
                              <p:par>
                                <p:cTn id="142" presetID="10" presetClass="entr" presetSubtype="0" fill="hold" grpId="0" nodeType="withEffect">
                                  <p:stCondLst>
                                    <p:cond delay="50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750"/>
                                        <p:tgtEl>
                                          <p:spTgt spid="56"/>
                                        </p:tgtEl>
                                      </p:cBhvr>
                                    </p:animEffect>
                                  </p:childTnLst>
                                </p:cTn>
                              </p:par>
                              <p:par>
                                <p:cTn id="145" presetID="10" presetClass="entr" presetSubtype="0" fill="hold" grpId="0" nodeType="withEffect">
                                  <p:stCondLst>
                                    <p:cond delay="750"/>
                                  </p:stCondLst>
                                  <p:childTnLst>
                                    <p:set>
                                      <p:cBhvr>
                                        <p:cTn id="146" dur="1" fill="hold">
                                          <p:stCondLst>
                                            <p:cond delay="0"/>
                                          </p:stCondLst>
                                        </p:cTn>
                                        <p:tgtEl>
                                          <p:spTgt spid="57"/>
                                        </p:tgtEl>
                                        <p:attrNameLst>
                                          <p:attrName>style.visibility</p:attrName>
                                        </p:attrNameLst>
                                      </p:cBhvr>
                                      <p:to>
                                        <p:strVal val="visible"/>
                                      </p:to>
                                    </p:set>
                                    <p:animEffect transition="in" filter="fade">
                                      <p:cBhvr>
                                        <p:cTn id="147" dur="750"/>
                                        <p:tgtEl>
                                          <p:spTgt spid="57"/>
                                        </p:tgtEl>
                                      </p:cBhvr>
                                    </p:animEffect>
                                  </p:childTnLst>
                                </p:cTn>
                              </p:par>
                              <p:par>
                                <p:cTn id="148" presetID="10" presetClass="entr" presetSubtype="0" fill="hold" grpId="0" nodeType="withEffect">
                                  <p:stCondLst>
                                    <p:cond delay="1000"/>
                                  </p:stCondLst>
                                  <p:childTnLst>
                                    <p:set>
                                      <p:cBhvr>
                                        <p:cTn id="149" dur="1" fill="hold">
                                          <p:stCondLst>
                                            <p:cond delay="0"/>
                                          </p:stCondLst>
                                        </p:cTn>
                                        <p:tgtEl>
                                          <p:spTgt spid="58"/>
                                        </p:tgtEl>
                                        <p:attrNameLst>
                                          <p:attrName>style.visibility</p:attrName>
                                        </p:attrNameLst>
                                      </p:cBhvr>
                                      <p:to>
                                        <p:strVal val="visible"/>
                                      </p:to>
                                    </p:set>
                                    <p:animEffect transition="in" filter="fade">
                                      <p:cBhvr>
                                        <p:cTn id="150" dur="750"/>
                                        <p:tgtEl>
                                          <p:spTgt spid="58"/>
                                        </p:tgtEl>
                                      </p:cBhvr>
                                    </p:animEffect>
                                  </p:childTnLst>
                                </p:cTn>
                              </p:par>
                              <p:par>
                                <p:cTn id="151" presetID="10" presetClass="entr" presetSubtype="0" fill="hold" nodeType="withEffect">
                                  <p:stCondLst>
                                    <p:cond delay="900"/>
                                  </p:stCondLst>
                                  <p:childTnLst>
                                    <p:set>
                                      <p:cBhvr>
                                        <p:cTn id="152" dur="1" fill="hold">
                                          <p:stCondLst>
                                            <p:cond delay="0"/>
                                          </p:stCondLst>
                                        </p:cTn>
                                        <p:tgtEl>
                                          <p:spTgt spid="69"/>
                                        </p:tgtEl>
                                        <p:attrNameLst>
                                          <p:attrName>style.visibility</p:attrName>
                                        </p:attrNameLst>
                                      </p:cBhvr>
                                      <p:to>
                                        <p:strVal val="visible"/>
                                      </p:to>
                                    </p:set>
                                    <p:animEffect transition="in" filter="fade">
                                      <p:cBhvr>
                                        <p:cTn id="153" dur="1000"/>
                                        <p:tgtEl>
                                          <p:spTgt spid="69"/>
                                        </p:tgtEl>
                                      </p:cBhvr>
                                    </p:animEffect>
                                  </p:childTnLst>
                                </p:cTn>
                              </p:par>
                              <p:par>
                                <p:cTn id="154" presetID="63" presetClass="path" presetSubtype="0" accel="50000" decel="50000" fill="hold" nodeType="withEffect">
                                  <p:stCondLst>
                                    <p:cond delay="500"/>
                                  </p:stCondLst>
                                  <p:childTnLst>
                                    <p:animMotion origin="layout" path="M -0.25 -3.69686E-8 L -5.55556E-7 -3.69686E-8 " pathEditMode="relative" rAng="0" ptsTypes="AA">
                                      <p:cBhvr>
                                        <p:cTn id="155" dur="1000" fill="hold"/>
                                        <p:tgtEl>
                                          <p:spTgt spid="69"/>
                                        </p:tgtEl>
                                        <p:attrNameLst>
                                          <p:attrName>ppt_x</p:attrName>
                                          <p:attrName>ppt_y</p:attrName>
                                        </p:attrNameLst>
                                      </p:cBhvr>
                                      <p:rCtr x="12500" y="0"/>
                                    </p:animMotion>
                                  </p:childTnLst>
                                </p:cTn>
                              </p:par>
                              <p:par>
                                <p:cTn id="156" presetID="10" presetClass="entr" presetSubtype="0" fill="hold" nodeType="withEffect">
                                  <p:stCondLst>
                                    <p:cond delay="115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1000"/>
                                        <p:tgtEl>
                                          <p:spTgt spid="66"/>
                                        </p:tgtEl>
                                      </p:cBhvr>
                                    </p:animEffect>
                                  </p:childTnLst>
                                </p:cTn>
                              </p:par>
                              <p:par>
                                <p:cTn id="159" presetID="63" presetClass="path" presetSubtype="0" accel="50000" decel="50000" fill="hold" nodeType="withEffect">
                                  <p:stCondLst>
                                    <p:cond delay="750"/>
                                  </p:stCondLst>
                                  <p:childTnLst>
                                    <p:animMotion origin="layout" path="M -0.24896 -2.64325E-6 L 0.00104 -2.64325E-6 " pathEditMode="relative" rAng="0" ptsTypes="AA">
                                      <p:cBhvr>
                                        <p:cTn id="160" dur="1000" fill="hold"/>
                                        <p:tgtEl>
                                          <p:spTgt spid="66"/>
                                        </p:tgtEl>
                                        <p:attrNameLst>
                                          <p:attrName>ppt_x</p:attrName>
                                          <p:attrName>ppt_y</p:attrName>
                                        </p:attrNameLst>
                                      </p:cBhvr>
                                      <p:rCtr x="12500" y="0"/>
                                    </p:animMotion>
                                  </p:childTnLst>
                                </p:cTn>
                              </p:par>
                              <p:par>
                                <p:cTn id="161" presetID="10" presetClass="entr" presetSubtype="0" fill="hold" nodeType="withEffect">
                                  <p:stCondLst>
                                    <p:cond delay="1250"/>
                                  </p:stCondLst>
                                  <p:childTnLst>
                                    <p:set>
                                      <p:cBhvr>
                                        <p:cTn id="162" dur="1" fill="hold">
                                          <p:stCondLst>
                                            <p:cond delay="0"/>
                                          </p:stCondLst>
                                        </p:cTn>
                                        <p:tgtEl>
                                          <p:spTgt spid="61"/>
                                        </p:tgtEl>
                                        <p:attrNameLst>
                                          <p:attrName>style.visibility</p:attrName>
                                        </p:attrNameLst>
                                      </p:cBhvr>
                                      <p:to>
                                        <p:strVal val="visible"/>
                                      </p:to>
                                    </p:set>
                                    <p:animEffect transition="in" filter="fade">
                                      <p:cBhvr>
                                        <p:cTn id="163" dur="500"/>
                                        <p:tgtEl>
                                          <p:spTgt spid="61"/>
                                        </p:tgtEl>
                                      </p:cBhvr>
                                    </p:animEffect>
                                  </p:childTnLst>
                                </p:cTn>
                              </p:par>
                              <p:par>
                                <p:cTn id="164" presetID="10" presetClass="entr" presetSubtype="0" fill="hold" nodeType="withEffect">
                                  <p:stCondLst>
                                    <p:cond delay="1350"/>
                                  </p:stCondLst>
                                  <p:childTnLst>
                                    <p:set>
                                      <p:cBhvr>
                                        <p:cTn id="165" dur="1" fill="hold">
                                          <p:stCondLst>
                                            <p:cond delay="0"/>
                                          </p:stCondLst>
                                        </p:cTn>
                                        <p:tgtEl>
                                          <p:spTgt spid="62"/>
                                        </p:tgtEl>
                                        <p:attrNameLst>
                                          <p:attrName>style.visibility</p:attrName>
                                        </p:attrNameLst>
                                      </p:cBhvr>
                                      <p:to>
                                        <p:strVal val="visible"/>
                                      </p:to>
                                    </p:set>
                                    <p:animEffect transition="in" filter="fade">
                                      <p:cBhvr>
                                        <p:cTn id="166" dur="500"/>
                                        <p:tgtEl>
                                          <p:spTgt spid="62"/>
                                        </p:tgtEl>
                                      </p:cBhvr>
                                    </p:animEffect>
                                  </p:childTnLst>
                                </p:cTn>
                              </p:par>
                              <p:par>
                                <p:cTn id="167" presetID="10" presetClass="entr" presetSubtype="0" fill="hold" nodeType="withEffect">
                                  <p:stCondLst>
                                    <p:cond delay="1450"/>
                                  </p:stCondLst>
                                  <p:childTnLst>
                                    <p:set>
                                      <p:cBhvr>
                                        <p:cTn id="168" dur="1" fill="hold">
                                          <p:stCondLst>
                                            <p:cond delay="0"/>
                                          </p:stCondLst>
                                        </p:cTn>
                                        <p:tgtEl>
                                          <p:spTgt spid="63"/>
                                        </p:tgtEl>
                                        <p:attrNameLst>
                                          <p:attrName>style.visibility</p:attrName>
                                        </p:attrNameLst>
                                      </p:cBhvr>
                                      <p:to>
                                        <p:strVal val="visible"/>
                                      </p:to>
                                    </p:set>
                                    <p:animEffect transition="in" filter="fade">
                                      <p:cBhvr>
                                        <p:cTn id="169" dur="500"/>
                                        <p:tgtEl>
                                          <p:spTgt spid="63"/>
                                        </p:tgtEl>
                                      </p:cBhvr>
                                    </p:animEffect>
                                  </p:childTnLst>
                                </p:cTn>
                              </p:par>
                              <p:par>
                                <p:cTn id="170" presetID="42" presetClass="entr" presetSubtype="0" fill="hold" nodeType="withEffect">
                                  <p:stCondLst>
                                    <p:cond delay="125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1000"/>
                                        <p:tgtEl>
                                          <p:spTgt spid="61"/>
                                        </p:tgtEl>
                                      </p:cBhvr>
                                    </p:animEffect>
                                    <p:anim calcmode="lin" valueType="num">
                                      <p:cBhvr>
                                        <p:cTn id="173" dur="1000" fill="hold"/>
                                        <p:tgtEl>
                                          <p:spTgt spid="61"/>
                                        </p:tgtEl>
                                        <p:attrNameLst>
                                          <p:attrName>ppt_x</p:attrName>
                                        </p:attrNameLst>
                                      </p:cBhvr>
                                      <p:tavLst>
                                        <p:tav tm="0">
                                          <p:val>
                                            <p:strVal val="#ppt_x"/>
                                          </p:val>
                                        </p:tav>
                                        <p:tav tm="100000">
                                          <p:val>
                                            <p:strVal val="#ppt_x"/>
                                          </p:val>
                                        </p:tav>
                                      </p:tavLst>
                                    </p:anim>
                                    <p:anim calcmode="lin" valueType="num">
                                      <p:cBhvr>
                                        <p:cTn id="174" dur="1000" fill="hold"/>
                                        <p:tgtEl>
                                          <p:spTgt spid="61"/>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1350"/>
                                  </p:stCondLst>
                                  <p:childTnLst>
                                    <p:set>
                                      <p:cBhvr>
                                        <p:cTn id="176" dur="1" fill="hold">
                                          <p:stCondLst>
                                            <p:cond delay="0"/>
                                          </p:stCondLst>
                                        </p:cTn>
                                        <p:tgtEl>
                                          <p:spTgt spid="62"/>
                                        </p:tgtEl>
                                        <p:attrNameLst>
                                          <p:attrName>style.visibility</p:attrName>
                                        </p:attrNameLst>
                                      </p:cBhvr>
                                      <p:to>
                                        <p:strVal val="visible"/>
                                      </p:to>
                                    </p:set>
                                    <p:animEffect transition="in" filter="fade">
                                      <p:cBhvr>
                                        <p:cTn id="177" dur="1000"/>
                                        <p:tgtEl>
                                          <p:spTgt spid="62"/>
                                        </p:tgtEl>
                                      </p:cBhvr>
                                    </p:animEffect>
                                    <p:anim calcmode="lin" valueType="num">
                                      <p:cBhvr>
                                        <p:cTn id="178" dur="1000" fill="hold"/>
                                        <p:tgtEl>
                                          <p:spTgt spid="62"/>
                                        </p:tgtEl>
                                        <p:attrNameLst>
                                          <p:attrName>ppt_x</p:attrName>
                                        </p:attrNameLst>
                                      </p:cBhvr>
                                      <p:tavLst>
                                        <p:tav tm="0">
                                          <p:val>
                                            <p:strVal val="#ppt_x"/>
                                          </p:val>
                                        </p:tav>
                                        <p:tav tm="100000">
                                          <p:val>
                                            <p:strVal val="#ppt_x"/>
                                          </p:val>
                                        </p:tav>
                                      </p:tavLst>
                                    </p:anim>
                                    <p:anim calcmode="lin" valueType="num">
                                      <p:cBhvr>
                                        <p:cTn id="179" dur="1000" fill="hold"/>
                                        <p:tgtEl>
                                          <p:spTgt spid="62"/>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1450"/>
                                  </p:stCondLst>
                                  <p:childTnLst>
                                    <p:set>
                                      <p:cBhvr>
                                        <p:cTn id="181" dur="1" fill="hold">
                                          <p:stCondLst>
                                            <p:cond delay="0"/>
                                          </p:stCondLst>
                                        </p:cTn>
                                        <p:tgtEl>
                                          <p:spTgt spid="63"/>
                                        </p:tgtEl>
                                        <p:attrNameLst>
                                          <p:attrName>style.visibility</p:attrName>
                                        </p:attrNameLst>
                                      </p:cBhvr>
                                      <p:to>
                                        <p:strVal val="visible"/>
                                      </p:to>
                                    </p:set>
                                    <p:animEffect transition="in" filter="fade">
                                      <p:cBhvr>
                                        <p:cTn id="182" dur="1000"/>
                                        <p:tgtEl>
                                          <p:spTgt spid="63"/>
                                        </p:tgtEl>
                                      </p:cBhvr>
                                    </p:animEffect>
                                    <p:anim calcmode="lin" valueType="num">
                                      <p:cBhvr>
                                        <p:cTn id="183" dur="1000" fill="hold"/>
                                        <p:tgtEl>
                                          <p:spTgt spid="63"/>
                                        </p:tgtEl>
                                        <p:attrNameLst>
                                          <p:attrName>ppt_x</p:attrName>
                                        </p:attrNameLst>
                                      </p:cBhvr>
                                      <p:tavLst>
                                        <p:tav tm="0">
                                          <p:val>
                                            <p:strVal val="#ppt_x"/>
                                          </p:val>
                                        </p:tav>
                                        <p:tav tm="100000">
                                          <p:val>
                                            <p:strVal val="#ppt_x"/>
                                          </p:val>
                                        </p:tav>
                                      </p:tavLst>
                                    </p:anim>
                                    <p:anim calcmode="lin" valueType="num">
                                      <p:cBhvr>
                                        <p:cTn id="18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p:bldP spid="22" grpId="0"/>
      <p:bldP spid="23" grpId="0"/>
      <p:bldP spid="24" grpId="0"/>
      <p:bldP spid="25" grpId="0"/>
      <p:bldP spid="26" grpId="0"/>
      <p:bldP spid="30" grpId="0"/>
      <p:bldP spid="31" grpId="0"/>
      <p:bldP spid="32" grpId="0"/>
      <p:bldP spid="33" grpId="0"/>
      <p:bldP spid="34" grpId="0"/>
      <p:bldP spid="35" grpId="0"/>
      <p:bldP spid="36" grpId="0" animBg="1"/>
      <p:bldP spid="37" grpId="0" animBg="1"/>
      <p:bldP spid="38" grpId="0" animBg="1"/>
      <p:bldP spid="39" grpId="0" animBg="1"/>
      <p:bldP spid="40" grpId="0"/>
      <p:bldP spid="41" grpId="0"/>
      <p:bldP spid="42" grpId="0"/>
      <p:bldP spid="43" grpId="0"/>
      <p:bldP spid="45" grpId="0"/>
      <p:bldP spid="46" grpId="0"/>
      <p:bldP spid="52" grpId="0" animBg="1"/>
      <p:bldP spid="53" grpId="0" animBg="1"/>
      <p:bldP spid="54" grpId="0" animBg="1"/>
      <p:bldP spid="55" grpId="0" animBg="1"/>
      <p:bldP spid="56" grpId="0"/>
      <p:bldP spid="57" grpId="0"/>
      <p:bldP spid="58"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301626" y="1201003"/>
            <a:ext cx="4946650" cy="318315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87271" y="217337"/>
            <a:ext cx="8660786" cy="675374"/>
          </a:xfrm>
        </p:spPr>
        <p:txBody>
          <a:bodyPr/>
          <a:lstStyle/>
          <a:p>
            <a:r>
              <a:rPr lang="en-US" dirty="0"/>
              <a:t>Financial consumers interact with our ecosystem</a:t>
            </a:r>
          </a:p>
        </p:txBody>
      </p:sp>
      <p:sp>
        <p:nvSpPr>
          <p:cNvPr id="3" name="Text Placeholder 2"/>
          <p:cNvSpPr>
            <a:spLocks noGrp="1"/>
          </p:cNvSpPr>
          <p:nvPr>
            <p:ph type="body" sz="quarter" idx="18"/>
          </p:nvPr>
        </p:nvSpPr>
        <p:spPr/>
        <p:txBody>
          <a:bodyPr/>
          <a:lstStyle/>
          <a:p>
            <a:endParaRPr lang="en-US" dirty="0"/>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240" y="1842161"/>
            <a:ext cx="1190925" cy="536609"/>
          </a:xfrm>
          <a:prstGeom prst="rect">
            <a:avLst/>
          </a:prstGeom>
        </p:spPr>
      </p:pic>
      <p:grpSp>
        <p:nvGrpSpPr>
          <p:cNvPr id="22" name="Group 399"/>
          <p:cNvGrpSpPr>
            <a:grpSpLocks noChangeAspect="1"/>
          </p:cNvGrpSpPr>
          <p:nvPr/>
        </p:nvGrpSpPr>
        <p:grpSpPr bwMode="auto">
          <a:xfrm>
            <a:off x="569387" y="2937444"/>
            <a:ext cx="1670498" cy="382772"/>
            <a:chOff x="959" y="1525"/>
            <a:chExt cx="5917" cy="1354"/>
          </a:xfrm>
        </p:grpSpPr>
        <p:sp>
          <p:nvSpPr>
            <p:cNvPr id="23" name="AutoShape 398"/>
            <p:cNvSpPr>
              <a:spLocks noChangeAspect="1" noChangeArrowheads="1" noTextEdit="1"/>
            </p:cNvSpPr>
            <p:nvPr/>
          </p:nvSpPr>
          <p:spPr bwMode="auto">
            <a:xfrm>
              <a:off x="959" y="1525"/>
              <a:ext cx="5917" cy="13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4" name="Oval 400"/>
            <p:cNvSpPr>
              <a:spLocks noChangeArrowheads="1"/>
            </p:cNvSpPr>
            <p:nvPr/>
          </p:nvSpPr>
          <p:spPr bwMode="auto">
            <a:xfrm>
              <a:off x="2133" y="1527"/>
              <a:ext cx="246" cy="166"/>
            </a:xfrm>
            <a:prstGeom prst="ellipse">
              <a:avLst/>
            </a:prstGeom>
            <a:solidFill>
              <a:srgbClr val="F9B122"/>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5" name="Freeform 401"/>
            <p:cNvSpPr>
              <a:spLocks/>
            </p:cNvSpPr>
            <p:nvPr/>
          </p:nvSpPr>
          <p:spPr bwMode="auto">
            <a:xfrm>
              <a:off x="2171" y="1776"/>
              <a:ext cx="168" cy="680"/>
            </a:xfrm>
            <a:custGeom>
              <a:avLst/>
              <a:gdLst/>
              <a:ahLst/>
              <a:cxnLst>
                <a:cxn ang="0">
                  <a:pos x="36" y="4"/>
                </a:cxn>
                <a:cxn ang="0">
                  <a:pos x="0" y="0"/>
                </a:cxn>
                <a:cxn ang="0">
                  <a:pos x="0" y="288"/>
                </a:cxn>
                <a:cxn ang="0">
                  <a:pos x="71" y="288"/>
                </a:cxn>
                <a:cxn ang="0">
                  <a:pos x="71" y="0"/>
                </a:cxn>
                <a:cxn ang="0">
                  <a:pos x="36" y="4"/>
                </a:cxn>
              </a:cxnLst>
              <a:rect l="0" t="0" r="r" b="b"/>
              <a:pathLst>
                <a:path w="71" h="288">
                  <a:moveTo>
                    <a:pt x="36" y="4"/>
                  </a:moveTo>
                  <a:cubicBezTo>
                    <a:pt x="23" y="4"/>
                    <a:pt x="11" y="3"/>
                    <a:pt x="0" y="0"/>
                  </a:cubicBezTo>
                  <a:cubicBezTo>
                    <a:pt x="0" y="288"/>
                    <a:pt x="0" y="288"/>
                    <a:pt x="0" y="288"/>
                  </a:cubicBezTo>
                  <a:cubicBezTo>
                    <a:pt x="71" y="288"/>
                    <a:pt x="71" y="288"/>
                    <a:pt x="71" y="288"/>
                  </a:cubicBezTo>
                  <a:cubicBezTo>
                    <a:pt x="71" y="0"/>
                    <a:pt x="71" y="0"/>
                    <a:pt x="71" y="0"/>
                  </a:cubicBezTo>
                  <a:cubicBezTo>
                    <a:pt x="60" y="3"/>
                    <a:pt x="48" y="4"/>
                    <a:pt x="3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6" name="Freeform 402"/>
            <p:cNvSpPr>
              <a:spLocks/>
            </p:cNvSpPr>
            <p:nvPr/>
          </p:nvSpPr>
          <p:spPr bwMode="auto">
            <a:xfrm>
              <a:off x="2452" y="1726"/>
              <a:ext cx="1034" cy="730"/>
            </a:xfrm>
            <a:custGeom>
              <a:avLst/>
              <a:gdLst/>
              <a:ahLst/>
              <a:cxnLst>
                <a:cxn ang="0">
                  <a:pos x="438" y="157"/>
                </a:cxn>
                <a:cxn ang="0">
                  <a:pos x="438" y="157"/>
                </a:cxn>
                <a:cxn ang="0">
                  <a:pos x="438" y="151"/>
                </a:cxn>
                <a:cxn ang="0">
                  <a:pos x="437" y="151"/>
                </a:cxn>
                <a:cxn ang="0">
                  <a:pos x="382" y="44"/>
                </a:cxn>
                <a:cxn ang="0">
                  <a:pos x="240" y="1"/>
                </a:cxn>
                <a:cxn ang="0">
                  <a:pos x="219" y="0"/>
                </a:cxn>
                <a:cxn ang="0">
                  <a:pos x="56" y="44"/>
                </a:cxn>
                <a:cxn ang="0">
                  <a:pos x="0" y="157"/>
                </a:cxn>
                <a:cxn ang="0">
                  <a:pos x="0" y="157"/>
                </a:cxn>
                <a:cxn ang="0">
                  <a:pos x="0" y="309"/>
                </a:cxn>
                <a:cxn ang="0">
                  <a:pos x="71" y="309"/>
                </a:cxn>
                <a:cxn ang="0">
                  <a:pos x="71" y="160"/>
                </a:cxn>
                <a:cxn ang="0">
                  <a:pos x="102" y="77"/>
                </a:cxn>
                <a:cxn ang="0">
                  <a:pos x="219" y="40"/>
                </a:cxn>
                <a:cxn ang="0">
                  <a:pos x="221" y="40"/>
                </a:cxn>
                <a:cxn ang="0">
                  <a:pos x="221" y="40"/>
                </a:cxn>
                <a:cxn ang="0">
                  <a:pos x="236" y="41"/>
                </a:cxn>
                <a:cxn ang="0">
                  <a:pos x="239" y="41"/>
                </a:cxn>
                <a:cxn ang="0">
                  <a:pos x="336" y="77"/>
                </a:cxn>
                <a:cxn ang="0">
                  <a:pos x="367" y="160"/>
                </a:cxn>
                <a:cxn ang="0">
                  <a:pos x="367" y="161"/>
                </a:cxn>
                <a:cxn ang="0">
                  <a:pos x="367" y="161"/>
                </a:cxn>
                <a:cxn ang="0">
                  <a:pos x="367" y="309"/>
                </a:cxn>
                <a:cxn ang="0">
                  <a:pos x="438" y="309"/>
                </a:cxn>
                <a:cxn ang="0">
                  <a:pos x="438" y="157"/>
                </a:cxn>
              </a:cxnLst>
              <a:rect l="0" t="0" r="r" b="b"/>
              <a:pathLst>
                <a:path w="438" h="309">
                  <a:moveTo>
                    <a:pt x="438" y="157"/>
                  </a:moveTo>
                  <a:cubicBezTo>
                    <a:pt x="438" y="157"/>
                    <a:pt x="438" y="157"/>
                    <a:pt x="438" y="157"/>
                  </a:cubicBezTo>
                  <a:cubicBezTo>
                    <a:pt x="438" y="151"/>
                    <a:pt x="438" y="151"/>
                    <a:pt x="438" y="151"/>
                  </a:cubicBezTo>
                  <a:cubicBezTo>
                    <a:pt x="437" y="151"/>
                    <a:pt x="437" y="151"/>
                    <a:pt x="437" y="151"/>
                  </a:cubicBezTo>
                  <a:cubicBezTo>
                    <a:pt x="436" y="109"/>
                    <a:pt x="426" y="72"/>
                    <a:pt x="382" y="44"/>
                  </a:cubicBezTo>
                  <a:cubicBezTo>
                    <a:pt x="342" y="20"/>
                    <a:pt x="292" y="4"/>
                    <a:pt x="240" y="1"/>
                  </a:cubicBezTo>
                  <a:cubicBezTo>
                    <a:pt x="233" y="0"/>
                    <a:pt x="226" y="0"/>
                    <a:pt x="219" y="0"/>
                  </a:cubicBezTo>
                  <a:cubicBezTo>
                    <a:pt x="159" y="0"/>
                    <a:pt x="101" y="17"/>
                    <a:pt x="56" y="44"/>
                  </a:cubicBezTo>
                  <a:cubicBezTo>
                    <a:pt x="10" y="73"/>
                    <a:pt x="1" y="113"/>
                    <a:pt x="0" y="157"/>
                  </a:cubicBezTo>
                  <a:cubicBezTo>
                    <a:pt x="0" y="157"/>
                    <a:pt x="0" y="157"/>
                    <a:pt x="0" y="157"/>
                  </a:cubicBezTo>
                  <a:cubicBezTo>
                    <a:pt x="0" y="309"/>
                    <a:pt x="0" y="309"/>
                    <a:pt x="0" y="309"/>
                  </a:cubicBezTo>
                  <a:cubicBezTo>
                    <a:pt x="71" y="309"/>
                    <a:pt x="71" y="309"/>
                    <a:pt x="71" y="309"/>
                  </a:cubicBezTo>
                  <a:cubicBezTo>
                    <a:pt x="71" y="309"/>
                    <a:pt x="71" y="161"/>
                    <a:pt x="71" y="160"/>
                  </a:cubicBezTo>
                  <a:cubicBezTo>
                    <a:pt x="71" y="129"/>
                    <a:pt x="69" y="99"/>
                    <a:pt x="102" y="77"/>
                  </a:cubicBezTo>
                  <a:cubicBezTo>
                    <a:pt x="133" y="57"/>
                    <a:pt x="174" y="40"/>
                    <a:pt x="219" y="40"/>
                  </a:cubicBezTo>
                  <a:cubicBezTo>
                    <a:pt x="219" y="40"/>
                    <a:pt x="220" y="40"/>
                    <a:pt x="221" y="40"/>
                  </a:cubicBezTo>
                  <a:cubicBezTo>
                    <a:pt x="221" y="40"/>
                    <a:pt x="221" y="40"/>
                    <a:pt x="221" y="40"/>
                  </a:cubicBezTo>
                  <a:cubicBezTo>
                    <a:pt x="226" y="40"/>
                    <a:pt x="231" y="40"/>
                    <a:pt x="236" y="41"/>
                  </a:cubicBezTo>
                  <a:cubicBezTo>
                    <a:pt x="237" y="41"/>
                    <a:pt x="238" y="41"/>
                    <a:pt x="239" y="41"/>
                  </a:cubicBezTo>
                  <a:cubicBezTo>
                    <a:pt x="276" y="44"/>
                    <a:pt x="310" y="60"/>
                    <a:pt x="336" y="77"/>
                  </a:cubicBezTo>
                  <a:cubicBezTo>
                    <a:pt x="369" y="99"/>
                    <a:pt x="367" y="129"/>
                    <a:pt x="367" y="160"/>
                  </a:cubicBezTo>
                  <a:cubicBezTo>
                    <a:pt x="367" y="161"/>
                    <a:pt x="367" y="161"/>
                    <a:pt x="367" y="161"/>
                  </a:cubicBezTo>
                  <a:cubicBezTo>
                    <a:pt x="367" y="161"/>
                    <a:pt x="367" y="161"/>
                    <a:pt x="367" y="161"/>
                  </a:cubicBezTo>
                  <a:cubicBezTo>
                    <a:pt x="367" y="309"/>
                    <a:pt x="367" y="309"/>
                    <a:pt x="367" y="309"/>
                  </a:cubicBezTo>
                  <a:cubicBezTo>
                    <a:pt x="438" y="309"/>
                    <a:pt x="438" y="309"/>
                    <a:pt x="438" y="309"/>
                  </a:cubicBezTo>
                  <a:cubicBezTo>
                    <a:pt x="438" y="157"/>
                    <a:pt x="438" y="157"/>
                    <a:pt x="438" y="15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7" name="Freeform 403"/>
            <p:cNvSpPr>
              <a:spLocks noEditPoints="1"/>
            </p:cNvSpPr>
            <p:nvPr/>
          </p:nvSpPr>
          <p:spPr bwMode="auto">
            <a:xfrm>
              <a:off x="957" y="1549"/>
              <a:ext cx="1136" cy="935"/>
            </a:xfrm>
            <a:custGeom>
              <a:avLst/>
              <a:gdLst/>
              <a:ahLst/>
              <a:cxnLst>
                <a:cxn ang="0">
                  <a:pos x="241" y="76"/>
                </a:cxn>
                <a:cxn ang="0">
                  <a:pos x="69" y="123"/>
                </a:cxn>
                <a:cxn ang="0">
                  <a:pos x="69" y="0"/>
                </a:cxn>
                <a:cxn ang="0">
                  <a:pos x="0" y="0"/>
                </a:cxn>
                <a:cxn ang="0">
                  <a:pos x="0" y="236"/>
                </a:cxn>
                <a:cxn ang="0">
                  <a:pos x="0" y="236"/>
                </a:cxn>
                <a:cxn ang="0">
                  <a:pos x="241" y="396"/>
                </a:cxn>
                <a:cxn ang="0">
                  <a:pos x="481" y="236"/>
                </a:cxn>
                <a:cxn ang="0">
                  <a:pos x="241" y="76"/>
                </a:cxn>
                <a:cxn ang="0">
                  <a:pos x="241" y="358"/>
                </a:cxn>
                <a:cxn ang="0">
                  <a:pos x="73" y="236"/>
                </a:cxn>
                <a:cxn ang="0">
                  <a:pos x="241" y="114"/>
                </a:cxn>
                <a:cxn ang="0">
                  <a:pos x="408" y="236"/>
                </a:cxn>
                <a:cxn ang="0">
                  <a:pos x="241" y="358"/>
                </a:cxn>
              </a:cxnLst>
              <a:rect l="0" t="0" r="r" b="b"/>
              <a:pathLst>
                <a:path w="481" h="396">
                  <a:moveTo>
                    <a:pt x="241" y="76"/>
                  </a:moveTo>
                  <a:cubicBezTo>
                    <a:pt x="174" y="76"/>
                    <a:pt x="113" y="94"/>
                    <a:pt x="69" y="123"/>
                  </a:cubicBezTo>
                  <a:cubicBezTo>
                    <a:pt x="69" y="0"/>
                    <a:pt x="69" y="0"/>
                    <a:pt x="69" y="0"/>
                  </a:cubicBezTo>
                  <a:cubicBezTo>
                    <a:pt x="0" y="0"/>
                    <a:pt x="0" y="0"/>
                    <a:pt x="0" y="0"/>
                  </a:cubicBezTo>
                  <a:cubicBezTo>
                    <a:pt x="0" y="236"/>
                    <a:pt x="0" y="236"/>
                    <a:pt x="0" y="236"/>
                  </a:cubicBezTo>
                  <a:cubicBezTo>
                    <a:pt x="0" y="236"/>
                    <a:pt x="0" y="236"/>
                    <a:pt x="0" y="236"/>
                  </a:cubicBezTo>
                  <a:cubicBezTo>
                    <a:pt x="0" y="325"/>
                    <a:pt x="108" y="396"/>
                    <a:pt x="241" y="396"/>
                  </a:cubicBezTo>
                  <a:cubicBezTo>
                    <a:pt x="374" y="396"/>
                    <a:pt x="481" y="325"/>
                    <a:pt x="481" y="236"/>
                  </a:cubicBezTo>
                  <a:cubicBezTo>
                    <a:pt x="481" y="148"/>
                    <a:pt x="374" y="76"/>
                    <a:pt x="241" y="76"/>
                  </a:cubicBezTo>
                  <a:close/>
                  <a:moveTo>
                    <a:pt x="241" y="358"/>
                  </a:moveTo>
                  <a:cubicBezTo>
                    <a:pt x="148" y="358"/>
                    <a:pt x="73" y="303"/>
                    <a:pt x="73" y="236"/>
                  </a:cubicBezTo>
                  <a:cubicBezTo>
                    <a:pt x="73" y="169"/>
                    <a:pt x="148" y="114"/>
                    <a:pt x="241" y="114"/>
                  </a:cubicBezTo>
                  <a:cubicBezTo>
                    <a:pt x="333" y="114"/>
                    <a:pt x="408" y="169"/>
                    <a:pt x="408" y="236"/>
                  </a:cubicBezTo>
                  <a:cubicBezTo>
                    <a:pt x="408" y="303"/>
                    <a:pt x="333" y="358"/>
                    <a:pt x="241" y="35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8" name="Freeform 404"/>
            <p:cNvSpPr>
              <a:spLocks noEditPoints="1"/>
            </p:cNvSpPr>
            <p:nvPr/>
          </p:nvSpPr>
          <p:spPr bwMode="auto">
            <a:xfrm>
              <a:off x="3536" y="1693"/>
              <a:ext cx="1039" cy="1184"/>
            </a:xfrm>
            <a:custGeom>
              <a:avLst/>
              <a:gdLst/>
              <a:ahLst/>
              <a:cxnLst>
                <a:cxn ang="0">
                  <a:pos x="307" y="33"/>
                </a:cxn>
                <a:cxn ang="0">
                  <a:pos x="202" y="14"/>
                </a:cxn>
                <a:cxn ang="0">
                  <a:pos x="0" y="149"/>
                </a:cxn>
                <a:cxn ang="0">
                  <a:pos x="202" y="283"/>
                </a:cxn>
                <a:cxn ang="0">
                  <a:pos x="252" y="279"/>
                </a:cxn>
                <a:cxn ang="0">
                  <a:pos x="330" y="366"/>
                </a:cxn>
                <a:cxn ang="0">
                  <a:pos x="202" y="461"/>
                </a:cxn>
                <a:cxn ang="0">
                  <a:pos x="84" y="402"/>
                </a:cxn>
                <a:cxn ang="0">
                  <a:pos x="7" y="402"/>
                </a:cxn>
                <a:cxn ang="0">
                  <a:pos x="202" y="501"/>
                </a:cxn>
                <a:cxn ang="0">
                  <a:pos x="405" y="366"/>
                </a:cxn>
                <a:cxn ang="0">
                  <a:pos x="321" y="257"/>
                </a:cxn>
                <a:cxn ang="0">
                  <a:pos x="405" y="149"/>
                </a:cxn>
                <a:cxn ang="0">
                  <a:pos x="365" y="69"/>
                </a:cxn>
                <a:cxn ang="0">
                  <a:pos x="440" y="67"/>
                </a:cxn>
                <a:cxn ang="0">
                  <a:pos x="440" y="3"/>
                </a:cxn>
                <a:cxn ang="0">
                  <a:pos x="307" y="33"/>
                </a:cxn>
                <a:cxn ang="0">
                  <a:pos x="202" y="244"/>
                </a:cxn>
                <a:cxn ang="0">
                  <a:pos x="74" y="149"/>
                </a:cxn>
                <a:cxn ang="0">
                  <a:pos x="202" y="54"/>
                </a:cxn>
                <a:cxn ang="0">
                  <a:pos x="330" y="149"/>
                </a:cxn>
                <a:cxn ang="0">
                  <a:pos x="202" y="244"/>
                </a:cxn>
              </a:cxnLst>
              <a:rect l="0" t="0" r="r" b="b"/>
              <a:pathLst>
                <a:path w="440" h="501">
                  <a:moveTo>
                    <a:pt x="307" y="33"/>
                  </a:moveTo>
                  <a:cubicBezTo>
                    <a:pt x="276" y="21"/>
                    <a:pt x="240" y="14"/>
                    <a:pt x="202" y="14"/>
                  </a:cubicBezTo>
                  <a:cubicBezTo>
                    <a:pt x="90" y="14"/>
                    <a:pt x="0" y="74"/>
                    <a:pt x="0" y="149"/>
                  </a:cubicBezTo>
                  <a:cubicBezTo>
                    <a:pt x="0" y="223"/>
                    <a:pt x="90" y="283"/>
                    <a:pt x="202" y="283"/>
                  </a:cubicBezTo>
                  <a:cubicBezTo>
                    <a:pt x="219" y="283"/>
                    <a:pt x="236" y="282"/>
                    <a:pt x="252" y="279"/>
                  </a:cubicBezTo>
                  <a:cubicBezTo>
                    <a:pt x="298" y="293"/>
                    <a:pt x="330" y="327"/>
                    <a:pt x="330" y="366"/>
                  </a:cubicBezTo>
                  <a:cubicBezTo>
                    <a:pt x="330" y="419"/>
                    <a:pt x="273" y="461"/>
                    <a:pt x="202" y="461"/>
                  </a:cubicBezTo>
                  <a:cubicBezTo>
                    <a:pt x="149" y="461"/>
                    <a:pt x="103" y="437"/>
                    <a:pt x="84" y="402"/>
                  </a:cubicBezTo>
                  <a:cubicBezTo>
                    <a:pt x="7" y="402"/>
                    <a:pt x="7" y="402"/>
                    <a:pt x="7" y="402"/>
                  </a:cubicBezTo>
                  <a:cubicBezTo>
                    <a:pt x="31" y="459"/>
                    <a:pt x="109" y="501"/>
                    <a:pt x="202" y="501"/>
                  </a:cubicBezTo>
                  <a:cubicBezTo>
                    <a:pt x="314" y="501"/>
                    <a:pt x="405" y="441"/>
                    <a:pt x="405" y="366"/>
                  </a:cubicBezTo>
                  <a:cubicBezTo>
                    <a:pt x="405" y="322"/>
                    <a:pt x="372" y="282"/>
                    <a:pt x="321" y="257"/>
                  </a:cubicBezTo>
                  <a:cubicBezTo>
                    <a:pt x="372" y="233"/>
                    <a:pt x="405" y="193"/>
                    <a:pt x="405" y="149"/>
                  </a:cubicBezTo>
                  <a:cubicBezTo>
                    <a:pt x="405" y="119"/>
                    <a:pt x="390" y="91"/>
                    <a:pt x="365" y="69"/>
                  </a:cubicBezTo>
                  <a:cubicBezTo>
                    <a:pt x="388" y="65"/>
                    <a:pt x="418" y="64"/>
                    <a:pt x="440" y="67"/>
                  </a:cubicBezTo>
                  <a:cubicBezTo>
                    <a:pt x="440" y="3"/>
                    <a:pt x="440" y="3"/>
                    <a:pt x="440" y="3"/>
                  </a:cubicBezTo>
                  <a:cubicBezTo>
                    <a:pt x="390" y="0"/>
                    <a:pt x="341" y="15"/>
                    <a:pt x="307" y="33"/>
                  </a:cubicBezTo>
                  <a:close/>
                  <a:moveTo>
                    <a:pt x="202" y="244"/>
                  </a:moveTo>
                  <a:cubicBezTo>
                    <a:pt x="132" y="244"/>
                    <a:pt x="74" y="201"/>
                    <a:pt x="74" y="149"/>
                  </a:cubicBezTo>
                  <a:cubicBezTo>
                    <a:pt x="74" y="96"/>
                    <a:pt x="132" y="54"/>
                    <a:pt x="202" y="54"/>
                  </a:cubicBezTo>
                  <a:cubicBezTo>
                    <a:pt x="273" y="54"/>
                    <a:pt x="330" y="96"/>
                    <a:pt x="330" y="149"/>
                  </a:cubicBezTo>
                  <a:cubicBezTo>
                    <a:pt x="330" y="201"/>
                    <a:pt x="273" y="244"/>
                    <a:pt x="202" y="2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29" name="Freeform 405"/>
            <p:cNvSpPr>
              <a:spLocks noEditPoints="1"/>
            </p:cNvSpPr>
            <p:nvPr/>
          </p:nvSpPr>
          <p:spPr bwMode="auto">
            <a:xfrm>
              <a:off x="4861" y="1757"/>
              <a:ext cx="775" cy="699"/>
            </a:xfrm>
            <a:custGeom>
              <a:avLst/>
              <a:gdLst/>
              <a:ahLst/>
              <a:cxnLst>
                <a:cxn ang="0">
                  <a:pos x="702" y="699"/>
                </a:cxn>
                <a:cxn ang="0">
                  <a:pos x="612" y="517"/>
                </a:cxn>
                <a:cxn ang="0">
                  <a:pos x="158" y="517"/>
                </a:cxn>
                <a:cxn ang="0">
                  <a:pos x="69" y="699"/>
                </a:cxn>
                <a:cxn ang="0">
                  <a:pos x="0" y="699"/>
                </a:cxn>
                <a:cxn ang="0">
                  <a:pos x="345" y="0"/>
                </a:cxn>
                <a:cxn ang="0">
                  <a:pos x="421" y="0"/>
                </a:cxn>
                <a:cxn ang="0">
                  <a:pos x="775" y="699"/>
                </a:cxn>
                <a:cxn ang="0">
                  <a:pos x="702" y="699"/>
                </a:cxn>
                <a:cxn ang="0">
                  <a:pos x="383" y="61"/>
                </a:cxn>
                <a:cxn ang="0">
                  <a:pos x="187" y="463"/>
                </a:cxn>
                <a:cxn ang="0">
                  <a:pos x="584" y="463"/>
                </a:cxn>
                <a:cxn ang="0">
                  <a:pos x="383" y="61"/>
                </a:cxn>
              </a:cxnLst>
              <a:rect l="0" t="0" r="r" b="b"/>
              <a:pathLst>
                <a:path w="775" h="699">
                  <a:moveTo>
                    <a:pt x="702" y="699"/>
                  </a:moveTo>
                  <a:lnTo>
                    <a:pt x="612" y="517"/>
                  </a:lnTo>
                  <a:lnTo>
                    <a:pt x="158" y="517"/>
                  </a:lnTo>
                  <a:lnTo>
                    <a:pt x="69" y="699"/>
                  </a:lnTo>
                  <a:lnTo>
                    <a:pt x="0" y="699"/>
                  </a:lnTo>
                  <a:lnTo>
                    <a:pt x="345" y="0"/>
                  </a:lnTo>
                  <a:lnTo>
                    <a:pt x="421" y="0"/>
                  </a:lnTo>
                  <a:lnTo>
                    <a:pt x="775" y="699"/>
                  </a:lnTo>
                  <a:lnTo>
                    <a:pt x="702" y="699"/>
                  </a:lnTo>
                  <a:close/>
                  <a:moveTo>
                    <a:pt x="383" y="61"/>
                  </a:moveTo>
                  <a:lnTo>
                    <a:pt x="187" y="463"/>
                  </a:lnTo>
                  <a:lnTo>
                    <a:pt x="584" y="463"/>
                  </a:lnTo>
                  <a:lnTo>
                    <a:pt x="383" y="6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30" name="Freeform 406"/>
            <p:cNvSpPr>
              <a:spLocks noEditPoints="1"/>
            </p:cNvSpPr>
            <p:nvPr/>
          </p:nvSpPr>
          <p:spPr bwMode="auto">
            <a:xfrm>
              <a:off x="5660" y="1757"/>
              <a:ext cx="585" cy="713"/>
            </a:xfrm>
            <a:custGeom>
              <a:avLst/>
              <a:gdLst/>
              <a:ahLst/>
              <a:cxnLst>
                <a:cxn ang="0">
                  <a:pos x="221" y="296"/>
                </a:cxn>
                <a:cxn ang="0">
                  <a:pos x="221" y="265"/>
                </a:cxn>
                <a:cxn ang="0">
                  <a:pos x="210" y="275"/>
                </a:cxn>
                <a:cxn ang="0">
                  <a:pos x="192" y="287"/>
                </a:cxn>
                <a:cxn ang="0">
                  <a:pos x="164" y="298"/>
                </a:cxn>
                <a:cxn ang="0">
                  <a:pos x="126" y="302"/>
                </a:cxn>
                <a:cxn ang="0">
                  <a:pos x="95" y="299"/>
                </a:cxn>
                <a:cxn ang="0">
                  <a:pos x="66" y="290"/>
                </a:cxn>
                <a:cxn ang="0">
                  <a:pos x="39" y="274"/>
                </a:cxn>
                <a:cxn ang="0">
                  <a:pos x="18" y="251"/>
                </a:cxn>
                <a:cxn ang="0">
                  <a:pos x="6" y="229"/>
                </a:cxn>
                <a:cxn ang="0">
                  <a:pos x="0" y="191"/>
                </a:cxn>
                <a:cxn ang="0">
                  <a:pos x="11" y="144"/>
                </a:cxn>
                <a:cxn ang="0">
                  <a:pos x="40" y="110"/>
                </a:cxn>
                <a:cxn ang="0">
                  <a:pos x="81" y="89"/>
                </a:cxn>
                <a:cxn ang="0">
                  <a:pos x="128" y="82"/>
                </a:cxn>
                <a:cxn ang="0">
                  <a:pos x="144" y="83"/>
                </a:cxn>
                <a:cxn ang="0">
                  <a:pos x="170" y="88"/>
                </a:cxn>
                <a:cxn ang="0">
                  <a:pos x="198" y="100"/>
                </a:cxn>
                <a:cxn ang="0">
                  <a:pos x="221" y="122"/>
                </a:cxn>
                <a:cxn ang="0">
                  <a:pos x="221" y="0"/>
                </a:cxn>
                <a:cxn ang="0">
                  <a:pos x="248" y="0"/>
                </a:cxn>
                <a:cxn ang="0">
                  <a:pos x="248" y="296"/>
                </a:cxn>
                <a:cxn ang="0">
                  <a:pos x="221" y="296"/>
                </a:cxn>
                <a:cxn ang="0">
                  <a:pos x="221" y="191"/>
                </a:cxn>
                <a:cxn ang="0">
                  <a:pos x="216" y="158"/>
                </a:cxn>
                <a:cxn ang="0">
                  <a:pos x="197" y="130"/>
                </a:cxn>
                <a:cxn ang="0">
                  <a:pos x="178" y="117"/>
                </a:cxn>
                <a:cxn ang="0">
                  <a:pos x="158" y="110"/>
                </a:cxn>
                <a:cxn ang="0">
                  <a:pos x="140" y="107"/>
                </a:cxn>
                <a:cxn ang="0">
                  <a:pos x="127" y="106"/>
                </a:cxn>
                <a:cxn ang="0">
                  <a:pos x="111" y="107"/>
                </a:cxn>
                <a:cxn ang="0">
                  <a:pos x="87" y="113"/>
                </a:cxn>
                <a:cxn ang="0">
                  <a:pos x="57" y="130"/>
                </a:cxn>
                <a:cxn ang="0">
                  <a:pos x="40" y="152"/>
                </a:cxn>
                <a:cxn ang="0">
                  <a:pos x="33" y="174"/>
                </a:cxn>
                <a:cxn ang="0">
                  <a:pos x="31" y="192"/>
                </a:cxn>
                <a:cxn ang="0">
                  <a:pos x="33" y="208"/>
                </a:cxn>
                <a:cxn ang="0">
                  <a:pos x="40" y="231"/>
                </a:cxn>
                <a:cxn ang="0">
                  <a:pos x="62" y="257"/>
                </a:cxn>
                <a:cxn ang="0">
                  <a:pos x="89" y="271"/>
                </a:cxn>
                <a:cxn ang="0">
                  <a:pos x="114" y="277"/>
                </a:cxn>
                <a:cxn ang="0">
                  <a:pos x="130" y="278"/>
                </a:cxn>
                <a:cxn ang="0">
                  <a:pos x="151" y="276"/>
                </a:cxn>
                <a:cxn ang="0">
                  <a:pos x="172" y="270"/>
                </a:cxn>
                <a:cxn ang="0">
                  <a:pos x="191" y="260"/>
                </a:cxn>
                <a:cxn ang="0">
                  <a:pos x="207" y="245"/>
                </a:cxn>
                <a:cxn ang="0">
                  <a:pos x="214" y="230"/>
                </a:cxn>
                <a:cxn ang="0">
                  <a:pos x="219" y="214"/>
                </a:cxn>
                <a:cxn ang="0">
                  <a:pos x="220" y="200"/>
                </a:cxn>
                <a:cxn ang="0">
                  <a:pos x="221" y="191"/>
                </a:cxn>
              </a:cxnLst>
              <a:rect l="0" t="0" r="r" b="b"/>
              <a:pathLst>
                <a:path w="248" h="302">
                  <a:moveTo>
                    <a:pt x="221" y="296"/>
                  </a:moveTo>
                  <a:cubicBezTo>
                    <a:pt x="221" y="265"/>
                    <a:pt x="221" y="265"/>
                    <a:pt x="221" y="265"/>
                  </a:cubicBezTo>
                  <a:cubicBezTo>
                    <a:pt x="218" y="268"/>
                    <a:pt x="215" y="271"/>
                    <a:pt x="210" y="275"/>
                  </a:cubicBezTo>
                  <a:cubicBezTo>
                    <a:pt x="205" y="279"/>
                    <a:pt x="199" y="283"/>
                    <a:pt x="192" y="287"/>
                  </a:cubicBezTo>
                  <a:cubicBezTo>
                    <a:pt x="184" y="291"/>
                    <a:pt x="175" y="295"/>
                    <a:pt x="164" y="298"/>
                  </a:cubicBezTo>
                  <a:cubicBezTo>
                    <a:pt x="153" y="301"/>
                    <a:pt x="140" y="302"/>
                    <a:pt x="126" y="302"/>
                  </a:cubicBezTo>
                  <a:cubicBezTo>
                    <a:pt x="116" y="302"/>
                    <a:pt x="106" y="301"/>
                    <a:pt x="95" y="299"/>
                  </a:cubicBezTo>
                  <a:cubicBezTo>
                    <a:pt x="85" y="297"/>
                    <a:pt x="75" y="294"/>
                    <a:pt x="66" y="290"/>
                  </a:cubicBezTo>
                  <a:cubicBezTo>
                    <a:pt x="56" y="286"/>
                    <a:pt x="47" y="280"/>
                    <a:pt x="39" y="274"/>
                  </a:cubicBezTo>
                  <a:cubicBezTo>
                    <a:pt x="31" y="268"/>
                    <a:pt x="24" y="260"/>
                    <a:pt x="18" y="251"/>
                  </a:cubicBezTo>
                  <a:cubicBezTo>
                    <a:pt x="14" y="247"/>
                    <a:pt x="11" y="239"/>
                    <a:pt x="6" y="229"/>
                  </a:cubicBezTo>
                  <a:cubicBezTo>
                    <a:pt x="2" y="219"/>
                    <a:pt x="0" y="206"/>
                    <a:pt x="0" y="191"/>
                  </a:cubicBezTo>
                  <a:cubicBezTo>
                    <a:pt x="0" y="174"/>
                    <a:pt x="4" y="158"/>
                    <a:pt x="11" y="144"/>
                  </a:cubicBezTo>
                  <a:cubicBezTo>
                    <a:pt x="18" y="131"/>
                    <a:pt x="28" y="119"/>
                    <a:pt x="40" y="110"/>
                  </a:cubicBezTo>
                  <a:cubicBezTo>
                    <a:pt x="52" y="101"/>
                    <a:pt x="65" y="94"/>
                    <a:pt x="81" y="89"/>
                  </a:cubicBezTo>
                  <a:cubicBezTo>
                    <a:pt x="96" y="85"/>
                    <a:pt x="112" y="82"/>
                    <a:pt x="128" y="82"/>
                  </a:cubicBezTo>
                  <a:cubicBezTo>
                    <a:pt x="130" y="82"/>
                    <a:pt x="136" y="83"/>
                    <a:pt x="144" y="83"/>
                  </a:cubicBezTo>
                  <a:cubicBezTo>
                    <a:pt x="152" y="84"/>
                    <a:pt x="161" y="86"/>
                    <a:pt x="170" y="88"/>
                  </a:cubicBezTo>
                  <a:cubicBezTo>
                    <a:pt x="179" y="91"/>
                    <a:pt x="189" y="95"/>
                    <a:pt x="198" y="100"/>
                  </a:cubicBezTo>
                  <a:cubicBezTo>
                    <a:pt x="207" y="105"/>
                    <a:pt x="215" y="113"/>
                    <a:pt x="221" y="122"/>
                  </a:cubicBezTo>
                  <a:cubicBezTo>
                    <a:pt x="221" y="0"/>
                    <a:pt x="221" y="0"/>
                    <a:pt x="221" y="0"/>
                  </a:cubicBezTo>
                  <a:cubicBezTo>
                    <a:pt x="248" y="0"/>
                    <a:pt x="248" y="0"/>
                    <a:pt x="248" y="0"/>
                  </a:cubicBezTo>
                  <a:cubicBezTo>
                    <a:pt x="248" y="296"/>
                    <a:pt x="248" y="296"/>
                    <a:pt x="248" y="296"/>
                  </a:cubicBezTo>
                  <a:lnTo>
                    <a:pt x="221" y="296"/>
                  </a:lnTo>
                  <a:close/>
                  <a:moveTo>
                    <a:pt x="221" y="191"/>
                  </a:moveTo>
                  <a:cubicBezTo>
                    <a:pt x="221" y="180"/>
                    <a:pt x="219" y="169"/>
                    <a:pt x="216" y="158"/>
                  </a:cubicBezTo>
                  <a:cubicBezTo>
                    <a:pt x="212" y="147"/>
                    <a:pt x="206" y="137"/>
                    <a:pt x="197" y="130"/>
                  </a:cubicBezTo>
                  <a:cubicBezTo>
                    <a:pt x="191" y="125"/>
                    <a:pt x="185" y="120"/>
                    <a:pt x="178" y="117"/>
                  </a:cubicBezTo>
                  <a:cubicBezTo>
                    <a:pt x="171" y="114"/>
                    <a:pt x="164" y="111"/>
                    <a:pt x="158" y="110"/>
                  </a:cubicBezTo>
                  <a:cubicBezTo>
                    <a:pt x="152" y="108"/>
                    <a:pt x="146" y="107"/>
                    <a:pt x="140" y="107"/>
                  </a:cubicBezTo>
                  <a:cubicBezTo>
                    <a:pt x="135" y="106"/>
                    <a:pt x="131" y="106"/>
                    <a:pt x="127" y="106"/>
                  </a:cubicBezTo>
                  <a:cubicBezTo>
                    <a:pt x="123" y="106"/>
                    <a:pt x="117" y="106"/>
                    <a:pt x="111" y="107"/>
                  </a:cubicBezTo>
                  <a:cubicBezTo>
                    <a:pt x="104" y="108"/>
                    <a:pt x="97" y="110"/>
                    <a:pt x="87" y="113"/>
                  </a:cubicBezTo>
                  <a:cubicBezTo>
                    <a:pt x="75" y="118"/>
                    <a:pt x="65" y="123"/>
                    <a:pt x="57" y="130"/>
                  </a:cubicBezTo>
                  <a:cubicBezTo>
                    <a:pt x="50" y="137"/>
                    <a:pt x="44" y="144"/>
                    <a:pt x="40" y="152"/>
                  </a:cubicBezTo>
                  <a:cubicBezTo>
                    <a:pt x="36" y="160"/>
                    <a:pt x="34" y="167"/>
                    <a:pt x="33" y="174"/>
                  </a:cubicBezTo>
                  <a:cubicBezTo>
                    <a:pt x="32" y="181"/>
                    <a:pt x="31" y="188"/>
                    <a:pt x="31" y="192"/>
                  </a:cubicBezTo>
                  <a:cubicBezTo>
                    <a:pt x="31" y="195"/>
                    <a:pt x="32" y="200"/>
                    <a:pt x="33" y="208"/>
                  </a:cubicBezTo>
                  <a:cubicBezTo>
                    <a:pt x="34" y="215"/>
                    <a:pt x="36" y="223"/>
                    <a:pt x="40" y="231"/>
                  </a:cubicBezTo>
                  <a:cubicBezTo>
                    <a:pt x="46" y="242"/>
                    <a:pt x="54" y="251"/>
                    <a:pt x="62" y="257"/>
                  </a:cubicBezTo>
                  <a:cubicBezTo>
                    <a:pt x="71" y="264"/>
                    <a:pt x="80" y="268"/>
                    <a:pt x="89" y="271"/>
                  </a:cubicBezTo>
                  <a:cubicBezTo>
                    <a:pt x="98" y="275"/>
                    <a:pt x="106" y="276"/>
                    <a:pt x="114" y="277"/>
                  </a:cubicBezTo>
                  <a:cubicBezTo>
                    <a:pt x="121" y="277"/>
                    <a:pt x="127" y="278"/>
                    <a:pt x="130" y="278"/>
                  </a:cubicBezTo>
                  <a:cubicBezTo>
                    <a:pt x="137" y="278"/>
                    <a:pt x="144" y="277"/>
                    <a:pt x="151" y="276"/>
                  </a:cubicBezTo>
                  <a:cubicBezTo>
                    <a:pt x="158" y="275"/>
                    <a:pt x="165" y="273"/>
                    <a:pt x="172" y="270"/>
                  </a:cubicBezTo>
                  <a:cubicBezTo>
                    <a:pt x="179" y="268"/>
                    <a:pt x="185" y="264"/>
                    <a:pt x="191" y="260"/>
                  </a:cubicBezTo>
                  <a:cubicBezTo>
                    <a:pt x="197" y="256"/>
                    <a:pt x="202" y="251"/>
                    <a:pt x="207" y="245"/>
                  </a:cubicBezTo>
                  <a:cubicBezTo>
                    <a:pt x="210" y="240"/>
                    <a:pt x="213" y="235"/>
                    <a:pt x="214" y="230"/>
                  </a:cubicBezTo>
                  <a:cubicBezTo>
                    <a:pt x="216" y="224"/>
                    <a:pt x="218" y="219"/>
                    <a:pt x="219" y="214"/>
                  </a:cubicBezTo>
                  <a:cubicBezTo>
                    <a:pt x="220" y="209"/>
                    <a:pt x="220" y="204"/>
                    <a:pt x="220" y="200"/>
                  </a:cubicBezTo>
                  <a:cubicBezTo>
                    <a:pt x="220" y="196"/>
                    <a:pt x="221" y="193"/>
                    <a:pt x="221" y="1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31" name="Freeform 407"/>
            <p:cNvSpPr>
              <a:spLocks/>
            </p:cNvSpPr>
            <p:nvPr/>
          </p:nvSpPr>
          <p:spPr bwMode="auto">
            <a:xfrm>
              <a:off x="6323" y="1953"/>
              <a:ext cx="553" cy="515"/>
            </a:xfrm>
            <a:custGeom>
              <a:avLst/>
              <a:gdLst/>
              <a:ahLst/>
              <a:cxnLst>
                <a:cxn ang="0">
                  <a:pos x="199" y="55"/>
                </a:cxn>
                <a:cxn ang="0">
                  <a:pos x="196" y="50"/>
                </a:cxn>
                <a:cxn ang="0">
                  <a:pos x="190" y="43"/>
                </a:cxn>
                <a:cxn ang="0">
                  <a:pos x="174" y="34"/>
                </a:cxn>
                <a:cxn ang="0">
                  <a:pos x="153" y="28"/>
                </a:cxn>
                <a:cxn ang="0">
                  <a:pos x="132" y="25"/>
                </a:cxn>
                <a:cxn ang="0">
                  <a:pos x="114" y="24"/>
                </a:cxn>
                <a:cxn ang="0">
                  <a:pos x="92" y="25"/>
                </a:cxn>
                <a:cxn ang="0">
                  <a:pos x="67" y="31"/>
                </a:cxn>
                <a:cxn ang="0">
                  <a:pos x="46" y="42"/>
                </a:cxn>
                <a:cxn ang="0">
                  <a:pos x="38" y="62"/>
                </a:cxn>
                <a:cxn ang="0">
                  <a:pos x="43" y="78"/>
                </a:cxn>
                <a:cxn ang="0">
                  <a:pos x="57" y="86"/>
                </a:cxn>
                <a:cxn ang="0">
                  <a:pos x="73" y="89"/>
                </a:cxn>
                <a:cxn ang="0">
                  <a:pos x="97" y="91"/>
                </a:cxn>
                <a:cxn ang="0">
                  <a:pos x="133" y="92"/>
                </a:cxn>
                <a:cxn ang="0">
                  <a:pos x="163" y="94"/>
                </a:cxn>
                <a:cxn ang="0">
                  <a:pos x="186" y="98"/>
                </a:cxn>
                <a:cxn ang="0">
                  <a:pos x="205" y="104"/>
                </a:cxn>
                <a:cxn ang="0">
                  <a:pos x="213" y="109"/>
                </a:cxn>
                <a:cxn ang="0">
                  <a:pos x="223" y="118"/>
                </a:cxn>
                <a:cxn ang="0">
                  <a:pos x="231" y="132"/>
                </a:cxn>
                <a:cxn ang="0">
                  <a:pos x="234" y="151"/>
                </a:cxn>
                <a:cxn ang="0">
                  <a:pos x="233" y="162"/>
                </a:cxn>
                <a:cxn ang="0">
                  <a:pos x="228" y="176"/>
                </a:cxn>
                <a:cxn ang="0">
                  <a:pos x="216" y="191"/>
                </a:cxn>
                <a:cxn ang="0">
                  <a:pos x="197" y="205"/>
                </a:cxn>
                <a:cxn ang="0">
                  <a:pos x="168" y="214"/>
                </a:cxn>
                <a:cxn ang="0">
                  <a:pos x="125" y="218"/>
                </a:cxn>
                <a:cxn ang="0">
                  <a:pos x="75" y="214"/>
                </a:cxn>
                <a:cxn ang="0">
                  <a:pos x="38" y="202"/>
                </a:cxn>
                <a:cxn ang="0">
                  <a:pos x="13" y="185"/>
                </a:cxn>
                <a:cxn ang="0">
                  <a:pos x="0" y="162"/>
                </a:cxn>
                <a:cxn ang="0">
                  <a:pos x="30" y="155"/>
                </a:cxn>
                <a:cxn ang="0">
                  <a:pos x="42" y="172"/>
                </a:cxn>
                <a:cxn ang="0">
                  <a:pos x="60" y="183"/>
                </a:cxn>
                <a:cxn ang="0">
                  <a:pos x="85" y="190"/>
                </a:cxn>
                <a:cxn ang="0">
                  <a:pos x="124" y="193"/>
                </a:cxn>
                <a:cxn ang="0">
                  <a:pos x="156" y="191"/>
                </a:cxn>
                <a:cxn ang="0">
                  <a:pos x="182" y="183"/>
                </a:cxn>
                <a:cxn ang="0">
                  <a:pos x="199" y="170"/>
                </a:cxn>
                <a:cxn ang="0">
                  <a:pos x="206" y="151"/>
                </a:cxn>
                <a:cxn ang="0">
                  <a:pos x="202" y="138"/>
                </a:cxn>
                <a:cxn ang="0">
                  <a:pos x="189" y="129"/>
                </a:cxn>
                <a:cxn ang="0">
                  <a:pos x="171" y="124"/>
                </a:cxn>
                <a:cxn ang="0">
                  <a:pos x="149" y="122"/>
                </a:cxn>
                <a:cxn ang="0">
                  <a:pos x="85" y="118"/>
                </a:cxn>
                <a:cxn ang="0">
                  <a:pos x="43" y="112"/>
                </a:cxn>
                <a:cxn ang="0">
                  <a:pos x="34" y="108"/>
                </a:cxn>
                <a:cxn ang="0">
                  <a:pos x="23" y="99"/>
                </a:cxn>
                <a:cxn ang="0">
                  <a:pos x="13" y="85"/>
                </a:cxn>
                <a:cxn ang="0">
                  <a:pos x="9" y="65"/>
                </a:cxn>
                <a:cxn ang="0">
                  <a:pos x="18" y="34"/>
                </a:cxn>
                <a:cxn ang="0">
                  <a:pos x="41" y="14"/>
                </a:cxn>
                <a:cxn ang="0">
                  <a:pos x="75" y="3"/>
                </a:cxn>
                <a:cxn ang="0">
                  <a:pos x="115" y="0"/>
                </a:cxn>
                <a:cxn ang="0">
                  <a:pos x="148" y="2"/>
                </a:cxn>
                <a:cxn ang="0">
                  <a:pos x="181" y="8"/>
                </a:cxn>
                <a:cxn ang="0">
                  <a:pos x="210" y="23"/>
                </a:cxn>
                <a:cxn ang="0">
                  <a:pos x="230" y="49"/>
                </a:cxn>
                <a:cxn ang="0">
                  <a:pos x="199" y="55"/>
                </a:cxn>
              </a:cxnLst>
              <a:rect l="0" t="0" r="r" b="b"/>
              <a:pathLst>
                <a:path w="234" h="218">
                  <a:moveTo>
                    <a:pt x="199" y="55"/>
                  </a:moveTo>
                  <a:cubicBezTo>
                    <a:pt x="198" y="54"/>
                    <a:pt x="198" y="52"/>
                    <a:pt x="196" y="50"/>
                  </a:cubicBezTo>
                  <a:cubicBezTo>
                    <a:pt x="195" y="47"/>
                    <a:pt x="193" y="45"/>
                    <a:pt x="190" y="43"/>
                  </a:cubicBezTo>
                  <a:cubicBezTo>
                    <a:pt x="186" y="39"/>
                    <a:pt x="181" y="36"/>
                    <a:pt x="174" y="34"/>
                  </a:cubicBezTo>
                  <a:cubicBezTo>
                    <a:pt x="167" y="31"/>
                    <a:pt x="161" y="29"/>
                    <a:pt x="153" y="28"/>
                  </a:cubicBezTo>
                  <a:cubicBezTo>
                    <a:pt x="146" y="27"/>
                    <a:pt x="139" y="26"/>
                    <a:pt x="132" y="25"/>
                  </a:cubicBezTo>
                  <a:cubicBezTo>
                    <a:pt x="125" y="24"/>
                    <a:pt x="119" y="24"/>
                    <a:pt x="114" y="24"/>
                  </a:cubicBezTo>
                  <a:cubicBezTo>
                    <a:pt x="108" y="24"/>
                    <a:pt x="101" y="25"/>
                    <a:pt x="92" y="25"/>
                  </a:cubicBezTo>
                  <a:cubicBezTo>
                    <a:pt x="83" y="26"/>
                    <a:pt x="75" y="28"/>
                    <a:pt x="67" y="31"/>
                  </a:cubicBezTo>
                  <a:cubicBezTo>
                    <a:pt x="59" y="33"/>
                    <a:pt x="52" y="37"/>
                    <a:pt x="46" y="42"/>
                  </a:cubicBezTo>
                  <a:cubicBezTo>
                    <a:pt x="41" y="47"/>
                    <a:pt x="38" y="54"/>
                    <a:pt x="38" y="62"/>
                  </a:cubicBezTo>
                  <a:cubicBezTo>
                    <a:pt x="38" y="68"/>
                    <a:pt x="40" y="73"/>
                    <a:pt x="43" y="78"/>
                  </a:cubicBezTo>
                  <a:cubicBezTo>
                    <a:pt x="47" y="82"/>
                    <a:pt x="51" y="85"/>
                    <a:pt x="57" y="86"/>
                  </a:cubicBezTo>
                  <a:cubicBezTo>
                    <a:pt x="61" y="87"/>
                    <a:pt x="66" y="88"/>
                    <a:pt x="73" y="89"/>
                  </a:cubicBezTo>
                  <a:cubicBezTo>
                    <a:pt x="79" y="89"/>
                    <a:pt x="88" y="90"/>
                    <a:pt x="97" y="91"/>
                  </a:cubicBezTo>
                  <a:cubicBezTo>
                    <a:pt x="111" y="91"/>
                    <a:pt x="123" y="92"/>
                    <a:pt x="133" y="92"/>
                  </a:cubicBezTo>
                  <a:cubicBezTo>
                    <a:pt x="144" y="93"/>
                    <a:pt x="154" y="94"/>
                    <a:pt x="163" y="94"/>
                  </a:cubicBezTo>
                  <a:cubicBezTo>
                    <a:pt x="172" y="95"/>
                    <a:pt x="179" y="96"/>
                    <a:pt x="186" y="98"/>
                  </a:cubicBezTo>
                  <a:cubicBezTo>
                    <a:pt x="193" y="99"/>
                    <a:pt x="200" y="102"/>
                    <a:pt x="205" y="104"/>
                  </a:cubicBezTo>
                  <a:cubicBezTo>
                    <a:pt x="207" y="106"/>
                    <a:pt x="210" y="107"/>
                    <a:pt x="213" y="109"/>
                  </a:cubicBezTo>
                  <a:cubicBezTo>
                    <a:pt x="216" y="112"/>
                    <a:pt x="220" y="115"/>
                    <a:pt x="223" y="118"/>
                  </a:cubicBezTo>
                  <a:cubicBezTo>
                    <a:pt x="226" y="122"/>
                    <a:pt x="229" y="127"/>
                    <a:pt x="231" y="132"/>
                  </a:cubicBezTo>
                  <a:cubicBezTo>
                    <a:pt x="233" y="137"/>
                    <a:pt x="234" y="144"/>
                    <a:pt x="234" y="151"/>
                  </a:cubicBezTo>
                  <a:cubicBezTo>
                    <a:pt x="234" y="154"/>
                    <a:pt x="234" y="157"/>
                    <a:pt x="233" y="162"/>
                  </a:cubicBezTo>
                  <a:cubicBezTo>
                    <a:pt x="232" y="166"/>
                    <a:pt x="230" y="171"/>
                    <a:pt x="228" y="176"/>
                  </a:cubicBezTo>
                  <a:cubicBezTo>
                    <a:pt x="225" y="181"/>
                    <a:pt x="221" y="186"/>
                    <a:pt x="216" y="191"/>
                  </a:cubicBezTo>
                  <a:cubicBezTo>
                    <a:pt x="212" y="196"/>
                    <a:pt x="205" y="201"/>
                    <a:pt x="197" y="205"/>
                  </a:cubicBezTo>
                  <a:cubicBezTo>
                    <a:pt x="189" y="209"/>
                    <a:pt x="179" y="212"/>
                    <a:pt x="168" y="214"/>
                  </a:cubicBezTo>
                  <a:cubicBezTo>
                    <a:pt x="156" y="217"/>
                    <a:pt x="142" y="218"/>
                    <a:pt x="125" y="218"/>
                  </a:cubicBezTo>
                  <a:cubicBezTo>
                    <a:pt x="106" y="218"/>
                    <a:pt x="89" y="217"/>
                    <a:pt x="75" y="214"/>
                  </a:cubicBezTo>
                  <a:cubicBezTo>
                    <a:pt x="60" y="211"/>
                    <a:pt x="48" y="207"/>
                    <a:pt x="38" y="202"/>
                  </a:cubicBezTo>
                  <a:cubicBezTo>
                    <a:pt x="28" y="198"/>
                    <a:pt x="20" y="192"/>
                    <a:pt x="13" y="185"/>
                  </a:cubicBezTo>
                  <a:cubicBezTo>
                    <a:pt x="7" y="178"/>
                    <a:pt x="3" y="170"/>
                    <a:pt x="0" y="162"/>
                  </a:cubicBezTo>
                  <a:cubicBezTo>
                    <a:pt x="30" y="155"/>
                    <a:pt x="30" y="155"/>
                    <a:pt x="30" y="155"/>
                  </a:cubicBezTo>
                  <a:cubicBezTo>
                    <a:pt x="33" y="162"/>
                    <a:pt x="37" y="167"/>
                    <a:pt x="42" y="172"/>
                  </a:cubicBezTo>
                  <a:cubicBezTo>
                    <a:pt x="48" y="176"/>
                    <a:pt x="54" y="180"/>
                    <a:pt x="60" y="183"/>
                  </a:cubicBezTo>
                  <a:cubicBezTo>
                    <a:pt x="65" y="185"/>
                    <a:pt x="74" y="187"/>
                    <a:pt x="85" y="190"/>
                  </a:cubicBezTo>
                  <a:cubicBezTo>
                    <a:pt x="96" y="192"/>
                    <a:pt x="109" y="193"/>
                    <a:pt x="124" y="193"/>
                  </a:cubicBezTo>
                  <a:cubicBezTo>
                    <a:pt x="135" y="193"/>
                    <a:pt x="146" y="192"/>
                    <a:pt x="156" y="191"/>
                  </a:cubicBezTo>
                  <a:cubicBezTo>
                    <a:pt x="166" y="189"/>
                    <a:pt x="174" y="186"/>
                    <a:pt x="182" y="183"/>
                  </a:cubicBezTo>
                  <a:cubicBezTo>
                    <a:pt x="189" y="180"/>
                    <a:pt x="195" y="175"/>
                    <a:pt x="199" y="170"/>
                  </a:cubicBezTo>
                  <a:cubicBezTo>
                    <a:pt x="204" y="165"/>
                    <a:pt x="206" y="158"/>
                    <a:pt x="206" y="151"/>
                  </a:cubicBezTo>
                  <a:cubicBezTo>
                    <a:pt x="206" y="146"/>
                    <a:pt x="205" y="142"/>
                    <a:pt x="202" y="138"/>
                  </a:cubicBezTo>
                  <a:cubicBezTo>
                    <a:pt x="198" y="134"/>
                    <a:pt x="194" y="131"/>
                    <a:pt x="189" y="129"/>
                  </a:cubicBezTo>
                  <a:cubicBezTo>
                    <a:pt x="184" y="127"/>
                    <a:pt x="178" y="125"/>
                    <a:pt x="171" y="124"/>
                  </a:cubicBezTo>
                  <a:cubicBezTo>
                    <a:pt x="164" y="123"/>
                    <a:pt x="157" y="122"/>
                    <a:pt x="149" y="122"/>
                  </a:cubicBezTo>
                  <a:cubicBezTo>
                    <a:pt x="123" y="120"/>
                    <a:pt x="102" y="119"/>
                    <a:pt x="85" y="118"/>
                  </a:cubicBezTo>
                  <a:cubicBezTo>
                    <a:pt x="68" y="118"/>
                    <a:pt x="54" y="116"/>
                    <a:pt x="43" y="112"/>
                  </a:cubicBezTo>
                  <a:cubicBezTo>
                    <a:pt x="41" y="111"/>
                    <a:pt x="38" y="110"/>
                    <a:pt x="34" y="108"/>
                  </a:cubicBezTo>
                  <a:cubicBezTo>
                    <a:pt x="30" y="105"/>
                    <a:pt x="26" y="103"/>
                    <a:pt x="23" y="99"/>
                  </a:cubicBezTo>
                  <a:cubicBezTo>
                    <a:pt x="19" y="95"/>
                    <a:pt x="16" y="91"/>
                    <a:pt x="13" y="85"/>
                  </a:cubicBezTo>
                  <a:cubicBezTo>
                    <a:pt x="11" y="80"/>
                    <a:pt x="9" y="73"/>
                    <a:pt x="9" y="65"/>
                  </a:cubicBezTo>
                  <a:cubicBezTo>
                    <a:pt x="9" y="53"/>
                    <a:pt x="12" y="42"/>
                    <a:pt x="18" y="34"/>
                  </a:cubicBezTo>
                  <a:cubicBezTo>
                    <a:pt x="24" y="25"/>
                    <a:pt x="31" y="19"/>
                    <a:pt x="41" y="14"/>
                  </a:cubicBezTo>
                  <a:cubicBezTo>
                    <a:pt x="51" y="9"/>
                    <a:pt x="62" y="5"/>
                    <a:pt x="75" y="3"/>
                  </a:cubicBezTo>
                  <a:cubicBezTo>
                    <a:pt x="88" y="1"/>
                    <a:pt x="101" y="0"/>
                    <a:pt x="115" y="0"/>
                  </a:cubicBezTo>
                  <a:cubicBezTo>
                    <a:pt x="126" y="0"/>
                    <a:pt x="137" y="0"/>
                    <a:pt x="148" y="2"/>
                  </a:cubicBezTo>
                  <a:cubicBezTo>
                    <a:pt x="160" y="3"/>
                    <a:pt x="171" y="5"/>
                    <a:pt x="181" y="8"/>
                  </a:cubicBezTo>
                  <a:cubicBezTo>
                    <a:pt x="192" y="12"/>
                    <a:pt x="201" y="17"/>
                    <a:pt x="210" y="23"/>
                  </a:cubicBezTo>
                  <a:cubicBezTo>
                    <a:pt x="219" y="29"/>
                    <a:pt x="225" y="38"/>
                    <a:pt x="230" y="49"/>
                  </a:cubicBezTo>
                  <a:lnTo>
                    <a:pt x="199" y="5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grpSp>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070" y="3650286"/>
            <a:ext cx="1177198" cy="502076"/>
          </a:xfrm>
          <a:prstGeom prst="rect">
            <a:avLst/>
          </a:prstGeom>
        </p:spPr>
      </p:pic>
      <p:grpSp>
        <p:nvGrpSpPr>
          <p:cNvPr id="41" name="Group 40"/>
          <p:cNvGrpSpPr/>
          <p:nvPr/>
        </p:nvGrpSpPr>
        <p:grpSpPr>
          <a:xfrm>
            <a:off x="3108161" y="2081890"/>
            <a:ext cx="1183015" cy="416041"/>
            <a:chOff x="3173413" y="2422525"/>
            <a:chExt cx="6097587" cy="2141538"/>
          </a:xfrm>
        </p:grpSpPr>
        <p:sp>
          <p:nvSpPr>
            <p:cNvPr id="42" name="Oval 6"/>
            <p:cNvSpPr>
              <a:spLocks noChangeArrowheads="1"/>
            </p:cNvSpPr>
            <p:nvPr/>
          </p:nvSpPr>
          <p:spPr bwMode="auto">
            <a:xfrm>
              <a:off x="5041900" y="2422525"/>
              <a:ext cx="388937" cy="261938"/>
            </a:xfrm>
            <a:prstGeom prst="ellipse">
              <a:avLst/>
            </a:prstGeom>
            <a:solidFill>
              <a:srgbClr val="FAA51C"/>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3" name="Freeform 7"/>
            <p:cNvSpPr>
              <a:spLocks/>
            </p:cNvSpPr>
            <p:nvPr/>
          </p:nvSpPr>
          <p:spPr bwMode="auto">
            <a:xfrm>
              <a:off x="8997950" y="2703513"/>
              <a:ext cx="101600" cy="146050"/>
            </a:xfrm>
            <a:custGeom>
              <a:avLst/>
              <a:gdLst/>
              <a:ahLst/>
              <a:cxnLst>
                <a:cxn ang="0">
                  <a:pos x="64" y="9"/>
                </a:cxn>
                <a:cxn ang="0">
                  <a:pos x="38" y="9"/>
                </a:cxn>
                <a:cxn ang="0">
                  <a:pos x="38" y="92"/>
                </a:cxn>
                <a:cxn ang="0">
                  <a:pos x="26" y="92"/>
                </a:cxn>
                <a:cxn ang="0">
                  <a:pos x="26" y="9"/>
                </a:cxn>
                <a:cxn ang="0">
                  <a:pos x="0" y="9"/>
                </a:cxn>
                <a:cxn ang="0">
                  <a:pos x="0" y="0"/>
                </a:cxn>
                <a:cxn ang="0">
                  <a:pos x="64" y="0"/>
                </a:cxn>
                <a:cxn ang="0">
                  <a:pos x="64" y="9"/>
                </a:cxn>
              </a:cxnLst>
              <a:rect l="0" t="0" r="r" b="b"/>
              <a:pathLst>
                <a:path w="64" h="92">
                  <a:moveTo>
                    <a:pt x="64" y="9"/>
                  </a:moveTo>
                  <a:lnTo>
                    <a:pt x="38" y="9"/>
                  </a:lnTo>
                  <a:lnTo>
                    <a:pt x="38" y="92"/>
                  </a:lnTo>
                  <a:lnTo>
                    <a:pt x="26" y="92"/>
                  </a:lnTo>
                  <a:lnTo>
                    <a:pt x="26" y="9"/>
                  </a:lnTo>
                  <a:lnTo>
                    <a:pt x="0" y="9"/>
                  </a:lnTo>
                  <a:lnTo>
                    <a:pt x="0" y="0"/>
                  </a:lnTo>
                  <a:lnTo>
                    <a:pt x="64" y="0"/>
                  </a:lnTo>
                  <a:lnTo>
                    <a:pt x="64"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4" name="Freeform 8"/>
            <p:cNvSpPr>
              <a:spLocks/>
            </p:cNvSpPr>
            <p:nvPr/>
          </p:nvSpPr>
          <p:spPr bwMode="auto">
            <a:xfrm>
              <a:off x="9121775" y="2703513"/>
              <a:ext cx="149225" cy="146050"/>
            </a:xfrm>
            <a:custGeom>
              <a:avLst/>
              <a:gdLst/>
              <a:ahLst/>
              <a:cxnLst>
                <a:cxn ang="0">
                  <a:pos x="40" y="39"/>
                </a:cxn>
                <a:cxn ang="0">
                  <a:pos x="36" y="39"/>
                </a:cxn>
                <a:cxn ang="0">
                  <a:pos x="36" y="13"/>
                </a:cxn>
                <a:cxn ang="0">
                  <a:pos x="36" y="5"/>
                </a:cxn>
                <a:cxn ang="0">
                  <a:pos x="36" y="5"/>
                </a:cxn>
                <a:cxn ang="0">
                  <a:pos x="35" y="9"/>
                </a:cxn>
                <a:cxn ang="0">
                  <a:pos x="21" y="39"/>
                </a:cxn>
                <a:cxn ang="0">
                  <a:pos x="19" y="39"/>
                </a:cxn>
                <a:cxn ang="0">
                  <a:pos x="6" y="9"/>
                </a:cxn>
                <a:cxn ang="0">
                  <a:pos x="4" y="5"/>
                </a:cxn>
                <a:cxn ang="0">
                  <a:pos x="4" y="5"/>
                </a:cxn>
                <a:cxn ang="0">
                  <a:pos x="5" y="13"/>
                </a:cxn>
                <a:cxn ang="0">
                  <a:pos x="5" y="39"/>
                </a:cxn>
                <a:cxn ang="0">
                  <a:pos x="0" y="39"/>
                </a:cxn>
                <a:cxn ang="0">
                  <a:pos x="0" y="0"/>
                </a:cxn>
                <a:cxn ang="0">
                  <a:pos x="6" y="0"/>
                </a:cxn>
                <a:cxn ang="0">
                  <a:pos x="18" y="27"/>
                </a:cxn>
                <a:cxn ang="0">
                  <a:pos x="20" y="32"/>
                </a:cxn>
                <a:cxn ang="0">
                  <a:pos x="20" y="32"/>
                </a:cxn>
                <a:cxn ang="0">
                  <a:pos x="22" y="27"/>
                </a:cxn>
                <a:cxn ang="0">
                  <a:pos x="34" y="0"/>
                </a:cxn>
                <a:cxn ang="0">
                  <a:pos x="40" y="0"/>
                </a:cxn>
                <a:cxn ang="0">
                  <a:pos x="40" y="39"/>
                </a:cxn>
              </a:cxnLst>
              <a:rect l="0" t="0" r="r" b="b"/>
              <a:pathLst>
                <a:path w="40" h="39">
                  <a:moveTo>
                    <a:pt x="40" y="39"/>
                  </a:moveTo>
                  <a:cubicBezTo>
                    <a:pt x="36" y="39"/>
                    <a:pt x="36" y="39"/>
                    <a:pt x="36" y="39"/>
                  </a:cubicBezTo>
                  <a:cubicBezTo>
                    <a:pt x="36" y="13"/>
                    <a:pt x="36" y="13"/>
                    <a:pt x="36" y="13"/>
                  </a:cubicBezTo>
                  <a:cubicBezTo>
                    <a:pt x="36" y="11"/>
                    <a:pt x="36" y="8"/>
                    <a:pt x="36" y="5"/>
                  </a:cubicBezTo>
                  <a:cubicBezTo>
                    <a:pt x="36" y="5"/>
                    <a:pt x="36" y="5"/>
                    <a:pt x="36" y="5"/>
                  </a:cubicBezTo>
                  <a:cubicBezTo>
                    <a:pt x="35" y="7"/>
                    <a:pt x="35" y="8"/>
                    <a:pt x="35" y="9"/>
                  </a:cubicBezTo>
                  <a:cubicBezTo>
                    <a:pt x="21" y="39"/>
                    <a:pt x="21" y="39"/>
                    <a:pt x="21" y="39"/>
                  </a:cubicBezTo>
                  <a:cubicBezTo>
                    <a:pt x="19" y="39"/>
                    <a:pt x="19" y="39"/>
                    <a:pt x="19" y="39"/>
                  </a:cubicBezTo>
                  <a:cubicBezTo>
                    <a:pt x="6" y="9"/>
                    <a:pt x="6" y="9"/>
                    <a:pt x="6" y="9"/>
                  </a:cubicBezTo>
                  <a:cubicBezTo>
                    <a:pt x="5" y="8"/>
                    <a:pt x="5" y="7"/>
                    <a:pt x="4" y="5"/>
                  </a:cubicBezTo>
                  <a:cubicBezTo>
                    <a:pt x="4" y="5"/>
                    <a:pt x="4" y="5"/>
                    <a:pt x="4" y="5"/>
                  </a:cubicBezTo>
                  <a:cubicBezTo>
                    <a:pt x="4" y="7"/>
                    <a:pt x="5" y="9"/>
                    <a:pt x="5" y="13"/>
                  </a:cubicBezTo>
                  <a:cubicBezTo>
                    <a:pt x="5" y="39"/>
                    <a:pt x="5" y="39"/>
                    <a:pt x="5" y="39"/>
                  </a:cubicBezTo>
                  <a:cubicBezTo>
                    <a:pt x="0" y="39"/>
                    <a:pt x="0" y="39"/>
                    <a:pt x="0" y="39"/>
                  </a:cubicBezTo>
                  <a:cubicBezTo>
                    <a:pt x="0" y="0"/>
                    <a:pt x="0" y="0"/>
                    <a:pt x="0" y="0"/>
                  </a:cubicBezTo>
                  <a:cubicBezTo>
                    <a:pt x="6" y="0"/>
                    <a:pt x="6" y="0"/>
                    <a:pt x="6" y="0"/>
                  </a:cubicBezTo>
                  <a:cubicBezTo>
                    <a:pt x="18" y="27"/>
                    <a:pt x="18" y="27"/>
                    <a:pt x="18" y="27"/>
                  </a:cubicBezTo>
                  <a:cubicBezTo>
                    <a:pt x="19" y="29"/>
                    <a:pt x="20" y="31"/>
                    <a:pt x="20" y="32"/>
                  </a:cubicBezTo>
                  <a:cubicBezTo>
                    <a:pt x="20" y="32"/>
                    <a:pt x="20" y="32"/>
                    <a:pt x="20" y="32"/>
                  </a:cubicBezTo>
                  <a:cubicBezTo>
                    <a:pt x="21" y="30"/>
                    <a:pt x="22" y="28"/>
                    <a:pt x="22" y="27"/>
                  </a:cubicBezTo>
                  <a:cubicBezTo>
                    <a:pt x="34" y="0"/>
                    <a:pt x="34" y="0"/>
                    <a:pt x="34" y="0"/>
                  </a:cubicBezTo>
                  <a:cubicBezTo>
                    <a:pt x="40" y="0"/>
                    <a:pt x="40" y="0"/>
                    <a:pt x="40" y="0"/>
                  </a:cubicBezTo>
                  <a:lnTo>
                    <a:pt x="40" y="3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5" name="Freeform 9"/>
            <p:cNvSpPr>
              <a:spLocks/>
            </p:cNvSpPr>
            <p:nvPr/>
          </p:nvSpPr>
          <p:spPr bwMode="auto">
            <a:xfrm>
              <a:off x="5102225" y="2816225"/>
              <a:ext cx="265112" cy="1084263"/>
            </a:xfrm>
            <a:custGeom>
              <a:avLst/>
              <a:gdLst/>
              <a:ahLst/>
              <a:cxnLst>
                <a:cxn ang="0">
                  <a:pos x="37" y="5"/>
                </a:cxn>
                <a:cxn ang="0">
                  <a:pos x="0" y="0"/>
                </a:cxn>
                <a:cxn ang="0">
                  <a:pos x="0" y="289"/>
                </a:cxn>
                <a:cxn ang="0">
                  <a:pos x="71" y="289"/>
                </a:cxn>
                <a:cxn ang="0">
                  <a:pos x="71" y="1"/>
                </a:cxn>
                <a:cxn ang="0">
                  <a:pos x="37" y="5"/>
                </a:cxn>
              </a:cxnLst>
              <a:rect l="0" t="0" r="r" b="b"/>
              <a:pathLst>
                <a:path w="71" h="289">
                  <a:moveTo>
                    <a:pt x="37" y="5"/>
                  </a:moveTo>
                  <a:cubicBezTo>
                    <a:pt x="24" y="5"/>
                    <a:pt x="12" y="3"/>
                    <a:pt x="0" y="0"/>
                  </a:cubicBezTo>
                  <a:cubicBezTo>
                    <a:pt x="0" y="289"/>
                    <a:pt x="0" y="289"/>
                    <a:pt x="0" y="289"/>
                  </a:cubicBezTo>
                  <a:cubicBezTo>
                    <a:pt x="71" y="289"/>
                    <a:pt x="71" y="289"/>
                    <a:pt x="71" y="289"/>
                  </a:cubicBezTo>
                  <a:cubicBezTo>
                    <a:pt x="71" y="1"/>
                    <a:pt x="71" y="1"/>
                    <a:pt x="71" y="1"/>
                  </a:cubicBezTo>
                  <a:cubicBezTo>
                    <a:pt x="61" y="3"/>
                    <a:pt x="49" y="5"/>
                    <a:pt x="3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6" name="Freeform 10"/>
            <p:cNvSpPr>
              <a:spLocks/>
            </p:cNvSpPr>
            <p:nvPr/>
          </p:nvSpPr>
          <p:spPr bwMode="auto">
            <a:xfrm>
              <a:off x="5551488" y="2741613"/>
              <a:ext cx="1638300" cy="1158875"/>
            </a:xfrm>
            <a:custGeom>
              <a:avLst/>
              <a:gdLst/>
              <a:ahLst/>
              <a:cxnLst>
                <a:cxn ang="0">
                  <a:pos x="437" y="157"/>
                </a:cxn>
                <a:cxn ang="0">
                  <a:pos x="437" y="157"/>
                </a:cxn>
                <a:cxn ang="0">
                  <a:pos x="437" y="151"/>
                </a:cxn>
                <a:cxn ang="0">
                  <a:pos x="437" y="151"/>
                </a:cxn>
                <a:cxn ang="0">
                  <a:pos x="381" y="44"/>
                </a:cxn>
                <a:cxn ang="0">
                  <a:pos x="240" y="1"/>
                </a:cxn>
                <a:cxn ang="0">
                  <a:pos x="218" y="0"/>
                </a:cxn>
                <a:cxn ang="0">
                  <a:pos x="56" y="44"/>
                </a:cxn>
                <a:cxn ang="0">
                  <a:pos x="0" y="157"/>
                </a:cxn>
                <a:cxn ang="0">
                  <a:pos x="0" y="157"/>
                </a:cxn>
                <a:cxn ang="0">
                  <a:pos x="0" y="309"/>
                </a:cxn>
                <a:cxn ang="0">
                  <a:pos x="71" y="309"/>
                </a:cxn>
                <a:cxn ang="0">
                  <a:pos x="71" y="160"/>
                </a:cxn>
                <a:cxn ang="0">
                  <a:pos x="102" y="76"/>
                </a:cxn>
                <a:cxn ang="0">
                  <a:pos x="218" y="39"/>
                </a:cxn>
                <a:cxn ang="0">
                  <a:pos x="221" y="40"/>
                </a:cxn>
                <a:cxn ang="0">
                  <a:pos x="221" y="40"/>
                </a:cxn>
                <a:cxn ang="0">
                  <a:pos x="236" y="40"/>
                </a:cxn>
                <a:cxn ang="0">
                  <a:pos x="238" y="40"/>
                </a:cxn>
                <a:cxn ang="0">
                  <a:pos x="335" y="76"/>
                </a:cxn>
                <a:cxn ang="0">
                  <a:pos x="367" y="160"/>
                </a:cxn>
                <a:cxn ang="0">
                  <a:pos x="367" y="161"/>
                </a:cxn>
                <a:cxn ang="0">
                  <a:pos x="367" y="161"/>
                </a:cxn>
                <a:cxn ang="0">
                  <a:pos x="367" y="309"/>
                </a:cxn>
                <a:cxn ang="0">
                  <a:pos x="437" y="309"/>
                </a:cxn>
                <a:cxn ang="0">
                  <a:pos x="437" y="157"/>
                </a:cxn>
              </a:cxnLst>
              <a:rect l="0" t="0" r="r" b="b"/>
              <a:pathLst>
                <a:path w="437" h="309">
                  <a:moveTo>
                    <a:pt x="437" y="157"/>
                  </a:moveTo>
                  <a:cubicBezTo>
                    <a:pt x="437" y="157"/>
                    <a:pt x="437" y="157"/>
                    <a:pt x="437" y="157"/>
                  </a:cubicBezTo>
                  <a:cubicBezTo>
                    <a:pt x="437" y="151"/>
                    <a:pt x="437" y="151"/>
                    <a:pt x="437" y="151"/>
                  </a:cubicBezTo>
                  <a:cubicBezTo>
                    <a:pt x="437" y="151"/>
                    <a:pt x="437" y="151"/>
                    <a:pt x="437" y="151"/>
                  </a:cubicBezTo>
                  <a:cubicBezTo>
                    <a:pt x="436" y="109"/>
                    <a:pt x="426" y="71"/>
                    <a:pt x="381" y="44"/>
                  </a:cubicBezTo>
                  <a:cubicBezTo>
                    <a:pt x="342" y="20"/>
                    <a:pt x="292" y="4"/>
                    <a:pt x="240" y="1"/>
                  </a:cubicBezTo>
                  <a:cubicBezTo>
                    <a:pt x="233" y="0"/>
                    <a:pt x="226" y="0"/>
                    <a:pt x="218" y="0"/>
                  </a:cubicBezTo>
                  <a:cubicBezTo>
                    <a:pt x="159" y="0"/>
                    <a:pt x="100" y="17"/>
                    <a:pt x="56" y="44"/>
                  </a:cubicBezTo>
                  <a:cubicBezTo>
                    <a:pt x="10" y="72"/>
                    <a:pt x="0" y="112"/>
                    <a:pt x="0" y="157"/>
                  </a:cubicBezTo>
                  <a:cubicBezTo>
                    <a:pt x="0" y="157"/>
                    <a:pt x="0" y="157"/>
                    <a:pt x="0" y="157"/>
                  </a:cubicBezTo>
                  <a:cubicBezTo>
                    <a:pt x="0" y="309"/>
                    <a:pt x="0" y="309"/>
                    <a:pt x="0" y="309"/>
                  </a:cubicBezTo>
                  <a:cubicBezTo>
                    <a:pt x="71" y="309"/>
                    <a:pt x="71" y="309"/>
                    <a:pt x="71" y="309"/>
                  </a:cubicBezTo>
                  <a:cubicBezTo>
                    <a:pt x="71" y="309"/>
                    <a:pt x="71" y="160"/>
                    <a:pt x="71" y="160"/>
                  </a:cubicBezTo>
                  <a:cubicBezTo>
                    <a:pt x="71" y="129"/>
                    <a:pt x="69" y="98"/>
                    <a:pt x="102" y="76"/>
                  </a:cubicBezTo>
                  <a:cubicBezTo>
                    <a:pt x="132" y="56"/>
                    <a:pt x="173" y="39"/>
                    <a:pt x="218" y="39"/>
                  </a:cubicBezTo>
                  <a:cubicBezTo>
                    <a:pt x="219" y="39"/>
                    <a:pt x="220" y="40"/>
                    <a:pt x="221" y="40"/>
                  </a:cubicBezTo>
                  <a:cubicBezTo>
                    <a:pt x="221" y="40"/>
                    <a:pt x="221" y="40"/>
                    <a:pt x="221" y="40"/>
                  </a:cubicBezTo>
                  <a:cubicBezTo>
                    <a:pt x="226" y="40"/>
                    <a:pt x="231" y="40"/>
                    <a:pt x="236" y="40"/>
                  </a:cubicBezTo>
                  <a:cubicBezTo>
                    <a:pt x="237" y="40"/>
                    <a:pt x="237" y="40"/>
                    <a:pt x="238" y="40"/>
                  </a:cubicBezTo>
                  <a:cubicBezTo>
                    <a:pt x="276" y="43"/>
                    <a:pt x="309" y="59"/>
                    <a:pt x="335" y="76"/>
                  </a:cubicBezTo>
                  <a:cubicBezTo>
                    <a:pt x="369" y="98"/>
                    <a:pt x="367" y="129"/>
                    <a:pt x="367" y="160"/>
                  </a:cubicBezTo>
                  <a:cubicBezTo>
                    <a:pt x="367" y="160"/>
                    <a:pt x="367" y="161"/>
                    <a:pt x="367" y="161"/>
                  </a:cubicBezTo>
                  <a:cubicBezTo>
                    <a:pt x="367" y="161"/>
                    <a:pt x="367" y="161"/>
                    <a:pt x="367" y="161"/>
                  </a:cubicBezTo>
                  <a:cubicBezTo>
                    <a:pt x="367" y="309"/>
                    <a:pt x="367" y="309"/>
                    <a:pt x="367" y="309"/>
                  </a:cubicBezTo>
                  <a:cubicBezTo>
                    <a:pt x="437" y="309"/>
                    <a:pt x="437" y="309"/>
                    <a:pt x="437" y="309"/>
                  </a:cubicBezTo>
                  <a:cubicBezTo>
                    <a:pt x="437" y="157"/>
                    <a:pt x="437" y="157"/>
                    <a:pt x="437" y="15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7" name="Freeform 11"/>
            <p:cNvSpPr>
              <a:spLocks noEditPoints="1"/>
            </p:cNvSpPr>
            <p:nvPr/>
          </p:nvSpPr>
          <p:spPr bwMode="auto">
            <a:xfrm>
              <a:off x="3173413" y="2459038"/>
              <a:ext cx="1808162" cy="1485900"/>
            </a:xfrm>
            <a:custGeom>
              <a:avLst/>
              <a:gdLst/>
              <a:ahLst/>
              <a:cxnLst>
                <a:cxn ang="0">
                  <a:pos x="241" y="75"/>
                </a:cxn>
                <a:cxn ang="0">
                  <a:pos x="70" y="123"/>
                </a:cxn>
                <a:cxn ang="0">
                  <a:pos x="70" y="0"/>
                </a:cxn>
                <a:cxn ang="0">
                  <a:pos x="0" y="0"/>
                </a:cxn>
                <a:cxn ang="0">
                  <a:pos x="0" y="236"/>
                </a:cxn>
                <a:cxn ang="0">
                  <a:pos x="0" y="236"/>
                </a:cxn>
                <a:cxn ang="0">
                  <a:pos x="241" y="396"/>
                </a:cxn>
                <a:cxn ang="0">
                  <a:pos x="482" y="236"/>
                </a:cxn>
                <a:cxn ang="0">
                  <a:pos x="241" y="75"/>
                </a:cxn>
                <a:cxn ang="0">
                  <a:pos x="241" y="357"/>
                </a:cxn>
                <a:cxn ang="0">
                  <a:pos x="74" y="236"/>
                </a:cxn>
                <a:cxn ang="0">
                  <a:pos x="241" y="114"/>
                </a:cxn>
                <a:cxn ang="0">
                  <a:pos x="409" y="236"/>
                </a:cxn>
                <a:cxn ang="0">
                  <a:pos x="241" y="357"/>
                </a:cxn>
              </a:cxnLst>
              <a:rect l="0" t="0" r="r" b="b"/>
              <a:pathLst>
                <a:path w="482" h="396">
                  <a:moveTo>
                    <a:pt x="241" y="75"/>
                  </a:moveTo>
                  <a:cubicBezTo>
                    <a:pt x="174" y="75"/>
                    <a:pt x="114" y="93"/>
                    <a:pt x="70" y="123"/>
                  </a:cubicBezTo>
                  <a:cubicBezTo>
                    <a:pt x="70" y="0"/>
                    <a:pt x="70" y="0"/>
                    <a:pt x="70" y="0"/>
                  </a:cubicBezTo>
                  <a:cubicBezTo>
                    <a:pt x="0" y="0"/>
                    <a:pt x="0" y="0"/>
                    <a:pt x="0" y="0"/>
                  </a:cubicBezTo>
                  <a:cubicBezTo>
                    <a:pt x="0" y="236"/>
                    <a:pt x="0" y="236"/>
                    <a:pt x="0" y="236"/>
                  </a:cubicBezTo>
                  <a:cubicBezTo>
                    <a:pt x="0" y="236"/>
                    <a:pt x="0" y="236"/>
                    <a:pt x="0" y="236"/>
                  </a:cubicBezTo>
                  <a:cubicBezTo>
                    <a:pt x="1" y="324"/>
                    <a:pt x="108" y="396"/>
                    <a:pt x="241" y="396"/>
                  </a:cubicBezTo>
                  <a:cubicBezTo>
                    <a:pt x="374" y="396"/>
                    <a:pt x="482" y="324"/>
                    <a:pt x="482" y="236"/>
                  </a:cubicBezTo>
                  <a:cubicBezTo>
                    <a:pt x="482" y="147"/>
                    <a:pt x="374" y="75"/>
                    <a:pt x="241" y="75"/>
                  </a:cubicBezTo>
                  <a:close/>
                  <a:moveTo>
                    <a:pt x="241" y="357"/>
                  </a:moveTo>
                  <a:cubicBezTo>
                    <a:pt x="149" y="357"/>
                    <a:pt x="74" y="303"/>
                    <a:pt x="74" y="236"/>
                  </a:cubicBezTo>
                  <a:cubicBezTo>
                    <a:pt x="74" y="168"/>
                    <a:pt x="149" y="114"/>
                    <a:pt x="241" y="114"/>
                  </a:cubicBezTo>
                  <a:cubicBezTo>
                    <a:pt x="334" y="114"/>
                    <a:pt x="409" y="168"/>
                    <a:pt x="409" y="236"/>
                  </a:cubicBezTo>
                  <a:cubicBezTo>
                    <a:pt x="409" y="303"/>
                    <a:pt x="334" y="357"/>
                    <a:pt x="241" y="35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sp>
          <p:nvSpPr>
            <p:cNvPr id="48" name="Freeform 12"/>
            <p:cNvSpPr>
              <a:spLocks noEditPoints="1"/>
            </p:cNvSpPr>
            <p:nvPr/>
          </p:nvSpPr>
          <p:spPr bwMode="auto">
            <a:xfrm>
              <a:off x="7272338" y="2684463"/>
              <a:ext cx="1646237" cy="1879600"/>
            </a:xfrm>
            <a:custGeom>
              <a:avLst/>
              <a:gdLst/>
              <a:ahLst/>
              <a:cxnLst>
                <a:cxn ang="0">
                  <a:pos x="306" y="34"/>
                </a:cxn>
                <a:cxn ang="0">
                  <a:pos x="202" y="15"/>
                </a:cxn>
                <a:cxn ang="0">
                  <a:pos x="0" y="149"/>
                </a:cxn>
                <a:cxn ang="0">
                  <a:pos x="202" y="284"/>
                </a:cxn>
                <a:cxn ang="0">
                  <a:pos x="252" y="279"/>
                </a:cxn>
                <a:cxn ang="0">
                  <a:pos x="330" y="367"/>
                </a:cxn>
                <a:cxn ang="0">
                  <a:pos x="202" y="462"/>
                </a:cxn>
                <a:cxn ang="0">
                  <a:pos x="83" y="403"/>
                </a:cxn>
                <a:cxn ang="0">
                  <a:pos x="7" y="403"/>
                </a:cxn>
                <a:cxn ang="0">
                  <a:pos x="202" y="501"/>
                </a:cxn>
                <a:cxn ang="0">
                  <a:pos x="404" y="367"/>
                </a:cxn>
                <a:cxn ang="0">
                  <a:pos x="321" y="258"/>
                </a:cxn>
                <a:cxn ang="0">
                  <a:pos x="404" y="149"/>
                </a:cxn>
                <a:cxn ang="0">
                  <a:pos x="365" y="70"/>
                </a:cxn>
                <a:cxn ang="0">
                  <a:pos x="439" y="67"/>
                </a:cxn>
                <a:cxn ang="0">
                  <a:pos x="439" y="3"/>
                </a:cxn>
                <a:cxn ang="0">
                  <a:pos x="306" y="34"/>
                </a:cxn>
                <a:cxn ang="0">
                  <a:pos x="202" y="244"/>
                </a:cxn>
                <a:cxn ang="0">
                  <a:pos x="74" y="149"/>
                </a:cxn>
                <a:cxn ang="0">
                  <a:pos x="202" y="54"/>
                </a:cxn>
                <a:cxn ang="0">
                  <a:pos x="330" y="149"/>
                </a:cxn>
                <a:cxn ang="0">
                  <a:pos x="202" y="244"/>
                </a:cxn>
              </a:cxnLst>
              <a:rect l="0" t="0" r="r" b="b"/>
              <a:pathLst>
                <a:path w="439" h="501">
                  <a:moveTo>
                    <a:pt x="306" y="34"/>
                  </a:moveTo>
                  <a:cubicBezTo>
                    <a:pt x="276" y="22"/>
                    <a:pt x="240" y="15"/>
                    <a:pt x="202" y="15"/>
                  </a:cubicBezTo>
                  <a:cubicBezTo>
                    <a:pt x="90" y="15"/>
                    <a:pt x="0" y="75"/>
                    <a:pt x="0" y="149"/>
                  </a:cubicBezTo>
                  <a:cubicBezTo>
                    <a:pt x="0" y="223"/>
                    <a:pt x="90" y="284"/>
                    <a:pt x="202" y="284"/>
                  </a:cubicBezTo>
                  <a:cubicBezTo>
                    <a:pt x="219" y="284"/>
                    <a:pt x="236" y="282"/>
                    <a:pt x="252" y="279"/>
                  </a:cubicBezTo>
                  <a:cubicBezTo>
                    <a:pt x="298" y="294"/>
                    <a:pt x="330" y="328"/>
                    <a:pt x="330" y="367"/>
                  </a:cubicBezTo>
                  <a:cubicBezTo>
                    <a:pt x="330" y="419"/>
                    <a:pt x="273" y="462"/>
                    <a:pt x="202" y="462"/>
                  </a:cubicBezTo>
                  <a:cubicBezTo>
                    <a:pt x="148" y="462"/>
                    <a:pt x="102" y="437"/>
                    <a:pt x="83" y="403"/>
                  </a:cubicBezTo>
                  <a:cubicBezTo>
                    <a:pt x="7" y="403"/>
                    <a:pt x="7" y="403"/>
                    <a:pt x="7" y="403"/>
                  </a:cubicBezTo>
                  <a:cubicBezTo>
                    <a:pt x="30" y="459"/>
                    <a:pt x="109" y="501"/>
                    <a:pt x="202" y="501"/>
                  </a:cubicBezTo>
                  <a:cubicBezTo>
                    <a:pt x="314" y="501"/>
                    <a:pt x="404" y="441"/>
                    <a:pt x="404" y="367"/>
                  </a:cubicBezTo>
                  <a:cubicBezTo>
                    <a:pt x="404" y="322"/>
                    <a:pt x="371" y="282"/>
                    <a:pt x="321" y="258"/>
                  </a:cubicBezTo>
                  <a:cubicBezTo>
                    <a:pt x="371" y="234"/>
                    <a:pt x="404" y="194"/>
                    <a:pt x="404" y="149"/>
                  </a:cubicBezTo>
                  <a:cubicBezTo>
                    <a:pt x="404" y="119"/>
                    <a:pt x="390" y="92"/>
                    <a:pt x="365" y="70"/>
                  </a:cubicBezTo>
                  <a:cubicBezTo>
                    <a:pt x="388" y="66"/>
                    <a:pt x="418" y="65"/>
                    <a:pt x="439" y="67"/>
                  </a:cubicBezTo>
                  <a:cubicBezTo>
                    <a:pt x="439" y="3"/>
                    <a:pt x="439" y="3"/>
                    <a:pt x="439" y="3"/>
                  </a:cubicBezTo>
                  <a:cubicBezTo>
                    <a:pt x="390" y="0"/>
                    <a:pt x="340" y="15"/>
                    <a:pt x="306" y="34"/>
                  </a:cubicBezTo>
                  <a:close/>
                  <a:moveTo>
                    <a:pt x="202" y="244"/>
                  </a:moveTo>
                  <a:cubicBezTo>
                    <a:pt x="131" y="244"/>
                    <a:pt x="74" y="202"/>
                    <a:pt x="74" y="149"/>
                  </a:cubicBezTo>
                  <a:cubicBezTo>
                    <a:pt x="74" y="97"/>
                    <a:pt x="131" y="54"/>
                    <a:pt x="202" y="54"/>
                  </a:cubicBezTo>
                  <a:cubicBezTo>
                    <a:pt x="273" y="54"/>
                    <a:pt x="330" y="97"/>
                    <a:pt x="330" y="149"/>
                  </a:cubicBezTo>
                  <a:cubicBezTo>
                    <a:pt x="330" y="202"/>
                    <a:pt x="273" y="244"/>
                    <a:pt x="202" y="2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GB" kern="0">
                <a:solidFill>
                  <a:srgbClr val="505050"/>
                </a:solidFill>
              </a:endParaRPr>
            </a:p>
          </p:txBody>
        </p:sp>
      </p:grpSp>
      <p:pic>
        <p:nvPicPr>
          <p:cNvPr id="50" name="Picture 49"/>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208336" y="2832853"/>
            <a:ext cx="982664" cy="5919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8564" y="1378400"/>
            <a:ext cx="3549370" cy="307777"/>
          </a:xfrm>
          <a:prstGeom prst="rect">
            <a:avLst/>
          </a:prstGeom>
        </p:spPr>
        <p:txBody>
          <a:bodyPr wrap="none" lIns="0" tIns="0" rIns="0" bIns="0">
            <a:noAutofit/>
          </a:bodyPr>
          <a:lstStyle/>
          <a:p>
            <a:r>
              <a:rPr lang="en-US" sz="1800" dirty="0">
                <a:solidFill>
                  <a:schemeClr val="tx2"/>
                </a:solidFill>
                <a:latin typeface="+mj-lt"/>
              </a:rPr>
              <a:t>These </a:t>
            </a:r>
            <a:r>
              <a:rPr lang="en-US" sz="1800" dirty="0" smtClean="0">
                <a:solidFill>
                  <a:schemeClr val="tx2"/>
                </a:solidFill>
                <a:latin typeface="+mj-lt"/>
              </a:rPr>
              <a:t>publishers </a:t>
            </a:r>
            <a:r>
              <a:rPr lang="en-US" sz="1800" dirty="0">
                <a:solidFill>
                  <a:schemeClr val="tx2"/>
                </a:solidFill>
                <a:latin typeface="+mj-lt"/>
              </a:rPr>
              <a:t>reach your target market:</a:t>
            </a:r>
          </a:p>
        </p:txBody>
      </p:sp>
      <p:sp>
        <p:nvSpPr>
          <p:cNvPr id="6" name="AutoShape 3"/>
          <p:cNvSpPr>
            <a:spLocks noChangeAspect="1" noChangeArrowheads="1" noTextEdit="1"/>
          </p:cNvSpPr>
          <p:nvPr/>
        </p:nvSpPr>
        <p:spPr bwMode="auto">
          <a:xfrm>
            <a:off x="782638" y="3687763"/>
            <a:ext cx="12446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782638" y="3694113"/>
            <a:ext cx="1239838" cy="376237"/>
            <a:chOff x="782638" y="3694113"/>
            <a:chExt cx="1239838" cy="376237"/>
          </a:xfrm>
        </p:grpSpPr>
        <p:sp>
          <p:nvSpPr>
            <p:cNvPr id="8" name="Freeform 6"/>
            <p:cNvSpPr>
              <a:spLocks noEditPoints="1"/>
            </p:cNvSpPr>
            <p:nvPr/>
          </p:nvSpPr>
          <p:spPr bwMode="auto">
            <a:xfrm>
              <a:off x="1225551" y="3767138"/>
              <a:ext cx="796925" cy="234950"/>
            </a:xfrm>
            <a:custGeom>
              <a:avLst/>
              <a:gdLst>
                <a:gd name="T0" fmla="*/ 791 w 2508"/>
                <a:gd name="T1" fmla="*/ 653 h 743"/>
                <a:gd name="T2" fmla="*/ 970 w 2508"/>
                <a:gd name="T3" fmla="*/ 653 h 743"/>
                <a:gd name="T4" fmla="*/ 1044 w 2508"/>
                <a:gd name="T5" fmla="*/ 645 h 743"/>
                <a:gd name="T6" fmla="*/ 1114 w 2508"/>
                <a:gd name="T7" fmla="*/ 606 h 743"/>
                <a:gd name="T8" fmla="*/ 1143 w 2508"/>
                <a:gd name="T9" fmla="*/ 519 h 743"/>
                <a:gd name="T10" fmla="*/ 1111 w 2508"/>
                <a:gd name="T11" fmla="*/ 436 h 743"/>
                <a:gd name="T12" fmla="*/ 1035 w 2508"/>
                <a:gd name="T13" fmla="*/ 400 h 743"/>
                <a:gd name="T14" fmla="*/ 761 w 2508"/>
                <a:gd name="T15" fmla="*/ 394 h 743"/>
                <a:gd name="T16" fmla="*/ 970 w 2508"/>
                <a:gd name="T17" fmla="*/ 323 h 743"/>
                <a:gd name="T18" fmla="*/ 1082 w 2508"/>
                <a:gd name="T19" fmla="*/ 291 h 743"/>
                <a:gd name="T20" fmla="*/ 1121 w 2508"/>
                <a:gd name="T21" fmla="*/ 205 h 743"/>
                <a:gd name="T22" fmla="*/ 1090 w 2508"/>
                <a:gd name="T23" fmla="*/ 126 h 743"/>
                <a:gd name="T24" fmla="*/ 1022 w 2508"/>
                <a:gd name="T25" fmla="*/ 95 h 743"/>
                <a:gd name="T26" fmla="*/ 955 w 2508"/>
                <a:gd name="T27" fmla="*/ 91 h 743"/>
                <a:gd name="T28" fmla="*/ 864 w 2508"/>
                <a:gd name="T29" fmla="*/ 91 h 743"/>
                <a:gd name="T30" fmla="*/ 773 w 2508"/>
                <a:gd name="T31" fmla="*/ 91 h 743"/>
                <a:gd name="T32" fmla="*/ 1487 w 2508"/>
                <a:gd name="T33" fmla="*/ 101 h 743"/>
                <a:gd name="T34" fmla="*/ 1380 w 2508"/>
                <a:gd name="T35" fmla="*/ 206 h 743"/>
                <a:gd name="T36" fmla="*/ 1341 w 2508"/>
                <a:gd name="T37" fmla="*/ 372 h 743"/>
                <a:gd name="T38" fmla="*/ 1380 w 2508"/>
                <a:gd name="T39" fmla="*/ 538 h 743"/>
                <a:gd name="T40" fmla="*/ 1487 w 2508"/>
                <a:gd name="T41" fmla="*/ 643 h 743"/>
                <a:gd name="T42" fmla="*/ 1640 w 2508"/>
                <a:gd name="T43" fmla="*/ 665 h 743"/>
                <a:gd name="T44" fmla="*/ 1773 w 2508"/>
                <a:gd name="T45" fmla="*/ 600 h 743"/>
                <a:gd name="T46" fmla="*/ 1848 w 2508"/>
                <a:gd name="T47" fmla="*/ 461 h 743"/>
                <a:gd name="T48" fmla="*/ 1848 w 2508"/>
                <a:gd name="T49" fmla="*/ 283 h 743"/>
                <a:gd name="T50" fmla="*/ 1773 w 2508"/>
                <a:gd name="T51" fmla="*/ 145 h 743"/>
                <a:gd name="T52" fmla="*/ 1640 w 2508"/>
                <a:gd name="T53" fmla="*/ 79 h 743"/>
                <a:gd name="T54" fmla="*/ 2187 w 2508"/>
                <a:gd name="T55" fmla="*/ 292 h 743"/>
                <a:gd name="T56" fmla="*/ 2508 w 2508"/>
                <a:gd name="T57" fmla="*/ 728 h 743"/>
                <a:gd name="T58" fmla="*/ 1866 w 2508"/>
                <a:gd name="T59" fmla="*/ 728 h 743"/>
                <a:gd name="T60" fmla="*/ 970 w 2508"/>
                <a:gd name="T61" fmla="*/ 17 h 743"/>
                <a:gd name="T62" fmla="*/ 1103 w 2508"/>
                <a:gd name="T63" fmla="*/ 44 h 743"/>
                <a:gd name="T64" fmla="*/ 1172 w 2508"/>
                <a:gd name="T65" fmla="*/ 105 h 743"/>
                <a:gd name="T66" fmla="*/ 1198 w 2508"/>
                <a:gd name="T67" fmla="*/ 172 h 743"/>
                <a:gd name="T68" fmla="*/ 1198 w 2508"/>
                <a:gd name="T69" fmla="*/ 240 h 743"/>
                <a:gd name="T70" fmla="*/ 1140 w 2508"/>
                <a:gd name="T71" fmla="*/ 336 h 743"/>
                <a:gd name="T72" fmla="*/ 1184 w 2508"/>
                <a:gd name="T73" fmla="*/ 404 h 743"/>
                <a:gd name="T74" fmla="*/ 1223 w 2508"/>
                <a:gd name="T75" fmla="*/ 520 h 743"/>
                <a:gd name="T76" fmla="*/ 1179 w 2508"/>
                <a:gd name="T77" fmla="*/ 649 h 743"/>
                <a:gd name="T78" fmla="*/ 1057 w 2508"/>
                <a:gd name="T79" fmla="*/ 719 h 743"/>
                <a:gd name="T80" fmla="*/ 681 w 2508"/>
                <a:gd name="T81" fmla="*/ 394 h 743"/>
                <a:gd name="T82" fmla="*/ 558 w 2508"/>
                <a:gd name="T83" fmla="*/ 359 h 743"/>
                <a:gd name="T84" fmla="*/ 681 w 2508"/>
                <a:gd name="T85" fmla="*/ 323 h 743"/>
                <a:gd name="T86" fmla="*/ 321 w 2508"/>
                <a:gd name="T87" fmla="*/ 294 h 743"/>
                <a:gd name="T88" fmla="*/ 642 w 2508"/>
                <a:gd name="T89" fmla="*/ 728 h 743"/>
                <a:gd name="T90" fmla="*/ 0 w 2508"/>
                <a:gd name="T91" fmla="*/ 728 h 743"/>
                <a:gd name="T92" fmla="*/ 1648 w 2508"/>
                <a:gd name="T93" fmla="*/ 4 h 743"/>
                <a:gd name="T94" fmla="*/ 1812 w 2508"/>
                <a:gd name="T95" fmla="*/ 74 h 743"/>
                <a:gd name="T96" fmla="*/ 1913 w 2508"/>
                <a:gd name="T97" fmla="*/ 221 h 743"/>
                <a:gd name="T98" fmla="*/ 1936 w 2508"/>
                <a:gd name="T99" fmla="*/ 425 h 743"/>
                <a:gd name="T100" fmla="*/ 1872 w 2508"/>
                <a:gd name="T101" fmla="*/ 605 h 743"/>
                <a:gd name="T102" fmla="*/ 1736 w 2508"/>
                <a:gd name="T103" fmla="*/ 716 h 743"/>
                <a:gd name="T104" fmla="*/ 1551 w 2508"/>
                <a:gd name="T105" fmla="*/ 740 h 743"/>
                <a:gd name="T106" fmla="*/ 1387 w 2508"/>
                <a:gd name="T107" fmla="*/ 670 h 743"/>
                <a:gd name="T108" fmla="*/ 1285 w 2508"/>
                <a:gd name="T109" fmla="*/ 523 h 743"/>
                <a:gd name="T110" fmla="*/ 1262 w 2508"/>
                <a:gd name="T111" fmla="*/ 318 h 743"/>
                <a:gd name="T112" fmla="*/ 1326 w 2508"/>
                <a:gd name="T113" fmla="*/ 139 h 743"/>
                <a:gd name="T114" fmla="*/ 1462 w 2508"/>
                <a:gd name="T115" fmla="*/ 2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8" h="743">
                  <a:moveTo>
                    <a:pt x="761" y="394"/>
                  </a:moveTo>
                  <a:lnTo>
                    <a:pt x="761" y="653"/>
                  </a:lnTo>
                  <a:lnTo>
                    <a:pt x="773" y="653"/>
                  </a:lnTo>
                  <a:lnTo>
                    <a:pt x="791" y="653"/>
                  </a:lnTo>
                  <a:lnTo>
                    <a:pt x="838" y="653"/>
                  </a:lnTo>
                  <a:lnTo>
                    <a:pt x="864" y="653"/>
                  </a:lnTo>
                  <a:lnTo>
                    <a:pt x="890" y="653"/>
                  </a:lnTo>
                  <a:lnTo>
                    <a:pt x="970" y="653"/>
                  </a:lnTo>
                  <a:lnTo>
                    <a:pt x="987" y="653"/>
                  </a:lnTo>
                  <a:lnTo>
                    <a:pt x="1006" y="652"/>
                  </a:lnTo>
                  <a:lnTo>
                    <a:pt x="1025" y="649"/>
                  </a:lnTo>
                  <a:lnTo>
                    <a:pt x="1044" y="645"/>
                  </a:lnTo>
                  <a:lnTo>
                    <a:pt x="1063" y="639"/>
                  </a:lnTo>
                  <a:lnTo>
                    <a:pt x="1082" y="631"/>
                  </a:lnTo>
                  <a:lnTo>
                    <a:pt x="1098" y="619"/>
                  </a:lnTo>
                  <a:lnTo>
                    <a:pt x="1114" y="606"/>
                  </a:lnTo>
                  <a:lnTo>
                    <a:pt x="1126" y="589"/>
                  </a:lnTo>
                  <a:lnTo>
                    <a:pt x="1135" y="569"/>
                  </a:lnTo>
                  <a:lnTo>
                    <a:pt x="1142" y="546"/>
                  </a:lnTo>
                  <a:lnTo>
                    <a:pt x="1143" y="519"/>
                  </a:lnTo>
                  <a:lnTo>
                    <a:pt x="1141" y="493"/>
                  </a:lnTo>
                  <a:lnTo>
                    <a:pt x="1135" y="470"/>
                  </a:lnTo>
                  <a:lnTo>
                    <a:pt x="1124" y="451"/>
                  </a:lnTo>
                  <a:lnTo>
                    <a:pt x="1111" y="436"/>
                  </a:lnTo>
                  <a:lnTo>
                    <a:pt x="1096" y="424"/>
                  </a:lnTo>
                  <a:lnTo>
                    <a:pt x="1077" y="413"/>
                  </a:lnTo>
                  <a:lnTo>
                    <a:pt x="1057" y="406"/>
                  </a:lnTo>
                  <a:lnTo>
                    <a:pt x="1035" y="400"/>
                  </a:lnTo>
                  <a:lnTo>
                    <a:pt x="1014" y="397"/>
                  </a:lnTo>
                  <a:lnTo>
                    <a:pt x="991" y="396"/>
                  </a:lnTo>
                  <a:lnTo>
                    <a:pt x="970" y="394"/>
                  </a:lnTo>
                  <a:lnTo>
                    <a:pt x="761" y="394"/>
                  </a:lnTo>
                  <a:close/>
                  <a:moveTo>
                    <a:pt x="773" y="91"/>
                  </a:moveTo>
                  <a:lnTo>
                    <a:pt x="761" y="91"/>
                  </a:lnTo>
                  <a:lnTo>
                    <a:pt x="761" y="323"/>
                  </a:lnTo>
                  <a:lnTo>
                    <a:pt x="970" y="323"/>
                  </a:lnTo>
                  <a:lnTo>
                    <a:pt x="1004" y="321"/>
                  </a:lnTo>
                  <a:lnTo>
                    <a:pt x="1034" y="315"/>
                  </a:lnTo>
                  <a:lnTo>
                    <a:pt x="1060" y="305"/>
                  </a:lnTo>
                  <a:lnTo>
                    <a:pt x="1082" y="291"/>
                  </a:lnTo>
                  <a:lnTo>
                    <a:pt x="1098" y="275"/>
                  </a:lnTo>
                  <a:lnTo>
                    <a:pt x="1111" y="254"/>
                  </a:lnTo>
                  <a:lnTo>
                    <a:pt x="1119" y="231"/>
                  </a:lnTo>
                  <a:lnTo>
                    <a:pt x="1121" y="205"/>
                  </a:lnTo>
                  <a:lnTo>
                    <a:pt x="1119" y="180"/>
                  </a:lnTo>
                  <a:lnTo>
                    <a:pt x="1113" y="158"/>
                  </a:lnTo>
                  <a:lnTo>
                    <a:pt x="1103" y="140"/>
                  </a:lnTo>
                  <a:lnTo>
                    <a:pt x="1090" y="126"/>
                  </a:lnTo>
                  <a:lnTo>
                    <a:pt x="1075" y="115"/>
                  </a:lnTo>
                  <a:lnTo>
                    <a:pt x="1058" y="106"/>
                  </a:lnTo>
                  <a:lnTo>
                    <a:pt x="1040" y="100"/>
                  </a:lnTo>
                  <a:lnTo>
                    <a:pt x="1022" y="95"/>
                  </a:lnTo>
                  <a:lnTo>
                    <a:pt x="1003" y="93"/>
                  </a:lnTo>
                  <a:lnTo>
                    <a:pt x="987" y="92"/>
                  </a:lnTo>
                  <a:lnTo>
                    <a:pt x="970" y="91"/>
                  </a:lnTo>
                  <a:lnTo>
                    <a:pt x="955" y="91"/>
                  </a:lnTo>
                  <a:lnTo>
                    <a:pt x="937" y="91"/>
                  </a:lnTo>
                  <a:lnTo>
                    <a:pt x="915" y="91"/>
                  </a:lnTo>
                  <a:lnTo>
                    <a:pt x="890" y="91"/>
                  </a:lnTo>
                  <a:lnTo>
                    <a:pt x="864" y="91"/>
                  </a:lnTo>
                  <a:lnTo>
                    <a:pt x="838" y="91"/>
                  </a:lnTo>
                  <a:lnTo>
                    <a:pt x="813" y="91"/>
                  </a:lnTo>
                  <a:lnTo>
                    <a:pt x="791" y="91"/>
                  </a:lnTo>
                  <a:lnTo>
                    <a:pt x="773" y="91"/>
                  </a:lnTo>
                  <a:close/>
                  <a:moveTo>
                    <a:pt x="1600" y="75"/>
                  </a:moveTo>
                  <a:lnTo>
                    <a:pt x="1559" y="79"/>
                  </a:lnTo>
                  <a:lnTo>
                    <a:pt x="1521" y="87"/>
                  </a:lnTo>
                  <a:lnTo>
                    <a:pt x="1487" y="101"/>
                  </a:lnTo>
                  <a:lnTo>
                    <a:pt x="1455" y="120"/>
                  </a:lnTo>
                  <a:lnTo>
                    <a:pt x="1426" y="145"/>
                  </a:lnTo>
                  <a:lnTo>
                    <a:pt x="1401" y="174"/>
                  </a:lnTo>
                  <a:lnTo>
                    <a:pt x="1380" y="206"/>
                  </a:lnTo>
                  <a:lnTo>
                    <a:pt x="1363" y="242"/>
                  </a:lnTo>
                  <a:lnTo>
                    <a:pt x="1350" y="283"/>
                  </a:lnTo>
                  <a:lnTo>
                    <a:pt x="1343" y="326"/>
                  </a:lnTo>
                  <a:lnTo>
                    <a:pt x="1341" y="372"/>
                  </a:lnTo>
                  <a:lnTo>
                    <a:pt x="1343" y="418"/>
                  </a:lnTo>
                  <a:lnTo>
                    <a:pt x="1350" y="461"/>
                  </a:lnTo>
                  <a:lnTo>
                    <a:pt x="1363" y="501"/>
                  </a:lnTo>
                  <a:lnTo>
                    <a:pt x="1380" y="538"/>
                  </a:lnTo>
                  <a:lnTo>
                    <a:pt x="1401" y="571"/>
                  </a:lnTo>
                  <a:lnTo>
                    <a:pt x="1426" y="600"/>
                  </a:lnTo>
                  <a:lnTo>
                    <a:pt x="1455" y="624"/>
                  </a:lnTo>
                  <a:lnTo>
                    <a:pt x="1487" y="643"/>
                  </a:lnTo>
                  <a:lnTo>
                    <a:pt x="1521" y="657"/>
                  </a:lnTo>
                  <a:lnTo>
                    <a:pt x="1559" y="665"/>
                  </a:lnTo>
                  <a:lnTo>
                    <a:pt x="1600" y="669"/>
                  </a:lnTo>
                  <a:lnTo>
                    <a:pt x="1640" y="665"/>
                  </a:lnTo>
                  <a:lnTo>
                    <a:pt x="1677" y="657"/>
                  </a:lnTo>
                  <a:lnTo>
                    <a:pt x="1713" y="643"/>
                  </a:lnTo>
                  <a:lnTo>
                    <a:pt x="1745" y="624"/>
                  </a:lnTo>
                  <a:lnTo>
                    <a:pt x="1773" y="600"/>
                  </a:lnTo>
                  <a:lnTo>
                    <a:pt x="1797" y="571"/>
                  </a:lnTo>
                  <a:lnTo>
                    <a:pt x="1818" y="538"/>
                  </a:lnTo>
                  <a:lnTo>
                    <a:pt x="1835" y="501"/>
                  </a:lnTo>
                  <a:lnTo>
                    <a:pt x="1848" y="461"/>
                  </a:lnTo>
                  <a:lnTo>
                    <a:pt x="1855" y="418"/>
                  </a:lnTo>
                  <a:lnTo>
                    <a:pt x="1858" y="372"/>
                  </a:lnTo>
                  <a:lnTo>
                    <a:pt x="1855" y="326"/>
                  </a:lnTo>
                  <a:lnTo>
                    <a:pt x="1848" y="283"/>
                  </a:lnTo>
                  <a:lnTo>
                    <a:pt x="1835" y="242"/>
                  </a:lnTo>
                  <a:lnTo>
                    <a:pt x="1818" y="206"/>
                  </a:lnTo>
                  <a:lnTo>
                    <a:pt x="1797" y="174"/>
                  </a:lnTo>
                  <a:lnTo>
                    <a:pt x="1773" y="145"/>
                  </a:lnTo>
                  <a:lnTo>
                    <a:pt x="1745" y="120"/>
                  </a:lnTo>
                  <a:lnTo>
                    <a:pt x="1713" y="101"/>
                  </a:lnTo>
                  <a:lnTo>
                    <a:pt x="1677" y="87"/>
                  </a:lnTo>
                  <a:lnTo>
                    <a:pt x="1640" y="79"/>
                  </a:lnTo>
                  <a:lnTo>
                    <a:pt x="1600" y="75"/>
                  </a:lnTo>
                  <a:close/>
                  <a:moveTo>
                    <a:pt x="1890" y="17"/>
                  </a:moveTo>
                  <a:lnTo>
                    <a:pt x="1982" y="17"/>
                  </a:lnTo>
                  <a:lnTo>
                    <a:pt x="2187" y="292"/>
                  </a:lnTo>
                  <a:lnTo>
                    <a:pt x="2390" y="17"/>
                  </a:lnTo>
                  <a:lnTo>
                    <a:pt x="2483" y="17"/>
                  </a:lnTo>
                  <a:lnTo>
                    <a:pt x="2233" y="355"/>
                  </a:lnTo>
                  <a:lnTo>
                    <a:pt x="2508" y="728"/>
                  </a:lnTo>
                  <a:lnTo>
                    <a:pt x="2414" y="728"/>
                  </a:lnTo>
                  <a:lnTo>
                    <a:pt x="2187" y="419"/>
                  </a:lnTo>
                  <a:lnTo>
                    <a:pt x="1959" y="728"/>
                  </a:lnTo>
                  <a:lnTo>
                    <a:pt x="1866" y="728"/>
                  </a:lnTo>
                  <a:lnTo>
                    <a:pt x="2139" y="355"/>
                  </a:lnTo>
                  <a:lnTo>
                    <a:pt x="1890" y="17"/>
                  </a:lnTo>
                  <a:close/>
                  <a:moveTo>
                    <a:pt x="681" y="17"/>
                  </a:moveTo>
                  <a:lnTo>
                    <a:pt x="970" y="17"/>
                  </a:lnTo>
                  <a:lnTo>
                    <a:pt x="1010" y="19"/>
                  </a:lnTo>
                  <a:lnTo>
                    <a:pt x="1046" y="24"/>
                  </a:lnTo>
                  <a:lnTo>
                    <a:pt x="1076" y="32"/>
                  </a:lnTo>
                  <a:lnTo>
                    <a:pt x="1103" y="44"/>
                  </a:lnTo>
                  <a:lnTo>
                    <a:pt x="1126" y="57"/>
                  </a:lnTo>
                  <a:lnTo>
                    <a:pt x="1143" y="72"/>
                  </a:lnTo>
                  <a:lnTo>
                    <a:pt x="1159" y="88"/>
                  </a:lnTo>
                  <a:lnTo>
                    <a:pt x="1172" y="105"/>
                  </a:lnTo>
                  <a:lnTo>
                    <a:pt x="1181" y="123"/>
                  </a:lnTo>
                  <a:lnTo>
                    <a:pt x="1189" y="140"/>
                  </a:lnTo>
                  <a:lnTo>
                    <a:pt x="1195" y="157"/>
                  </a:lnTo>
                  <a:lnTo>
                    <a:pt x="1198" y="172"/>
                  </a:lnTo>
                  <a:lnTo>
                    <a:pt x="1199" y="187"/>
                  </a:lnTo>
                  <a:lnTo>
                    <a:pt x="1200" y="200"/>
                  </a:lnTo>
                  <a:lnTo>
                    <a:pt x="1202" y="210"/>
                  </a:lnTo>
                  <a:lnTo>
                    <a:pt x="1198" y="240"/>
                  </a:lnTo>
                  <a:lnTo>
                    <a:pt x="1191" y="269"/>
                  </a:lnTo>
                  <a:lnTo>
                    <a:pt x="1178" y="294"/>
                  </a:lnTo>
                  <a:lnTo>
                    <a:pt x="1161" y="317"/>
                  </a:lnTo>
                  <a:lnTo>
                    <a:pt x="1140" y="336"/>
                  </a:lnTo>
                  <a:lnTo>
                    <a:pt x="1116" y="352"/>
                  </a:lnTo>
                  <a:lnTo>
                    <a:pt x="1139" y="366"/>
                  </a:lnTo>
                  <a:lnTo>
                    <a:pt x="1162" y="383"/>
                  </a:lnTo>
                  <a:lnTo>
                    <a:pt x="1184" y="404"/>
                  </a:lnTo>
                  <a:lnTo>
                    <a:pt x="1202" y="430"/>
                  </a:lnTo>
                  <a:lnTo>
                    <a:pt x="1214" y="457"/>
                  </a:lnTo>
                  <a:lnTo>
                    <a:pt x="1221" y="488"/>
                  </a:lnTo>
                  <a:lnTo>
                    <a:pt x="1223" y="520"/>
                  </a:lnTo>
                  <a:lnTo>
                    <a:pt x="1221" y="557"/>
                  </a:lnTo>
                  <a:lnTo>
                    <a:pt x="1212" y="592"/>
                  </a:lnTo>
                  <a:lnTo>
                    <a:pt x="1198" y="621"/>
                  </a:lnTo>
                  <a:lnTo>
                    <a:pt x="1179" y="649"/>
                  </a:lnTo>
                  <a:lnTo>
                    <a:pt x="1155" y="672"/>
                  </a:lnTo>
                  <a:lnTo>
                    <a:pt x="1127" y="691"/>
                  </a:lnTo>
                  <a:lnTo>
                    <a:pt x="1094" y="707"/>
                  </a:lnTo>
                  <a:lnTo>
                    <a:pt x="1057" y="719"/>
                  </a:lnTo>
                  <a:lnTo>
                    <a:pt x="1015" y="726"/>
                  </a:lnTo>
                  <a:lnTo>
                    <a:pt x="970" y="728"/>
                  </a:lnTo>
                  <a:lnTo>
                    <a:pt x="681" y="728"/>
                  </a:lnTo>
                  <a:lnTo>
                    <a:pt x="681" y="394"/>
                  </a:lnTo>
                  <a:lnTo>
                    <a:pt x="533" y="394"/>
                  </a:lnTo>
                  <a:lnTo>
                    <a:pt x="540" y="385"/>
                  </a:lnTo>
                  <a:lnTo>
                    <a:pt x="548" y="373"/>
                  </a:lnTo>
                  <a:lnTo>
                    <a:pt x="558" y="359"/>
                  </a:lnTo>
                  <a:lnTo>
                    <a:pt x="568" y="346"/>
                  </a:lnTo>
                  <a:lnTo>
                    <a:pt x="577" y="333"/>
                  </a:lnTo>
                  <a:lnTo>
                    <a:pt x="585" y="323"/>
                  </a:lnTo>
                  <a:lnTo>
                    <a:pt x="681" y="323"/>
                  </a:lnTo>
                  <a:lnTo>
                    <a:pt x="681" y="17"/>
                  </a:lnTo>
                  <a:close/>
                  <a:moveTo>
                    <a:pt x="24" y="17"/>
                  </a:moveTo>
                  <a:lnTo>
                    <a:pt x="118" y="17"/>
                  </a:lnTo>
                  <a:lnTo>
                    <a:pt x="321" y="294"/>
                  </a:lnTo>
                  <a:lnTo>
                    <a:pt x="524" y="17"/>
                  </a:lnTo>
                  <a:lnTo>
                    <a:pt x="618" y="17"/>
                  </a:lnTo>
                  <a:lnTo>
                    <a:pt x="369" y="355"/>
                  </a:lnTo>
                  <a:lnTo>
                    <a:pt x="642" y="728"/>
                  </a:lnTo>
                  <a:lnTo>
                    <a:pt x="548" y="728"/>
                  </a:lnTo>
                  <a:lnTo>
                    <a:pt x="321" y="419"/>
                  </a:lnTo>
                  <a:lnTo>
                    <a:pt x="94" y="728"/>
                  </a:lnTo>
                  <a:lnTo>
                    <a:pt x="0" y="728"/>
                  </a:lnTo>
                  <a:lnTo>
                    <a:pt x="274" y="355"/>
                  </a:lnTo>
                  <a:lnTo>
                    <a:pt x="24" y="17"/>
                  </a:lnTo>
                  <a:close/>
                  <a:moveTo>
                    <a:pt x="1600" y="0"/>
                  </a:moveTo>
                  <a:lnTo>
                    <a:pt x="1648" y="4"/>
                  </a:lnTo>
                  <a:lnTo>
                    <a:pt x="1694" y="12"/>
                  </a:lnTo>
                  <a:lnTo>
                    <a:pt x="1736" y="28"/>
                  </a:lnTo>
                  <a:lnTo>
                    <a:pt x="1776" y="48"/>
                  </a:lnTo>
                  <a:lnTo>
                    <a:pt x="1812" y="74"/>
                  </a:lnTo>
                  <a:lnTo>
                    <a:pt x="1843" y="104"/>
                  </a:lnTo>
                  <a:lnTo>
                    <a:pt x="1872" y="139"/>
                  </a:lnTo>
                  <a:lnTo>
                    <a:pt x="1894" y="178"/>
                  </a:lnTo>
                  <a:lnTo>
                    <a:pt x="1913" y="221"/>
                  </a:lnTo>
                  <a:lnTo>
                    <a:pt x="1928" y="269"/>
                  </a:lnTo>
                  <a:lnTo>
                    <a:pt x="1936" y="318"/>
                  </a:lnTo>
                  <a:lnTo>
                    <a:pt x="1938" y="372"/>
                  </a:lnTo>
                  <a:lnTo>
                    <a:pt x="1936" y="425"/>
                  </a:lnTo>
                  <a:lnTo>
                    <a:pt x="1928" y="475"/>
                  </a:lnTo>
                  <a:lnTo>
                    <a:pt x="1913" y="523"/>
                  </a:lnTo>
                  <a:lnTo>
                    <a:pt x="1894" y="565"/>
                  </a:lnTo>
                  <a:lnTo>
                    <a:pt x="1872" y="605"/>
                  </a:lnTo>
                  <a:lnTo>
                    <a:pt x="1843" y="640"/>
                  </a:lnTo>
                  <a:lnTo>
                    <a:pt x="1812" y="670"/>
                  </a:lnTo>
                  <a:lnTo>
                    <a:pt x="1776" y="696"/>
                  </a:lnTo>
                  <a:lnTo>
                    <a:pt x="1736" y="716"/>
                  </a:lnTo>
                  <a:lnTo>
                    <a:pt x="1694" y="732"/>
                  </a:lnTo>
                  <a:lnTo>
                    <a:pt x="1648" y="740"/>
                  </a:lnTo>
                  <a:lnTo>
                    <a:pt x="1600" y="743"/>
                  </a:lnTo>
                  <a:lnTo>
                    <a:pt x="1551" y="740"/>
                  </a:lnTo>
                  <a:lnTo>
                    <a:pt x="1505" y="732"/>
                  </a:lnTo>
                  <a:lnTo>
                    <a:pt x="1462" y="716"/>
                  </a:lnTo>
                  <a:lnTo>
                    <a:pt x="1423" y="696"/>
                  </a:lnTo>
                  <a:lnTo>
                    <a:pt x="1387" y="670"/>
                  </a:lnTo>
                  <a:lnTo>
                    <a:pt x="1355" y="640"/>
                  </a:lnTo>
                  <a:lnTo>
                    <a:pt x="1326" y="605"/>
                  </a:lnTo>
                  <a:lnTo>
                    <a:pt x="1304" y="565"/>
                  </a:lnTo>
                  <a:lnTo>
                    <a:pt x="1285" y="523"/>
                  </a:lnTo>
                  <a:lnTo>
                    <a:pt x="1272" y="475"/>
                  </a:lnTo>
                  <a:lnTo>
                    <a:pt x="1262" y="425"/>
                  </a:lnTo>
                  <a:lnTo>
                    <a:pt x="1260" y="372"/>
                  </a:lnTo>
                  <a:lnTo>
                    <a:pt x="1262" y="318"/>
                  </a:lnTo>
                  <a:lnTo>
                    <a:pt x="1272" y="269"/>
                  </a:lnTo>
                  <a:lnTo>
                    <a:pt x="1285" y="221"/>
                  </a:lnTo>
                  <a:lnTo>
                    <a:pt x="1304" y="178"/>
                  </a:lnTo>
                  <a:lnTo>
                    <a:pt x="1326" y="139"/>
                  </a:lnTo>
                  <a:lnTo>
                    <a:pt x="1355" y="104"/>
                  </a:lnTo>
                  <a:lnTo>
                    <a:pt x="1387" y="74"/>
                  </a:lnTo>
                  <a:lnTo>
                    <a:pt x="1423" y="48"/>
                  </a:lnTo>
                  <a:lnTo>
                    <a:pt x="1462" y="28"/>
                  </a:lnTo>
                  <a:lnTo>
                    <a:pt x="1505" y="12"/>
                  </a:lnTo>
                  <a:lnTo>
                    <a:pt x="1551" y="4"/>
                  </a:lnTo>
                  <a:lnTo>
                    <a:pt x="160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noEditPoints="1"/>
            </p:cNvSpPr>
            <p:nvPr/>
          </p:nvSpPr>
          <p:spPr bwMode="auto">
            <a:xfrm>
              <a:off x="782638" y="3694113"/>
              <a:ext cx="376238" cy="376237"/>
            </a:xfrm>
            <a:custGeom>
              <a:avLst/>
              <a:gdLst>
                <a:gd name="T0" fmla="*/ 690 w 1187"/>
                <a:gd name="T1" fmla="*/ 537 h 1186"/>
                <a:gd name="T2" fmla="*/ 852 w 1187"/>
                <a:gd name="T3" fmla="*/ 699 h 1186"/>
                <a:gd name="T4" fmla="*/ 972 w 1187"/>
                <a:gd name="T5" fmla="*/ 845 h 1186"/>
                <a:gd name="T6" fmla="*/ 1031 w 1187"/>
                <a:gd name="T7" fmla="*/ 972 h 1186"/>
                <a:gd name="T8" fmla="*/ 989 w 1187"/>
                <a:gd name="T9" fmla="*/ 1035 h 1186"/>
                <a:gd name="T10" fmla="*/ 779 w 1187"/>
                <a:gd name="T11" fmla="*/ 1156 h 1186"/>
                <a:gd name="T12" fmla="*/ 531 w 1187"/>
                <a:gd name="T13" fmla="*/ 1182 h 1186"/>
                <a:gd name="T14" fmla="*/ 302 w 1187"/>
                <a:gd name="T15" fmla="*/ 1108 h 1186"/>
                <a:gd name="T16" fmla="*/ 162 w 1187"/>
                <a:gd name="T17" fmla="*/ 996 h 1186"/>
                <a:gd name="T18" fmla="*/ 159 w 1187"/>
                <a:gd name="T19" fmla="*/ 983 h 1186"/>
                <a:gd name="T20" fmla="*/ 187 w 1187"/>
                <a:gd name="T21" fmla="*/ 896 h 1186"/>
                <a:gd name="T22" fmla="*/ 282 w 1187"/>
                <a:gd name="T23" fmla="*/ 765 h 1186"/>
                <a:gd name="T24" fmla="*/ 402 w 1187"/>
                <a:gd name="T25" fmla="*/ 632 h 1186"/>
                <a:gd name="T26" fmla="*/ 507 w 1187"/>
                <a:gd name="T27" fmla="*/ 528 h 1186"/>
                <a:gd name="T28" fmla="*/ 583 w 1187"/>
                <a:gd name="T29" fmla="*/ 464 h 1186"/>
                <a:gd name="T30" fmla="*/ 213 w 1187"/>
                <a:gd name="T31" fmla="*/ 148 h 1186"/>
                <a:gd name="T32" fmla="*/ 244 w 1187"/>
                <a:gd name="T33" fmla="*/ 154 h 1186"/>
                <a:gd name="T34" fmla="*/ 328 w 1187"/>
                <a:gd name="T35" fmla="*/ 208 h 1186"/>
                <a:gd name="T36" fmla="*/ 453 w 1187"/>
                <a:gd name="T37" fmla="*/ 326 h 1186"/>
                <a:gd name="T38" fmla="*/ 425 w 1187"/>
                <a:gd name="T39" fmla="*/ 359 h 1186"/>
                <a:gd name="T40" fmla="*/ 358 w 1187"/>
                <a:gd name="T41" fmla="*/ 443 h 1186"/>
                <a:gd name="T42" fmla="*/ 273 w 1187"/>
                <a:gd name="T43" fmla="*/ 563 h 1186"/>
                <a:gd name="T44" fmla="*/ 170 w 1187"/>
                <a:gd name="T45" fmla="*/ 748 h 1186"/>
                <a:gd name="T46" fmla="*/ 128 w 1187"/>
                <a:gd name="T47" fmla="*/ 882 h 1186"/>
                <a:gd name="T48" fmla="*/ 141 w 1187"/>
                <a:gd name="T49" fmla="*/ 975 h 1186"/>
                <a:gd name="T50" fmla="*/ 29 w 1187"/>
                <a:gd name="T51" fmla="*/ 772 h 1186"/>
                <a:gd name="T52" fmla="*/ 4 w 1187"/>
                <a:gd name="T53" fmla="*/ 528 h 1186"/>
                <a:gd name="T54" fmla="*/ 82 w 1187"/>
                <a:gd name="T55" fmla="*/ 292 h 1186"/>
                <a:gd name="T56" fmla="*/ 206 w 1187"/>
                <a:gd name="T57" fmla="*/ 148 h 1186"/>
                <a:gd name="T58" fmla="*/ 987 w 1187"/>
                <a:gd name="T59" fmla="*/ 148 h 1186"/>
                <a:gd name="T60" fmla="*/ 1134 w 1187"/>
                <a:gd name="T61" fmla="*/ 345 h 1186"/>
                <a:gd name="T62" fmla="*/ 1187 w 1187"/>
                <a:gd name="T63" fmla="*/ 592 h 1186"/>
                <a:gd name="T64" fmla="*/ 1140 w 1187"/>
                <a:gd name="T65" fmla="*/ 827 h 1186"/>
                <a:gd name="T66" fmla="*/ 1056 w 1187"/>
                <a:gd name="T67" fmla="*/ 958 h 1186"/>
                <a:gd name="T68" fmla="*/ 1059 w 1187"/>
                <a:gd name="T69" fmla="*/ 860 h 1186"/>
                <a:gd name="T70" fmla="*/ 1018 w 1187"/>
                <a:gd name="T71" fmla="*/ 738 h 1186"/>
                <a:gd name="T72" fmla="*/ 919 w 1187"/>
                <a:gd name="T73" fmla="*/ 560 h 1186"/>
                <a:gd name="T74" fmla="*/ 833 w 1187"/>
                <a:gd name="T75" fmla="*/ 440 h 1186"/>
                <a:gd name="T76" fmla="*/ 765 w 1187"/>
                <a:gd name="T77" fmla="*/ 356 h 1186"/>
                <a:gd name="T78" fmla="*/ 739 w 1187"/>
                <a:gd name="T79" fmla="*/ 323 h 1186"/>
                <a:gd name="T80" fmla="*/ 861 w 1187"/>
                <a:gd name="T81" fmla="*/ 209 h 1186"/>
                <a:gd name="T82" fmla="*/ 957 w 1187"/>
                <a:gd name="T83" fmla="*/ 150 h 1186"/>
                <a:gd name="T84" fmla="*/ 977 w 1187"/>
                <a:gd name="T85" fmla="*/ 147 h 1186"/>
                <a:gd name="T86" fmla="*/ 771 w 1187"/>
                <a:gd name="T87" fmla="*/ 27 h 1186"/>
                <a:gd name="T88" fmla="*/ 917 w 1187"/>
                <a:gd name="T89" fmla="*/ 97 h 1186"/>
                <a:gd name="T90" fmla="*/ 816 w 1187"/>
                <a:gd name="T91" fmla="*/ 99 h 1186"/>
                <a:gd name="T92" fmla="*/ 699 w 1187"/>
                <a:gd name="T93" fmla="*/ 144 h 1186"/>
                <a:gd name="T94" fmla="*/ 608 w 1187"/>
                <a:gd name="T95" fmla="*/ 192 h 1186"/>
                <a:gd name="T96" fmla="*/ 564 w 1187"/>
                <a:gd name="T97" fmla="*/ 182 h 1186"/>
                <a:gd name="T98" fmla="*/ 461 w 1187"/>
                <a:gd name="T99" fmla="*/ 128 h 1186"/>
                <a:gd name="T100" fmla="*/ 351 w 1187"/>
                <a:gd name="T101" fmla="*/ 94 h 1186"/>
                <a:gd name="T102" fmla="*/ 270 w 1187"/>
                <a:gd name="T103" fmla="*/ 97 h 1186"/>
                <a:gd name="T104" fmla="*/ 415 w 1187"/>
                <a:gd name="T105" fmla="*/ 27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7" h="1186">
                  <a:moveTo>
                    <a:pt x="595" y="456"/>
                  </a:moveTo>
                  <a:lnTo>
                    <a:pt x="623" y="478"/>
                  </a:lnTo>
                  <a:lnTo>
                    <a:pt x="654" y="505"/>
                  </a:lnTo>
                  <a:lnTo>
                    <a:pt x="690" y="537"/>
                  </a:lnTo>
                  <a:lnTo>
                    <a:pt x="730" y="573"/>
                  </a:lnTo>
                  <a:lnTo>
                    <a:pt x="772" y="615"/>
                  </a:lnTo>
                  <a:lnTo>
                    <a:pt x="818" y="661"/>
                  </a:lnTo>
                  <a:lnTo>
                    <a:pt x="852" y="699"/>
                  </a:lnTo>
                  <a:lnTo>
                    <a:pt x="885" y="736"/>
                  </a:lnTo>
                  <a:lnTo>
                    <a:pt x="917" y="773"/>
                  </a:lnTo>
                  <a:lnTo>
                    <a:pt x="946" y="810"/>
                  </a:lnTo>
                  <a:lnTo>
                    <a:pt x="972" y="845"/>
                  </a:lnTo>
                  <a:lnTo>
                    <a:pt x="995" y="880"/>
                  </a:lnTo>
                  <a:lnTo>
                    <a:pt x="1012" y="913"/>
                  </a:lnTo>
                  <a:lnTo>
                    <a:pt x="1025" y="944"/>
                  </a:lnTo>
                  <a:lnTo>
                    <a:pt x="1031" y="972"/>
                  </a:lnTo>
                  <a:lnTo>
                    <a:pt x="1033" y="983"/>
                  </a:lnTo>
                  <a:lnTo>
                    <a:pt x="1033" y="990"/>
                  </a:lnTo>
                  <a:lnTo>
                    <a:pt x="1031" y="992"/>
                  </a:lnTo>
                  <a:lnTo>
                    <a:pt x="989" y="1035"/>
                  </a:lnTo>
                  <a:lnTo>
                    <a:pt x="942" y="1073"/>
                  </a:lnTo>
                  <a:lnTo>
                    <a:pt x="891" y="1106"/>
                  </a:lnTo>
                  <a:lnTo>
                    <a:pt x="838" y="1134"/>
                  </a:lnTo>
                  <a:lnTo>
                    <a:pt x="779" y="1156"/>
                  </a:lnTo>
                  <a:lnTo>
                    <a:pt x="720" y="1172"/>
                  </a:lnTo>
                  <a:lnTo>
                    <a:pt x="658" y="1182"/>
                  </a:lnTo>
                  <a:lnTo>
                    <a:pt x="594" y="1186"/>
                  </a:lnTo>
                  <a:lnTo>
                    <a:pt x="531" y="1182"/>
                  </a:lnTo>
                  <a:lnTo>
                    <a:pt x="471" y="1173"/>
                  </a:lnTo>
                  <a:lnTo>
                    <a:pt x="412" y="1156"/>
                  </a:lnTo>
                  <a:lnTo>
                    <a:pt x="355" y="1135"/>
                  </a:lnTo>
                  <a:lnTo>
                    <a:pt x="302" y="1108"/>
                  </a:lnTo>
                  <a:lnTo>
                    <a:pt x="252" y="1076"/>
                  </a:lnTo>
                  <a:lnTo>
                    <a:pt x="206" y="1039"/>
                  </a:lnTo>
                  <a:lnTo>
                    <a:pt x="163" y="997"/>
                  </a:lnTo>
                  <a:lnTo>
                    <a:pt x="162" y="996"/>
                  </a:lnTo>
                  <a:lnTo>
                    <a:pt x="160" y="995"/>
                  </a:lnTo>
                  <a:lnTo>
                    <a:pt x="160" y="992"/>
                  </a:lnTo>
                  <a:lnTo>
                    <a:pt x="160" y="990"/>
                  </a:lnTo>
                  <a:lnTo>
                    <a:pt x="159" y="983"/>
                  </a:lnTo>
                  <a:lnTo>
                    <a:pt x="159" y="981"/>
                  </a:lnTo>
                  <a:lnTo>
                    <a:pt x="163" y="954"/>
                  </a:lnTo>
                  <a:lnTo>
                    <a:pt x="172" y="926"/>
                  </a:lnTo>
                  <a:lnTo>
                    <a:pt x="187" y="896"/>
                  </a:lnTo>
                  <a:lnTo>
                    <a:pt x="206" y="865"/>
                  </a:lnTo>
                  <a:lnTo>
                    <a:pt x="228" y="832"/>
                  </a:lnTo>
                  <a:lnTo>
                    <a:pt x="253" y="799"/>
                  </a:lnTo>
                  <a:lnTo>
                    <a:pt x="282" y="765"/>
                  </a:lnTo>
                  <a:lnTo>
                    <a:pt x="311" y="730"/>
                  </a:lnTo>
                  <a:lnTo>
                    <a:pt x="342" y="696"/>
                  </a:lnTo>
                  <a:lnTo>
                    <a:pt x="373" y="661"/>
                  </a:lnTo>
                  <a:lnTo>
                    <a:pt x="402" y="632"/>
                  </a:lnTo>
                  <a:lnTo>
                    <a:pt x="429" y="603"/>
                  </a:lnTo>
                  <a:lnTo>
                    <a:pt x="456" y="576"/>
                  </a:lnTo>
                  <a:lnTo>
                    <a:pt x="482" y="551"/>
                  </a:lnTo>
                  <a:lnTo>
                    <a:pt x="507" y="528"/>
                  </a:lnTo>
                  <a:lnTo>
                    <a:pt x="531" y="508"/>
                  </a:lnTo>
                  <a:lnTo>
                    <a:pt x="551" y="490"/>
                  </a:lnTo>
                  <a:lnTo>
                    <a:pt x="569" y="476"/>
                  </a:lnTo>
                  <a:lnTo>
                    <a:pt x="583" y="464"/>
                  </a:lnTo>
                  <a:lnTo>
                    <a:pt x="594" y="456"/>
                  </a:lnTo>
                  <a:lnTo>
                    <a:pt x="595" y="456"/>
                  </a:lnTo>
                  <a:lnTo>
                    <a:pt x="595" y="456"/>
                  </a:lnTo>
                  <a:close/>
                  <a:moveTo>
                    <a:pt x="213" y="148"/>
                  </a:moveTo>
                  <a:lnTo>
                    <a:pt x="220" y="148"/>
                  </a:lnTo>
                  <a:lnTo>
                    <a:pt x="227" y="150"/>
                  </a:lnTo>
                  <a:lnTo>
                    <a:pt x="229" y="150"/>
                  </a:lnTo>
                  <a:lnTo>
                    <a:pt x="244" y="154"/>
                  </a:lnTo>
                  <a:lnTo>
                    <a:pt x="260" y="161"/>
                  </a:lnTo>
                  <a:lnTo>
                    <a:pt x="279" y="172"/>
                  </a:lnTo>
                  <a:lnTo>
                    <a:pt x="302" y="188"/>
                  </a:lnTo>
                  <a:lnTo>
                    <a:pt x="328" y="208"/>
                  </a:lnTo>
                  <a:lnTo>
                    <a:pt x="356" y="231"/>
                  </a:lnTo>
                  <a:lnTo>
                    <a:pt x="387" y="259"/>
                  </a:lnTo>
                  <a:lnTo>
                    <a:pt x="419" y="291"/>
                  </a:lnTo>
                  <a:lnTo>
                    <a:pt x="453" y="326"/>
                  </a:lnTo>
                  <a:lnTo>
                    <a:pt x="452" y="328"/>
                  </a:lnTo>
                  <a:lnTo>
                    <a:pt x="446" y="335"/>
                  </a:lnTo>
                  <a:lnTo>
                    <a:pt x="437" y="344"/>
                  </a:lnTo>
                  <a:lnTo>
                    <a:pt x="425" y="359"/>
                  </a:lnTo>
                  <a:lnTo>
                    <a:pt x="411" y="375"/>
                  </a:lnTo>
                  <a:lnTo>
                    <a:pt x="394" y="395"/>
                  </a:lnTo>
                  <a:lnTo>
                    <a:pt x="377" y="418"/>
                  </a:lnTo>
                  <a:lnTo>
                    <a:pt x="358" y="443"/>
                  </a:lnTo>
                  <a:lnTo>
                    <a:pt x="337" y="470"/>
                  </a:lnTo>
                  <a:lnTo>
                    <a:pt x="316" y="500"/>
                  </a:lnTo>
                  <a:lnTo>
                    <a:pt x="295" y="531"/>
                  </a:lnTo>
                  <a:lnTo>
                    <a:pt x="273" y="563"/>
                  </a:lnTo>
                  <a:lnTo>
                    <a:pt x="252" y="596"/>
                  </a:lnTo>
                  <a:lnTo>
                    <a:pt x="217" y="653"/>
                  </a:lnTo>
                  <a:lnTo>
                    <a:pt x="187" y="711"/>
                  </a:lnTo>
                  <a:lnTo>
                    <a:pt x="170" y="748"/>
                  </a:lnTo>
                  <a:lnTo>
                    <a:pt x="154" y="784"/>
                  </a:lnTo>
                  <a:lnTo>
                    <a:pt x="143" y="818"/>
                  </a:lnTo>
                  <a:lnTo>
                    <a:pt x="134" y="851"/>
                  </a:lnTo>
                  <a:lnTo>
                    <a:pt x="128" y="882"/>
                  </a:lnTo>
                  <a:lnTo>
                    <a:pt x="126" y="911"/>
                  </a:lnTo>
                  <a:lnTo>
                    <a:pt x="127" y="936"/>
                  </a:lnTo>
                  <a:lnTo>
                    <a:pt x="132" y="957"/>
                  </a:lnTo>
                  <a:lnTo>
                    <a:pt x="141" y="975"/>
                  </a:lnTo>
                  <a:lnTo>
                    <a:pt x="106" y="928"/>
                  </a:lnTo>
                  <a:lnTo>
                    <a:pt x="75" y="879"/>
                  </a:lnTo>
                  <a:lnTo>
                    <a:pt x="49" y="826"/>
                  </a:lnTo>
                  <a:lnTo>
                    <a:pt x="29" y="772"/>
                  </a:lnTo>
                  <a:lnTo>
                    <a:pt x="13" y="713"/>
                  </a:lnTo>
                  <a:lnTo>
                    <a:pt x="4" y="654"/>
                  </a:lnTo>
                  <a:lnTo>
                    <a:pt x="0" y="592"/>
                  </a:lnTo>
                  <a:lnTo>
                    <a:pt x="4" y="528"/>
                  </a:lnTo>
                  <a:lnTo>
                    <a:pt x="14" y="465"/>
                  </a:lnTo>
                  <a:lnTo>
                    <a:pt x="31" y="405"/>
                  </a:lnTo>
                  <a:lnTo>
                    <a:pt x="53" y="347"/>
                  </a:lnTo>
                  <a:lnTo>
                    <a:pt x="82" y="292"/>
                  </a:lnTo>
                  <a:lnTo>
                    <a:pt x="115" y="241"/>
                  </a:lnTo>
                  <a:lnTo>
                    <a:pt x="154" y="194"/>
                  </a:lnTo>
                  <a:lnTo>
                    <a:pt x="198" y="151"/>
                  </a:lnTo>
                  <a:lnTo>
                    <a:pt x="206" y="148"/>
                  </a:lnTo>
                  <a:lnTo>
                    <a:pt x="213" y="148"/>
                  </a:lnTo>
                  <a:close/>
                  <a:moveTo>
                    <a:pt x="977" y="147"/>
                  </a:moveTo>
                  <a:lnTo>
                    <a:pt x="983" y="147"/>
                  </a:lnTo>
                  <a:lnTo>
                    <a:pt x="987" y="148"/>
                  </a:lnTo>
                  <a:lnTo>
                    <a:pt x="1031" y="192"/>
                  </a:lnTo>
                  <a:lnTo>
                    <a:pt x="1071" y="239"/>
                  </a:lnTo>
                  <a:lnTo>
                    <a:pt x="1105" y="291"/>
                  </a:lnTo>
                  <a:lnTo>
                    <a:pt x="1134" y="345"/>
                  </a:lnTo>
                  <a:lnTo>
                    <a:pt x="1156" y="404"/>
                  </a:lnTo>
                  <a:lnTo>
                    <a:pt x="1174" y="464"/>
                  </a:lnTo>
                  <a:lnTo>
                    <a:pt x="1183" y="527"/>
                  </a:lnTo>
                  <a:lnTo>
                    <a:pt x="1187" y="592"/>
                  </a:lnTo>
                  <a:lnTo>
                    <a:pt x="1185" y="654"/>
                  </a:lnTo>
                  <a:lnTo>
                    <a:pt x="1175" y="715"/>
                  </a:lnTo>
                  <a:lnTo>
                    <a:pt x="1160" y="773"/>
                  </a:lnTo>
                  <a:lnTo>
                    <a:pt x="1140" y="827"/>
                  </a:lnTo>
                  <a:lnTo>
                    <a:pt x="1113" y="880"/>
                  </a:lnTo>
                  <a:lnTo>
                    <a:pt x="1082" y="930"/>
                  </a:lnTo>
                  <a:lnTo>
                    <a:pt x="1047" y="976"/>
                  </a:lnTo>
                  <a:lnTo>
                    <a:pt x="1056" y="958"/>
                  </a:lnTo>
                  <a:lnTo>
                    <a:pt x="1062" y="938"/>
                  </a:lnTo>
                  <a:lnTo>
                    <a:pt x="1065" y="914"/>
                  </a:lnTo>
                  <a:lnTo>
                    <a:pt x="1063" y="887"/>
                  </a:lnTo>
                  <a:lnTo>
                    <a:pt x="1059" y="860"/>
                  </a:lnTo>
                  <a:lnTo>
                    <a:pt x="1052" y="830"/>
                  </a:lnTo>
                  <a:lnTo>
                    <a:pt x="1042" y="800"/>
                  </a:lnTo>
                  <a:lnTo>
                    <a:pt x="1031" y="769"/>
                  </a:lnTo>
                  <a:lnTo>
                    <a:pt x="1018" y="738"/>
                  </a:lnTo>
                  <a:lnTo>
                    <a:pt x="1004" y="709"/>
                  </a:lnTo>
                  <a:lnTo>
                    <a:pt x="973" y="651"/>
                  </a:lnTo>
                  <a:lnTo>
                    <a:pt x="940" y="594"/>
                  </a:lnTo>
                  <a:lnTo>
                    <a:pt x="919" y="560"/>
                  </a:lnTo>
                  <a:lnTo>
                    <a:pt x="896" y="528"/>
                  </a:lnTo>
                  <a:lnTo>
                    <a:pt x="875" y="497"/>
                  </a:lnTo>
                  <a:lnTo>
                    <a:pt x="853" y="469"/>
                  </a:lnTo>
                  <a:lnTo>
                    <a:pt x="833" y="440"/>
                  </a:lnTo>
                  <a:lnTo>
                    <a:pt x="814" y="416"/>
                  </a:lnTo>
                  <a:lnTo>
                    <a:pt x="796" y="393"/>
                  </a:lnTo>
                  <a:lnTo>
                    <a:pt x="779" y="373"/>
                  </a:lnTo>
                  <a:lnTo>
                    <a:pt x="765" y="356"/>
                  </a:lnTo>
                  <a:lnTo>
                    <a:pt x="755" y="342"/>
                  </a:lnTo>
                  <a:lnTo>
                    <a:pt x="746" y="331"/>
                  </a:lnTo>
                  <a:lnTo>
                    <a:pt x="740" y="325"/>
                  </a:lnTo>
                  <a:lnTo>
                    <a:pt x="739" y="323"/>
                  </a:lnTo>
                  <a:lnTo>
                    <a:pt x="770" y="291"/>
                  </a:lnTo>
                  <a:lnTo>
                    <a:pt x="801" y="261"/>
                  </a:lnTo>
                  <a:lnTo>
                    <a:pt x="832" y="233"/>
                  </a:lnTo>
                  <a:lnTo>
                    <a:pt x="861" y="209"/>
                  </a:lnTo>
                  <a:lnTo>
                    <a:pt x="889" y="188"/>
                  </a:lnTo>
                  <a:lnTo>
                    <a:pt x="915" y="171"/>
                  </a:lnTo>
                  <a:lnTo>
                    <a:pt x="938" y="158"/>
                  </a:lnTo>
                  <a:lnTo>
                    <a:pt x="957" y="150"/>
                  </a:lnTo>
                  <a:lnTo>
                    <a:pt x="960" y="148"/>
                  </a:lnTo>
                  <a:lnTo>
                    <a:pt x="962" y="148"/>
                  </a:lnTo>
                  <a:lnTo>
                    <a:pt x="970" y="147"/>
                  </a:lnTo>
                  <a:lnTo>
                    <a:pt x="977" y="147"/>
                  </a:lnTo>
                  <a:close/>
                  <a:moveTo>
                    <a:pt x="594" y="0"/>
                  </a:moveTo>
                  <a:lnTo>
                    <a:pt x="655" y="4"/>
                  </a:lnTo>
                  <a:lnTo>
                    <a:pt x="714" y="12"/>
                  </a:lnTo>
                  <a:lnTo>
                    <a:pt x="771" y="27"/>
                  </a:lnTo>
                  <a:lnTo>
                    <a:pt x="827" y="47"/>
                  </a:lnTo>
                  <a:lnTo>
                    <a:pt x="879" y="72"/>
                  </a:lnTo>
                  <a:lnTo>
                    <a:pt x="928" y="103"/>
                  </a:lnTo>
                  <a:lnTo>
                    <a:pt x="917" y="97"/>
                  </a:lnTo>
                  <a:lnTo>
                    <a:pt x="903" y="94"/>
                  </a:lnTo>
                  <a:lnTo>
                    <a:pt x="876" y="91"/>
                  </a:lnTo>
                  <a:lnTo>
                    <a:pt x="846" y="94"/>
                  </a:lnTo>
                  <a:lnTo>
                    <a:pt x="816" y="99"/>
                  </a:lnTo>
                  <a:lnTo>
                    <a:pt x="785" y="107"/>
                  </a:lnTo>
                  <a:lnTo>
                    <a:pt x="758" y="118"/>
                  </a:lnTo>
                  <a:lnTo>
                    <a:pt x="728" y="131"/>
                  </a:lnTo>
                  <a:lnTo>
                    <a:pt x="699" y="144"/>
                  </a:lnTo>
                  <a:lnTo>
                    <a:pt x="673" y="157"/>
                  </a:lnTo>
                  <a:lnTo>
                    <a:pt x="648" y="170"/>
                  </a:lnTo>
                  <a:lnTo>
                    <a:pt x="626" y="182"/>
                  </a:lnTo>
                  <a:lnTo>
                    <a:pt x="608" y="192"/>
                  </a:lnTo>
                  <a:lnTo>
                    <a:pt x="595" y="201"/>
                  </a:lnTo>
                  <a:lnTo>
                    <a:pt x="595" y="201"/>
                  </a:lnTo>
                  <a:lnTo>
                    <a:pt x="582" y="192"/>
                  </a:lnTo>
                  <a:lnTo>
                    <a:pt x="564" y="182"/>
                  </a:lnTo>
                  <a:lnTo>
                    <a:pt x="542" y="169"/>
                  </a:lnTo>
                  <a:lnTo>
                    <a:pt x="517" y="156"/>
                  </a:lnTo>
                  <a:lnTo>
                    <a:pt x="490" y="142"/>
                  </a:lnTo>
                  <a:lnTo>
                    <a:pt x="461" y="128"/>
                  </a:lnTo>
                  <a:lnTo>
                    <a:pt x="430" y="116"/>
                  </a:lnTo>
                  <a:lnTo>
                    <a:pt x="404" y="107"/>
                  </a:lnTo>
                  <a:lnTo>
                    <a:pt x="377" y="100"/>
                  </a:lnTo>
                  <a:lnTo>
                    <a:pt x="351" y="94"/>
                  </a:lnTo>
                  <a:lnTo>
                    <a:pt x="326" y="91"/>
                  </a:lnTo>
                  <a:lnTo>
                    <a:pt x="304" y="90"/>
                  </a:lnTo>
                  <a:lnTo>
                    <a:pt x="285" y="93"/>
                  </a:lnTo>
                  <a:lnTo>
                    <a:pt x="270" y="97"/>
                  </a:lnTo>
                  <a:lnTo>
                    <a:pt x="257" y="104"/>
                  </a:lnTo>
                  <a:lnTo>
                    <a:pt x="307" y="74"/>
                  </a:lnTo>
                  <a:lnTo>
                    <a:pt x="359" y="49"/>
                  </a:lnTo>
                  <a:lnTo>
                    <a:pt x="415" y="27"/>
                  </a:lnTo>
                  <a:lnTo>
                    <a:pt x="472" y="12"/>
                  </a:lnTo>
                  <a:lnTo>
                    <a:pt x="532" y="4"/>
                  </a:lnTo>
                  <a:lnTo>
                    <a:pt x="59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4" name="Picture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48276" y="1201004"/>
            <a:ext cx="3609974" cy="3174800"/>
          </a:xfrm>
          <a:prstGeom prst="rect">
            <a:avLst/>
          </a:prstGeom>
        </p:spPr>
      </p:pic>
    </p:spTree>
    <p:extLst>
      <p:ext uri="{BB962C8B-B14F-4D97-AF65-F5344CB8AC3E}">
        <p14:creationId xmlns:p14="http://schemas.microsoft.com/office/powerpoint/2010/main" val="2767608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7882128" y="740979"/>
            <a:ext cx="1263763" cy="4044186"/>
            <a:chOff x="7882128" y="634559"/>
            <a:chExt cx="1263763" cy="4044186"/>
          </a:xfrm>
        </p:grpSpPr>
        <p:sp>
          <p:nvSpPr>
            <p:cNvPr id="33" name="Rectangle 32"/>
            <p:cNvSpPr/>
            <p:nvPr/>
          </p:nvSpPr>
          <p:spPr bwMode="auto">
            <a:xfrm>
              <a:off x="7882128" y="634559"/>
              <a:ext cx="1261872" cy="404418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795464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2128" y="1681842"/>
              <a:ext cx="1263763" cy="1261870"/>
            </a:xfrm>
            <a:prstGeom prst="rect">
              <a:avLst/>
            </a:prstGeom>
          </p:spPr>
        </p:pic>
      </p:grpSp>
      <p:grpSp>
        <p:nvGrpSpPr>
          <p:cNvPr id="28" name="Group 27"/>
          <p:cNvGrpSpPr/>
          <p:nvPr/>
        </p:nvGrpSpPr>
        <p:grpSpPr>
          <a:xfrm>
            <a:off x="6568440" y="571271"/>
            <a:ext cx="1263763" cy="4383602"/>
            <a:chOff x="6568440" y="464851"/>
            <a:chExt cx="1263763" cy="4383602"/>
          </a:xfrm>
        </p:grpSpPr>
        <p:sp>
          <p:nvSpPr>
            <p:cNvPr id="29" name="Rectangle 28"/>
            <p:cNvSpPr/>
            <p:nvPr/>
          </p:nvSpPr>
          <p:spPr bwMode="auto">
            <a:xfrm>
              <a:off x="6568440" y="464851"/>
              <a:ext cx="1261872" cy="438360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Title 2"/>
            <p:cNvSpPr txBox="1">
              <a:spLocks/>
            </p:cNvSpPr>
            <p:nvPr/>
          </p:nvSpPr>
          <p:spPr>
            <a:xfrm>
              <a:off x="6640955"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8440" y="1681841"/>
              <a:ext cx="1263763" cy="1261871"/>
            </a:xfrm>
            <a:prstGeom prst="rect">
              <a:avLst/>
            </a:prstGeom>
          </p:spPr>
        </p:pic>
      </p:grpSp>
      <p:grpSp>
        <p:nvGrpSpPr>
          <p:cNvPr id="24" name="Group 23"/>
          <p:cNvGrpSpPr/>
          <p:nvPr/>
        </p:nvGrpSpPr>
        <p:grpSpPr>
          <a:xfrm>
            <a:off x="5254752" y="571271"/>
            <a:ext cx="1261872" cy="4383602"/>
            <a:chOff x="5254752" y="464851"/>
            <a:chExt cx="1261872" cy="4383602"/>
          </a:xfrm>
        </p:grpSpPr>
        <p:sp>
          <p:nvSpPr>
            <p:cNvPr id="25" name="Rectangle 24"/>
            <p:cNvSpPr/>
            <p:nvPr/>
          </p:nvSpPr>
          <p:spPr bwMode="auto">
            <a:xfrm>
              <a:off x="5254752" y="464851"/>
              <a:ext cx="1261872" cy="4383602"/>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itle 2"/>
            <p:cNvSpPr txBox="1">
              <a:spLocks/>
            </p:cNvSpPr>
            <p:nvPr/>
          </p:nvSpPr>
          <p:spPr>
            <a:xfrm>
              <a:off x="5327267"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4752" y="1681842"/>
              <a:ext cx="1261872" cy="1261871"/>
            </a:xfrm>
            <a:prstGeom prst="rect">
              <a:avLst/>
            </a:prstGeom>
          </p:spPr>
        </p:pic>
      </p:grpSp>
      <p:grpSp>
        <p:nvGrpSpPr>
          <p:cNvPr id="20" name="Group 19"/>
          <p:cNvGrpSpPr/>
          <p:nvPr/>
        </p:nvGrpSpPr>
        <p:grpSpPr>
          <a:xfrm>
            <a:off x="3941064" y="643738"/>
            <a:ext cx="1261872" cy="4238668"/>
            <a:chOff x="3941064" y="537318"/>
            <a:chExt cx="1261872" cy="4238668"/>
          </a:xfrm>
        </p:grpSpPr>
        <p:sp>
          <p:nvSpPr>
            <p:cNvPr id="21" name="Rectangle 20"/>
            <p:cNvSpPr/>
            <p:nvPr/>
          </p:nvSpPr>
          <p:spPr bwMode="auto">
            <a:xfrm>
              <a:off x="3941064" y="537318"/>
              <a:ext cx="1261872" cy="423866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itle 2"/>
            <p:cNvSpPr txBox="1">
              <a:spLocks/>
            </p:cNvSpPr>
            <p:nvPr/>
          </p:nvSpPr>
          <p:spPr>
            <a:xfrm>
              <a:off x="4013579"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42009" y="1681842"/>
              <a:ext cx="1260927" cy="1261872"/>
            </a:xfrm>
            <a:prstGeom prst="rect">
              <a:avLst/>
            </a:prstGeom>
          </p:spPr>
        </p:pic>
      </p:grpSp>
      <p:grpSp>
        <p:nvGrpSpPr>
          <p:cNvPr id="16" name="Group 15"/>
          <p:cNvGrpSpPr/>
          <p:nvPr/>
        </p:nvGrpSpPr>
        <p:grpSpPr>
          <a:xfrm>
            <a:off x="2627376" y="571271"/>
            <a:ext cx="1261872" cy="4383602"/>
            <a:chOff x="2627376" y="464851"/>
            <a:chExt cx="1261872" cy="4383602"/>
          </a:xfrm>
        </p:grpSpPr>
        <p:sp>
          <p:nvSpPr>
            <p:cNvPr id="17" name="Rectangle 16"/>
            <p:cNvSpPr/>
            <p:nvPr/>
          </p:nvSpPr>
          <p:spPr bwMode="auto">
            <a:xfrm>
              <a:off x="2627376" y="464851"/>
              <a:ext cx="1261872" cy="4383602"/>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itle 2"/>
            <p:cNvSpPr txBox="1">
              <a:spLocks/>
            </p:cNvSpPr>
            <p:nvPr/>
          </p:nvSpPr>
          <p:spPr>
            <a:xfrm>
              <a:off x="2699891"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27376" y="1681841"/>
              <a:ext cx="1261871" cy="1261871"/>
            </a:xfrm>
            <a:prstGeom prst="rect">
              <a:avLst/>
            </a:prstGeom>
          </p:spPr>
        </p:pic>
      </p:grpSp>
      <p:grpSp>
        <p:nvGrpSpPr>
          <p:cNvPr id="12" name="Group 11"/>
          <p:cNvGrpSpPr/>
          <p:nvPr/>
        </p:nvGrpSpPr>
        <p:grpSpPr>
          <a:xfrm>
            <a:off x="1313688" y="571271"/>
            <a:ext cx="1261873" cy="4383602"/>
            <a:chOff x="1313688" y="464851"/>
            <a:chExt cx="1261873" cy="4383602"/>
          </a:xfrm>
        </p:grpSpPr>
        <p:sp>
          <p:nvSpPr>
            <p:cNvPr id="13" name="Rectangle 12"/>
            <p:cNvSpPr/>
            <p:nvPr/>
          </p:nvSpPr>
          <p:spPr bwMode="auto">
            <a:xfrm>
              <a:off x="1313688" y="464851"/>
              <a:ext cx="1261872" cy="438360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2"/>
            <p:cNvSpPr txBox="1">
              <a:spLocks/>
            </p:cNvSpPr>
            <p:nvPr/>
          </p:nvSpPr>
          <p:spPr>
            <a:xfrm>
              <a:off x="138620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3689" y="1684170"/>
              <a:ext cx="1261872" cy="1257215"/>
            </a:xfrm>
            <a:prstGeom prst="rect">
              <a:avLst/>
            </a:prstGeom>
          </p:spPr>
        </p:pic>
      </p:grpSp>
      <p:grpSp>
        <p:nvGrpSpPr>
          <p:cNvPr id="114" name="Group 113"/>
          <p:cNvGrpSpPr/>
          <p:nvPr/>
        </p:nvGrpSpPr>
        <p:grpSpPr>
          <a:xfrm>
            <a:off x="-3782" y="740979"/>
            <a:ext cx="1261872" cy="4049688"/>
            <a:chOff x="0" y="631808"/>
            <a:chExt cx="1261872" cy="4049688"/>
          </a:xfrm>
        </p:grpSpPr>
        <p:sp>
          <p:nvSpPr>
            <p:cNvPr id="139" name="Rectangle 138"/>
            <p:cNvSpPr/>
            <p:nvPr/>
          </p:nvSpPr>
          <p:spPr bwMode="auto">
            <a:xfrm>
              <a:off x="0" y="631808"/>
              <a:ext cx="1261872" cy="404968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0" name="Title 2"/>
            <p:cNvSpPr txBox="1">
              <a:spLocks/>
            </p:cNvSpPr>
            <p:nvPr/>
          </p:nvSpPr>
          <p:spPr>
            <a:xfrm>
              <a:off x="7378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141" name="Picture 14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9" y="1681842"/>
              <a:ext cx="1257215" cy="1261872"/>
            </a:xfrm>
            <a:prstGeom prst="rect">
              <a:avLst/>
            </a:prstGeom>
          </p:spPr>
        </p:pic>
      </p:grpSp>
      <p:grpSp>
        <p:nvGrpSpPr>
          <p:cNvPr id="7" name="Group 6"/>
          <p:cNvGrpSpPr/>
          <p:nvPr/>
        </p:nvGrpSpPr>
        <p:grpSpPr>
          <a:xfrm>
            <a:off x="4573479" y="567558"/>
            <a:ext cx="4071781" cy="4396544"/>
            <a:chOff x="4573479" y="1137884"/>
            <a:chExt cx="4071781" cy="3255892"/>
          </a:xfrm>
        </p:grpSpPr>
        <p:sp>
          <p:nvSpPr>
            <p:cNvPr id="103" name="Rectangle 102"/>
            <p:cNvSpPr/>
            <p:nvPr/>
          </p:nvSpPr>
          <p:spPr bwMode="auto">
            <a:xfrm>
              <a:off x="6108536" y="1140634"/>
              <a:ext cx="273133" cy="3253142"/>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6856473" y="1137884"/>
              <a:ext cx="273133" cy="3253139"/>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7617591" y="1137884"/>
              <a:ext cx="273133" cy="3253143"/>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8372127" y="1137884"/>
              <a:ext cx="273133" cy="3253139"/>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4573479" y="1140634"/>
              <a:ext cx="273133" cy="3253142"/>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5330694" y="1137884"/>
              <a:ext cx="273133" cy="3253139"/>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42" name="Rectangle 141"/>
          <p:cNvSpPr/>
          <p:nvPr/>
        </p:nvSpPr>
        <p:spPr bwMode="auto">
          <a:xfrm>
            <a:off x="4576699" y="567559"/>
            <a:ext cx="4565410" cy="4391026"/>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13" name="Group 112"/>
          <p:cNvGrpSpPr/>
          <p:nvPr/>
        </p:nvGrpSpPr>
        <p:grpSpPr>
          <a:xfrm>
            <a:off x="-1" y="571271"/>
            <a:ext cx="4572000" cy="4383602"/>
            <a:chOff x="1944624" y="462087"/>
            <a:chExt cx="4572000" cy="4383602"/>
          </a:xfrm>
        </p:grpSpPr>
        <p:sp>
          <p:nvSpPr>
            <p:cNvPr id="147" name="Rectangle 146"/>
            <p:cNvSpPr/>
            <p:nvPr/>
          </p:nvSpPr>
          <p:spPr bwMode="auto">
            <a:xfrm>
              <a:off x="1944624" y="462087"/>
              <a:ext cx="4572000" cy="438360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Title 2"/>
            <p:cNvSpPr txBox="1">
              <a:spLocks/>
            </p:cNvSpPr>
            <p:nvPr/>
          </p:nvSpPr>
          <p:spPr>
            <a:xfrm>
              <a:off x="2068955" y="1028700"/>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sp>
          <p:nvSpPr>
            <p:cNvPr id="149" name="Rectangle 148"/>
            <p:cNvSpPr/>
            <p:nvPr/>
          </p:nvSpPr>
          <p:spPr bwMode="auto">
            <a:xfrm>
              <a:off x="1944624" y="2510191"/>
              <a:ext cx="4572000" cy="2171292"/>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Title 2"/>
            <p:cNvSpPr txBox="1">
              <a:spLocks/>
            </p:cNvSpPr>
            <p:nvPr/>
          </p:nvSpPr>
          <p:spPr>
            <a:xfrm>
              <a:off x="2068954" y="2597046"/>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smtClean="0">
                  <a:solidFill>
                    <a:prstClr val="white"/>
                  </a:solidFill>
                  <a:latin typeface="Segoe UI" pitchFamily="34" charset="0"/>
                  <a:ea typeface="Segoe UI" pitchFamily="34" charset="0"/>
                </a:rPr>
                <a:t>Lessons absorbed from your past</a:t>
              </a:r>
              <a:endParaRPr lang="en-US" sz="1600" kern="0" spc="0" dirty="0">
                <a:solidFill>
                  <a:prstClr val="white"/>
                </a:solidFill>
                <a:latin typeface="Segoe UI" pitchFamily="34" charset="0"/>
                <a:ea typeface="Segoe UI" pitchFamily="34" charset="0"/>
              </a:endParaRPr>
            </a:p>
          </p:txBody>
        </p:sp>
        <p:sp>
          <p:nvSpPr>
            <p:cNvPr id="151" name="Title 2"/>
            <p:cNvSpPr txBox="1">
              <a:spLocks/>
            </p:cNvSpPr>
            <p:nvPr/>
          </p:nvSpPr>
          <p:spPr>
            <a:xfrm>
              <a:off x="2068955" y="2929555"/>
              <a:ext cx="1189360" cy="1233010"/>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a:solidFill>
                    <a:prstClr val="white"/>
                  </a:solidFill>
                  <a:latin typeface="Segoe UI Light" panose="020B0502040204020203" pitchFamily="34" charset="0"/>
                  <a:cs typeface="Segoe UI Light" panose="020B0502040204020203" pitchFamily="34" charset="0"/>
                </a:rPr>
                <a:t>Consumers need help imagining what success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looks </a:t>
              </a:r>
              <a:r>
                <a:rPr lang="en-US" sz="1200" kern="0" spc="0" dirty="0">
                  <a:solidFill>
                    <a:prstClr val="white"/>
                  </a:solidFill>
                  <a:latin typeface="Segoe UI Light" panose="020B0502040204020203" pitchFamily="34" charset="0"/>
                  <a:cs typeface="Segoe UI Light" panose="020B0502040204020203" pitchFamily="34" charset="0"/>
                </a:rPr>
                <a:t>like</a:t>
              </a:r>
            </a:p>
          </p:txBody>
        </p:sp>
        <p:sp>
          <p:nvSpPr>
            <p:cNvPr id="152" name="Title 2"/>
            <p:cNvSpPr txBox="1">
              <a:spLocks/>
            </p:cNvSpPr>
            <p:nvPr/>
          </p:nvSpPr>
          <p:spPr>
            <a:xfrm>
              <a:off x="3586860" y="2929555"/>
              <a:ext cx="2813940" cy="1233010"/>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smtClean="0">
                  <a:solidFill>
                    <a:prstClr val="white"/>
                  </a:solidFill>
                  <a:latin typeface="Segoe UI Light" panose="020B0502040204020203" pitchFamily="34" charset="0"/>
                  <a:cs typeface="Segoe UI Light" panose="020B0502040204020203" pitchFamily="34" charset="0"/>
                </a:rPr>
                <a:t>People-powered </a:t>
              </a:r>
              <a:r>
                <a:rPr lang="en-US" sz="1200" kern="0" spc="0" dirty="0">
                  <a:solidFill>
                    <a:prstClr val="white"/>
                  </a:solidFill>
                  <a:latin typeface="Segoe UI Light" panose="020B0502040204020203" pitchFamily="34" charset="0"/>
                  <a:cs typeface="Segoe UI Light" panose="020B0502040204020203" pitchFamily="34" charset="0"/>
                </a:rPr>
                <a:t>stories through advertorials or videos on MSN, MSN Money, and Xbox provide ideas on how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to </a:t>
              </a:r>
              <a:r>
                <a:rPr lang="en-US" sz="1200" kern="0" spc="0" dirty="0">
                  <a:solidFill>
                    <a:prstClr val="white"/>
                  </a:solidFill>
                  <a:latin typeface="Segoe UI Light" panose="020B0502040204020203" pitchFamily="34" charset="0"/>
                  <a:cs typeface="Segoe UI Light" panose="020B0502040204020203" pitchFamily="34" charset="0"/>
                </a:rPr>
                <a:t>accomplish a goal and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spur </a:t>
              </a:r>
              <a:r>
                <a:rPr lang="en-US" sz="1200" kern="0" spc="0" dirty="0">
                  <a:solidFill>
                    <a:prstClr val="white"/>
                  </a:solidFill>
                  <a:latin typeface="Segoe UI Light" panose="020B0502040204020203" pitchFamily="34" charset="0"/>
                  <a:cs typeface="Segoe UI Light" panose="020B0502040204020203" pitchFamily="34" charset="0"/>
                </a:rPr>
                <a:t>action.</a:t>
              </a:r>
            </a:p>
          </p:txBody>
        </p:sp>
        <p:pic>
          <p:nvPicPr>
            <p:cNvPr id="153" name="Picture 15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54688" y="885683"/>
              <a:ext cx="3161935" cy="1624509"/>
            </a:xfrm>
            <a:prstGeom prst="rect">
              <a:avLst/>
            </a:prstGeom>
          </p:spPr>
        </p:pic>
      </p:grpSp>
      <p:grpSp>
        <p:nvGrpSpPr>
          <p:cNvPr id="95" name="Group 94"/>
          <p:cNvGrpSpPr/>
          <p:nvPr/>
        </p:nvGrpSpPr>
        <p:grpSpPr>
          <a:xfrm>
            <a:off x="-3782" y="453542"/>
            <a:ext cx="9153267" cy="4621820"/>
            <a:chOff x="-3782" y="453542"/>
            <a:chExt cx="9153267" cy="4621820"/>
          </a:xfrm>
        </p:grpSpPr>
        <p:sp>
          <p:nvSpPr>
            <p:cNvPr id="96" name="Rectangle 95"/>
            <p:cNvSpPr/>
            <p:nvPr/>
          </p:nvSpPr>
          <p:spPr bwMode="auto">
            <a:xfrm>
              <a:off x="7880237" y="833933"/>
              <a:ext cx="1261872" cy="385827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Title 2"/>
            <p:cNvSpPr txBox="1">
              <a:spLocks/>
            </p:cNvSpPr>
            <p:nvPr/>
          </p:nvSpPr>
          <p:spPr>
            <a:xfrm>
              <a:off x="7952752"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98" name="Picture 9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82128" y="1790643"/>
              <a:ext cx="1261872" cy="1259982"/>
            </a:xfrm>
            <a:prstGeom prst="rect">
              <a:avLst/>
            </a:prstGeom>
          </p:spPr>
        </p:pic>
        <p:sp>
          <p:nvSpPr>
            <p:cNvPr id="99" name="Rectangle 98"/>
            <p:cNvSpPr/>
            <p:nvPr/>
          </p:nvSpPr>
          <p:spPr bwMode="auto">
            <a:xfrm>
              <a:off x="7120890" y="839451"/>
              <a:ext cx="1261872" cy="385827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Title 2"/>
            <p:cNvSpPr txBox="1">
              <a:spLocks/>
            </p:cNvSpPr>
            <p:nvPr/>
          </p:nvSpPr>
          <p:spPr>
            <a:xfrm>
              <a:off x="7193405" y="121979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101" name="Picture 10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1213" y="1791398"/>
              <a:ext cx="1261060" cy="1259172"/>
            </a:xfrm>
            <a:prstGeom prst="rect">
              <a:avLst/>
            </a:prstGeom>
          </p:spPr>
        </p:pic>
        <p:sp>
          <p:nvSpPr>
            <p:cNvPr id="102" name="Rectangle 101"/>
            <p:cNvSpPr/>
            <p:nvPr/>
          </p:nvSpPr>
          <p:spPr bwMode="auto">
            <a:xfrm>
              <a:off x="6340602" y="833933"/>
              <a:ext cx="1261872" cy="3858278"/>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Title 2"/>
            <p:cNvSpPr txBox="1">
              <a:spLocks/>
            </p:cNvSpPr>
            <p:nvPr/>
          </p:nvSpPr>
          <p:spPr>
            <a:xfrm>
              <a:off x="6413117"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108" name="Picture 10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0602" y="1788262"/>
              <a:ext cx="1263763" cy="1261871"/>
            </a:xfrm>
            <a:prstGeom prst="rect">
              <a:avLst/>
            </a:prstGeom>
          </p:spPr>
        </p:pic>
        <p:sp>
          <p:nvSpPr>
            <p:cNvPr id="109" name="Rectangle 108"/>
            <p:cNvSpPr/>
            <p:nvPr/>
          </p:nvSpPr>
          <p:spPr bwMode="auto">
            <a:xfrm>
              <a:off x="5598414" y="833933"/>
              <a:ext cx="1261872" cy="385827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Title 2"/>
            <p:cNvSpPr txBox="1">
              <a:spLocks/>
            </p:cNvSpPr>
            <p:nvPr/>
          </p:nvSpPr>
          <p:spPr>
            <a:xfrm>
              <a:off x="5670929"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111" name="Picture 1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9359" y="1788262"/>
              <a:ext cx="1261872" cy="1261872"/>
            </a:xfrm>
            <a:prstGeom prst="rect">
              <a:avLst/>
            </a:prstGeom>
          </p:spPr>
        </p:pic>
        <p:sp>
          <p:nvSpPr>
            <p:cNvPr id="112" name="Rectangle 111"/>
            <p:cNvSpPr/>
            <p:nvPr/>
          </p:nvSpPr>
          <p:spPr bwMode="auto">
            <a:xfrm>
              <a:off x="4827651" y="740978"/>
              <a:ext cx="1261872" cy="405522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5" name="Title 2"/>
            <p:cNvSpPr txBox="1">
              <a:spLocks/>
            </p:cNvSpPr>
            <p:nvPr/>
          </p:nvSpPr>
          <p:spPr>
            <a:xfrm>
              <a:off x="4900166" y="121979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116" name="Picture 1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827651" y="1791398"/>
              <a:ext cx="1261871" cy="1256757"/>
            </a:xfrm>
            <a:prstGeom prst="rect">
              <a:avLst/>
            </a:prstGeom>
          </p:spPr>
        </p:pic>
        <p:sp>
          <p:nvSpPr>
            <p:cNvPr id="117" name="Rectangle 116"/>
            <p:cNvSpPr/>
            <p:nvPr/>
          </p:nvSpPr>
          <p:spPr bwMode="auto">
            <a:xfrm>
              <a:off x="-3782" y="833933"/>
              <a:ext cx="1261872" cy="386931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8" name="Title 2"/>
            <p:cNvSpPr txBox="1">
              <a:spLocks/>
            </p:cNvSpPr>
            <p:nvPr/>
          </p:nvSpPr>
          <p:spPr>
            <a:xfrm>
              <a:off x="70001" y="121979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119" name="Picture 1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 y="1793780"/>
              <a:ext cx="1257215" cy="1261872"/>
            </a:xfrm>
            <a:prstGeom prst="rect">
              <a:avLst/>
            </a:prstGeom>
          </p:spPr>
        </p:pic>
        <p:sp>
          <p:nvSpPr>
            <p:cNvPr id="120" name="Rectangle 119"/>
            <p:cNvSpPr/>
            <p:nvPr/>
          </p:nvSpPr>
          <p:spPr bwMode="auto">
            <a:xfrm>
              <a:off x="6086349" y="643739"/>
              <a:ext cx="273133" cy="424143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bwMode="auto">
            <a:xfrm>
              <a:off x="6859312" y="643739"/>
              <a:ext cx="273133" cy="424143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p:cNvSpPr/>
            <p:nvPr/>
          </p:nvSpPr>
          <p:spPr bwMode="auto">
            <a:xfrm>
              <a:off x="7600339" y="643738"/>
              <a:ext cx="273133" cy="424143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3" name="Rectangle 122"/>
            <p:cNvSpPr/>
            <p:nvPr/>
          </p:nvSpPr>
          <p:spPr bwMode="auto">
            <a:xfrm>
              <a:off x="8382386" y="643739"/>
              <a:ext cx="273133" cy="424143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4" name="Rectangle 123"/>
            <p:cNvSpPr/>
            <p:nvPr/>
          </p:nvSpPr>
          <p:spPr bwMode="auto">
            <a:xfrm rot="10800000">
              <a:off x="490579" y="740978"/>
              <a:ext cx="273133" cy="404695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2" y="740980"/>
              <a:ext cx="763715" cy="4046950"/>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6" name="Rectangle 125"/>
            <p:cNvSpPr/>
            <p:nvPr/>
          </p:nvSpPr>
          <p:spPr bwMode="auto">
            <a:xfrm rot="10800000">
              <a:off x="5335661" y="453542"/>
              <a:ext cx="3813824" cy="4621820"/>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5335661" y="643739"/>
              <a:ext cx="273133" cy="424143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763660" y="643738"/>
              <a:ext cx="4572000" cy="423866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 name="Title 2"/>
            <p:cNvSpPr txBox="1">
              <a:spLocks/>
            </p:cNvSpPr>
            <p:nvPr/>
          </p:nvSpPr>
          <p:spPr>
            <a:xfrm>
              <a:off x="887991"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sp>
          <p:nvSpPr>
            <p:cNvPr id="131" name="Rectangle 130"/>
            <p:cNvSpPr/>
            <p:nvPr/>
          </p:nvSpPr>
          <p:spPr bwMode="auto">
            <a:xfrm>
              <a:off x="763660" y="2619375"/>
              <a:ext cx="4572000" cy="2263031"/>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2" name="Title 2"/>
            <p:cNvSpPr txBox="1">
              <a:spLocks/>
            </p:cNvSpPr>
            <p:nvPr/>
          </p:nvSpPr>
          <p:spPr>
            <a:xfrm>
              <a:off x="887990"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a:solidFill>
                    <a:prstClr val="white"/>
                  </a:solidFill>
                  <a:latin typeface="Segoe UI" pitchFamily="34" charset="0"/>
                  <a:ea typeface="Segoe UI" pitchFamily="34" charset="0"/>
                </a:rPr>
                <a:t>Passive initial decision to </a:t>
              </a:r>
              <a:r>
                <a:rPr lang="en-US" sz="1600" kern="0" spc="0" dirty="0" smtClean="0">
                  <a:solidFill>
                    <a:prstClr val="white"/>
                  </a:solidFill>
                  <a:latin typeface="Segoe UI" pitchFamily="34" charset="0"/>
                  <a:ea typeface="Segoe UI" pitchFamily="34" charset="0"/>
                </a:rPr>
                <a:t/>
              </a:r>
              <a:br>
                <a:rPr lang="en-US" sz="1600" kern="0" spc="0" dirty="0" smtClean="0">
                  <a:solidFill>
                    <a:prstClr val="white"/>
                  </a:solidFill>
                  <a:latin typeface="Segoe UI" pitchFamily="34" charset="0"/>
                  <a:ea typeface="Segoe UI" pitchFamily="34" charset="0"/>
                </a:rPr>
              </a:br>
              <a:r>
                <a:rPr lang="en-US" sz="1600" kern="0" spc="0" dirty="0" smtClean="0">
                  <a:solidFill>
                    <a:prstClr val="white"/>
                  </a:solidFill>
                  <a:latin typeface="Segoe UI" pitchFamily="34" charset="0"/>
                  <a:ea typeface="Segoe UI" pitchFamily="34" charset="0"/>
                </a:rPr>
                <a:t>do </a:t>
              </a:r>
              <a:r>
                <a:rPr lang="en-US" sz="1600" kern="0" spc="0" dirty="0">
                  <a:solidFill>
                    <a:prstClr val="white"/>
                  </a:solidFill>
                  <a:latin typeface="Segoe UI" pitchFamily="34" charset="0"/>
                  <a:ea typeface="Segoe UI" pitchFamily="34" charset="0"/>
                </a:rPr>
                <a:t>something </a:t>
              </a:r>
              <a:r>
                <a:rPr lang="en-US" sz="1600" kern="0" spc="0" dirty="0" smtClean="0">
                  <a:solidFill>
                    <a:prstClr val="white"/>
                  </a:solidFill>
                  <a:latin typeface="Segoe UI" pitchFamily="34" charset="0"/>
                  <a:ea typeface="Segoe UI" pitchFamily="34" charset="0"/>
                </a:rPr>
                <a:t>about </a:t>
              </a:r>
              <a:r>
                <a:rPr lang="en-US" sz="1600" kern="0" spc="0" dirty="0">
                  <a:solidFill>
                    <a:prstClr val="white"/>
                  </a:solidFill>
                  <a:latin typeface="Segoe UI" pitchFamily="34" charset="0"/>
                  <a:ea typeface="Segoe UI" pitchFamily="34" charset="0"/>
                </a:rPr>
                <a:t>your goal </a:t>
              </a:r>
            </a:p>
          </p:txBody>
        </p:sp>
        <p:sp>
          <p:nvSpPr>
            <p:cNvPr id="133" name="Title 2"/>
            <p:cNvSpPr txBox="1">
              <a:spLocks/>
            </p:cNvSpPr>
            <p:nvPr/>
          </p:nvSpPr>
          <p:spPr>
            <a:xfrm>
              <a:off x="887991" y="3276238"/>
              <a:ext cx="1312666" cy="1054885"/>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a:solidFill>
                    <a:prstClr val="white"/>
                  </a:solidFill>
                  <a:latin typeface="Segoe UI Light" panose="020B0502040204020203" pitchFamily="34" charset="0"/>
                  <a:cs typeface="Segoe UI Light" panose="020B0502040204020203" pitchFamily="34" charset="0"/>
                </a:rPr>
                <a:t>Quick bites of information on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easy </a:t>
              </a:r>
              <a:r>
                <a:rPr lang="en-US" sz="1200" kern="0" spc="0" dirty="0">
                  <a:solidFill>
                    <a:prstClr val="white"/>
                  </a:solidFill>
                  <a:latin typeface="Segoe UI Light" panose="020B0502040204020203" pitchFamily="34" charset="0"/>
                  <a:cs typeface="Segoe UI Light" panose="020B0502040204020203" pitchFamily="34" charset="0"/>
                </a:rPr>
                <a:t>to understand product benefits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are </a:t>
              </a:r>
              <a:r>
                <a:rPr lang="en-US" sz="1200" kern="0" spc="0" dirty="0">
                  <a:solidFill>
                    <a:prstClr val="white"/>
                  </a:solidFill>
                  <a:latin typeface="Segoe UI Light" panose="020B0502040204020203" pitchFamily="34" charset="0"/>
                  <a:cs typeface="Segoe UI Light" panose="020B0502040204020203" pitchFamily="34" charset="0"/>
                </a:rPr>
                <a:t>needed</a:t>
              </a:r>
            </a:p>
          </p:txBody>
        </p:sp>
        <p:sp>
          <p:nvSpPr>
            <p:cNvPr id="134" name="Title 2"/>
            <p:cNvSpPr txBox="1">
              <a:spLocks/>
            </p:cNvSpPr>
            <p:nvPr/>
          </p:nvSpPr>
          <p:spPr>
            <a:xfrm>
              <a:off x="2347480" y="3276238"/>
              <a:ext cx="2872356" cy="1054885"/>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smtClean="0">
                  <a:solidFill>
                    <a:prstClr val="white"/>
                  </a:solidFill>
                  <a:latin typeface="Segoe UI Light" panose="020B0502040204020203" pitchFamily="34" charset="0"/>
                  <a:cs typeface="Segoe UI Light" panose="020B0502040204020203" pitchFamily="34" charset="0"/>
                </a:rPr>
                <a:t>Links </a:t>
              </a:r>
              <a:r>
                <a:rPr lang="en-US" sz="1200" kern="0" spc="0" dirty="0">
                  <a:solidFill>
                    <a:prstClr val="white"/>
                  </a:solidFill>
                  <a:latin typeface="Segoe UI Light" panose="020B0502040204020203" pitchFamily="34" charset="0"/>
                  <a:cs typeface="Segoe UI Light" panose="020B0502040204020203" pitchFamily="34" charset="0"/>
                </a:rPr>
                <a:t>through Bing for easy comparison of rates and benefits can help reassure and </a:t>
              </a:r>
              <a:r>
                <a:rPr lang="en-US" sz="1200" kern="0" spc="0" dirty="0" smtClean="0">
                  <a:solidFill>
                    <a:prstClr val="white"/>
                  </a:solidFill>
                  <a:latin typeface="Segoe UI Light" panose="020B0502040204020203" pitchFamily="34" charset="0"/>
                  <a:cs typeface="Segoe UI Light" panose="020B0502040204020203" pitchFamily="34" charset="0"/>
                </a:rPr>
                <a:t>provide </a:t>
              </a:r>
              <a:r>
                <a:rPr lang="en-US" sz="1200" kern="0" spc="0" dirty="0">
                  <a:solidFill>
                    <a:prstClr val="white"/>
                  </a:solidFill>
                  <a:latin typeface="Segoe UI Light" panose="020B0502040204020203" pitchFamily="34" charset="0"/>
                  <a:cs typeface="Segoe UI Light" panose="020B0502040204020203" pitchFamily="34" charset="0"/>
                </a:rPr>
                <a:t>light information. Contextual ads linked to sponsored or advertorial content provide quick triggers.</a:t>
              </a:r>
            </a:p>
          </p:txBody>
        </p:sp>
        <p:pic>
          <p:nvPicPr>
            <p:cNvPr id="135" name="Picture 134"/>
            <p:cNvPicPr>
              <a:picLocks noChangeAspect="1"/>
            </p:cNvPicPr>
            <p:nvPr/>
          </p:nvPicPr>
          <p:blipFill rotWithShape="1">
            <a:blip r:embed="rId13" cstate="screen">
              <a:extLst>
                <a:ext uri="{28A0092B-C50C-407E-A947-70E740481C1C}">
                  <a14:useLocalDpi xmlns:a14="http://schemas.microsoft.com/office/drawing/2010/main"/>
                </a:ext>
              </a:extLst>
            </a:blip>
            <a:srcRect t="-1032"/>
            <a:stretch/>
          </p:blipFill>
          <p:spPr>
            <a:xfrm>
              <a:off x="2173725" y="914400"/>
              <a:ext cx="3161936" cy="1704975"/>
            </a:xfrm>
            <a:prstGeom prst="rect">
              <a:avLst/>
            </a:prstGeom>
          </p:spPr>
        </p:pic>
      </p:grpSp>
      <p:grpSp>
        <p:nvGrpSpPr>
          <p:cNvPr id="136" name="Group 135"/>
          <p:cNvGrpSpPr/>
          <p:nvPr/>
        </p:nvGrpSpPr>
        <p:grpSpPr>
          <a:xfrm>
            <a:off x="-1" y="453541"/>
            <a:ext cx="9149487" cy="4621826"/>
            <a:chOff x="-1" y="453541"/>
            <a:chExt cx="9149487" cy="4621826"/>
          </a:xfrm>
        </p:grpSpPr>
        <p:sp>
          <p:nvSpPr>
            <p:cNvPr id="137" name="Rectangle 136"/>
            <p:cNvSpPr/>
            <p:nvPr/>
          </p:nvSpPr>
          <p:spPr bwMode="auto">
            <a:xfrm>
              <a:off x="0" y="911444"/>
              <a:ext cx="1261872" cy="370325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Title 2"/>
            <p:cNvSpPr txBox="1">
              <a:spLocks/>
            </p:cNvSpPr>
            <p:nvPr/>
          </p:nvSpPr>
          <p:spPr>
            <a:xfrm>
              <a:off x="73783"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145" name="Picture 1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9" y="1788260"/>
              <a:ext cx="1257215" cy="1261872"/>
            </a:xfrm>
            <a:prstGeom prst="rect">
              <a:avLst/>
            </a:prstGeom>
          </p:spPr>
        </p:pic>
        <p:sp>
          <p:nvSpPr>
            <p:cNvPr id="146" name="Rectangle 145"/>
            <p:cNvSpPr/>
            <p:nvPr/>
          </p:nvSpPr>
          <p:spPr bwMode="auto">
            <a:xfrm>
              <a:off x="7885723" y="914211"/>
              <a:ext cx="1261872" cy="37032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4" name="Title 2"/>
            <p:cNvSpPr txBox="1">
              <a:spLocks/>
            </p:cNvSpPr>
            <p:nvPr/>
          </p:nvSpPr>
          <p:spPr>
            <a:xfrm>
              <a:off x="7958238"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155" name="Picture 15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5723" y="1791027"/>
              <a:ext cx="1263763" cy="1261870"/>
            </a:xfrm>
            <a:prstGeom prst="rect">
              <a:avLst/>
            </a:prstGeom>
          </p:spPr>
        </p:pic>
        <p:sp>
          <p:nvSpPr>
            <p:cNvPr id="156" name="Rectangle 155"/>
            <p:cNvSpPr/>
            <p:nvPr/>
          </p:nvSpPr>
          <p:spPr bwMode="auto">
            <a:xfrm>
              <a:off x="7119394" y="914211"/>
              <a:ext cx="1261872" cy="370325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7" name="Title 2"/>
            <p:cNvSpPr txBox="1">
              <a:spLocks/>
            </p:cNvSpPr>
            <p:nvPr/>
          </p:nvSpPr>
          <p:spPr>
            <a:xfrm>
              <a:off x="7191909"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158" name="Picture 15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9394" y="1791026"/>
              <a:ext cx="1263763" cy="1261871"/>
            </a:xfrm>
            <a:prstGeom prst="rect">
              <a:avLst/>
            </a:prstGeom>
          </p:spPr>
        </p:pic>
        <p:sp>
          <p:nvSpPr>
            <p:cNvPr id="159" name="Rectangle 158"/>
            <p:cNvSpPr/>
            <p:nvPr/>
          </p:nvSpPr>
          <p:spPr bwMode="auto">
            <a:xfrm>
              <a:off x="759048" y="914211"/>
              <a:ext cx="1261872" cy="370325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0" name="Title 2"/>
            <p:cNvSpPr txBox="1">
              <a:spLocks/>
            </p:cNvSpPr>
            <p:nvPr/>
          </p:nvSpPr>
          <p:spPr>
            <a:xfrm>
              <a:off x="831563"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161" name="Picture 1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9049" y="1793355"/>
              <a:ext cx="1261872" cy="1257215"/>
            </a:xfrm>
            <a:prstGeom prst="rect">
              <a:avLst/>
            </a:prstGeom>
          </p:spPr>
        </p:pic>
        <p:sp>
          <p:nvSpPr>
            <p:cNvPr id="162" name="Rectangle 161"/>
            <p:cNvSpPr/>
            <p:nvPr/>
          </p:nvSpPr>
          <p:spPr bwMode="auto">
            <a:xfrm>
              <a:off x="6344045" y="914211"/>
              <a:ext cx="1261872" cy="3703252"/>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3" name="Title 2"/>
            <p:cNvSpPr txBox="1">
              <a:spLocks/>
            </p:cNvSpPr>
            <p:nvPr/>
          </p:nvSpPr>
          <p:spPr>
            <a:xfrm>
              <a:off x="6416560"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164" name="Picture 16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4045" y="1791027"/>
              <a:ext cx="1263763" cy="1261871"/>
            </a:xfrm>
            <a:prstGeom prst="rect">
              <a:avLst/>
            </a:prstGeom>
          </p:spPr>
        </p:pic>
        <p:sp>
          <p:nvSpPr>
            <p:cNvPr id="165" name="Rectangle 164"/>
            <p:cNvSpPr/>
            <p:nvPr/>
          </p:nvSpPr>
          <p:spPr bwMode="auto">
            <a:xfrm>
              <a:off x="5585093" y="911444"/>
              <a:ext cx="1261872" cy="370325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Title 2"/>
            <p:cNvSpPr txBox="1">
              <a:spLocks/>
            </p:cNvSpPr>
            <p:nvPr/>
          </p:nvSpPr>
          <p:spPr>
            <a:xfrm>
              <a:off x="5657608"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167" name="Picture 1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6038" y="1788260"/>
              <a:ext cx="1261872" cy="1261872"/>
            </a:xfrm>
            <a:prstGeom prst="rect">
              <a:avLst/>
            </a:prstGeom>
          </p:spPr>
        </p:pic>
        <p:sp>
          <p:nvSpPr>
            <p:cNvPr id="168" name="Rectangle 167"/>
            <p:cNvSpPr/>
            <p:nvPr/>
          </p:nvSpPr>
          <p:spPr bwMode="auto">
            <a:xfrm>
              <a:off x="6086349" y="914401"/>
              <a:ext cx="273133" cy="370011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6854550" y="914401"/>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a:off x="7600339" y="914401"/>
              <a:ext cx="273133" cy="370011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a:off x="8384767" y="914401"/>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rot="10800000">
              <a:off x="1244769" y="839450"/>
              <a:ext cx="273133" cy="38500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172"/>
            <p:cNvSpPr/>
            <p:nvPr/>
          </p:nvSpPr>
          <p:spPr bwMode="auto">
            <a:xfrm rot="10800000">
              <a:off x="485817" y="839450"/>
              <a:ext cx="273133" cy="38500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4" name="Rectangle 173"/>
            <p:cNvSpPr/>
            <p:nvPr/>
          </p:nvSpPr>
          <p:spPr bwMode="auto">
            <a:xfrm rot="10800000">
              <a:off x="-1" y="453541"/>
              <a:ext cx="1517904" cy="4621826"/>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5" name="Rectangle 174"/>
            <p:cNvSpPr/>
            <p:nvPr/>
          </p:nvSpPr>
          <p:spPr bwMode="auto">
            <a:xfrm rot="10800000">
              <a:off x="6086349" y="833933"/>
              <a:ext cx="3055760" cy="3861040"/>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175"/>
            <p:cNvSpPr/>
            <p:nvPr/>
          </p:nvSpPr>
          <p:spPr bwMode="auto">
            <a:xfrm>
              <a:off x="1517904" y="914400"/>
              <a:ext cx="4572000" cy="3700108"/>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7" name="Title 2"/>
            <p:cNvSpPr txBox="1">
              <a:spLocks/>
            </p:cNvSpPr>
            <p:nvPr/>
          </p:nvSpPr>
          <p:spPr>
            <a:xfrm>
              <a:off x="1642235"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sp>
          <p:nvSpPr>
            <p:cNvPr id="178" name="Rectangle 177"/>
            <p:cNvSpPr/>
            <p:nvPr/>
          </p:nvSpPr>
          <p:spPr bwMode="auto">
            <a:xfrm>
              <a:off x="1517904" y="2619375"/>
              <a:ext cx="4572000" cy="2070081"/>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9" name="Title 2"/>
            <p:cNvSpPr txBox="1">
              <a:spLocks/>
            </p:cNvSpPr>
            <p:nvPr/>
          </p:nvSpPr>
          <p:spPr>
            <a:xfrm>
              <a:off x="1642234"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a:solidFill>
                    <a:prstClr val="white"/>
                  </a:solidFill>
                  <a:latin typeface="Segoe UI" pitchFamily="34" charset="0"/>
                  <a:ea typeface="Segoe UI" pitchFamily="34" charset="0"/>
                </a:rPr>
                <a:t>Passive ownership of </a:t>
              </a:r>
              <a:r>
                <a:rPr lang="en-US" sz="1600" kern="0" spc="0" dirty="0" smtClean="0">
                  <a:solidFill>
                    <a:prstClr val="white"/>
                  </a:solidFill>
                  <a:latin typeface="Segoe UI" pitchFamily="34" charset="0"/>
                  <a:ea typeface="Segoe UI" pitchFamily="34" charset="0"/>
                </a:rPr>
                <a:t>product/plan</a:t>
              </a:r>
              <a:endParaRPr lang="en-US" sz="1600" kern="0" spc="0" dirty="0">
                <a:solidFill>
                  <a:prstClr val="white"/>
                </a:solidFill>
                <a:latin typeface="Segoe UI" pitchFamily="34" charset="0"/>
                <a:ea typeface="Segoe UI" pitchFamily="34" charset="0"/>
              </a:endParaRPr>
            </a:p>
          </p:txBody>
        </p:sp>
        <p:sp>
          <p:nvSpPr>
            <p:cNvPr id="180" name="Title 2"/>
            <p:cNvSpPr txBox="1">
              <a:spLocks/>
            </p:cNvSpPr>
            <p:nvPr/>
          </p:nvSpPr>
          <p:spPr>
            <a:xfrm>
              <a:off x="1642234" y="3038739"/>
              <a:ext cx="1956781" cy="1233010"/>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smtClean="0">
                  <a:solidFill>
                    <a:prstClr val="white"/>
                  </a:solidFill>
                  <a:latin typeface="Segoe UI Light" panose="020B0502040204020203" pitchFamily="34" charset="0"/>
                  <a:cs typeface="Segoe UI Light" panose="020B0502040204020203" pitchFamily="34" charset="0"/>
                </a:rPr>
                <a:t>General financial and market news can be the only source of information consumers pay attention to.</a:t>
              </a:r>
              <a:endParaRPr lang="en-US" sz="1200" kern="0" spc="0" dirty="0">
                <a:solidFill>
                  <a:prstClr val="white"/>
                </a:solidFill>
                <a:latin typeface="Segoe UI Light" panose="020B0502040204020203" pitchFamily="34" charset="0"/>
                <a:cs typeface="Segoe UI Light" panose="020B0502040204020203" pitchFamily="34" charset="0"/>
              </a:endParaRPr>
            </a:p>
          </p:txBody>
        </p:sp>
        <p:sp>
          <p:nvSpPr>
            <p:cNvPr id="181" name="Title 2"/>
            <p:cNvSpPr txBox="1">
              <a:spLocks/>
            </p:cNvSpPr>
            <p:nvPr/>
          </p:nvSpPr>
          <p:spPr>
            <a:xfrm>
              <a:off x="3754694" y="3038739"/>
              <a:ext cx="2219386" cy="1233010"/>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a:solidFill>
                    <a:prstClr val="white"/>
                  </a:solidFill>
                  <a:latin typeface="Segoe UI Light" panose="020B0502040204020203" pitchFamily="34" charset="0"/>
                  <a:cs typeface="Segoe UI Light" panose="020B0502040204020203" pitchFamily="34" charset="0"/>
                </a:rPr>
                <a:t>Trending articles on Bing </a:t>
              </a:r>
              <a:r>
                <a:rPr lang="en-US" sz="1200" kern="0" spc="0" dirty="0" smtClean="0">
                  <a:solidFill>
                    <a:prstClr val="white"/>
                  </a:solidFill>
                  <a:latin typeface="Segoe UI Light" panose="020B0502040204020203" pitchFamily="34" charset="0"/>
                  <a:cs typeface="Segoe UI Light" panose="020B0502040204020203" pitchFamily="34" charset="0"/>
                </a:rPr>
                <a:t>on </a:t>
              </a:r>
              <a:r>
                <a:rPr lang="en-US" sz="1200" kern="0" spc="0" dirty="0">
                  <a:solidFill>
                    <a:prstClr val="white"/>
                  </a:solidFill>
                  <a:latin typeface="Segoe UI Light" panose="020B0502040204020203" pitchFamily="34" charset="0"/>
                  <a:cs typeface="Segoe UI Light" panose="020B0502040204020203" pitchFamily="34" charset="0"/>
                </a:rPr>
                <a:t>money and the financial industry can break through the fog.</a:t>
              </a:r>
            </a:p>
          </p:txBody>
        </p:sp>
        <p:pic>
          <p:nvPicPr>
            <p:cNvPr id="182" name="Picture 181"/>
            <p:cNvPicPr>
              <a:picLocks noChangeAspect="1"/>
            </p:cNvPicPr>
            <p:nvPr/>
          </p:nvPicPr>
          <p:blipFill rotWithShape="1">
            <a:blip r:embed="rId14" cstate="screen">
              <a:extLst>
                <a:ext uri="{28A0092B-C50C-407E-A947-70E740481C1C}">
                  <a14:useLocalDpi xmlns:a14="http://schemas.microsoft.com/office/drawing/2010/main"/>
                </a:ext>
              </a:extLst>
            </a:blip>
            <a:srcRect r="-58"/>
            <a:stretch/>
          </p:blipFill>
          <p:spPr>
            <a:xfrm>
              <a:off x="2926078" y="911444"/>
              <a:ext cx="3165716" cy="1707931"/>
            </a:xfrm>
            <a:prstGeom prst="rect">
              <a:avLst/>
            </a:prstGeom>
          </p:spPr>
        </p:pic>
      </p:grpSp>
      <p:grpSp>
        <p:nvGrpSpPr>
          <p:cNvPr id="183" name="Group 182"/>
          <p:cNvGrpSpPr/>
          <p:nvPr/>
        </p:nvGrpSpPr>
        <p:grpSpPr>
          <a:xfrm>
            <a:off x="-3782" y="911445"/>
            <a:ext cx="9149673" cy="3708768"/>
            <a:chOff x="-3782" y="911445"/>
            <a:chExt cx="9149673" cy="3708768"/>
          </a:xfrm>
        </p:grpSpPr>
        <p:sp>
          <p:nvSpPr>
            <p:cNvPr id="184" name="Rectangle 183"/>
            <p:cNvSpPr/>
            <p:nvPr/>
          </p:nvSpPr>
          <p:spPr bwMode="auto">
            <a:xfrm>
              <a:off x="7882128" y="911445"/>
              <a:ext cx="1261872" cy="37032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Title 2"/>
            <p:cNvSpPr txBox="1">
              <a:spLocks/>
            </p:cNvSpPr>
            <p:nvPr/>
          </p:nvSpPr>
          <p:spPr>
            <a:xfrm>
              <a:off x="7954643"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186" name="Picture 18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2128" y="1788260"/>
              <a:ext cx="1263763" cy="1261870"/>
            </a:xfrm>
            <a:prstGeom prst="rect">
              <a:avLst/>
            </a:prstGeom>
          </p:spPr>
        </p:pic>
        <p:sp>
          <p:nvSpPr>
            <p:cNvPr id="187" name="Rectangle 186"/>
            <p:cNvSpPr/>
            <p:nvPr/>
          </p:nvSpPr>
          <p:spPr bwMode="auto">
            <a:xfrm>
              <a:off x="7119394" y="916963"/>
              <a:ext cx="1261872" cy="370325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8" name="Title 2"/>
            <p:cNvSpPr txBox="1">
              <a:spLocks/>
            </p:cNvSpPr>
            <p:nvPr/>
          </p:nvSpPr>
          <p:spPr>
            <a:xfrm>
              <a:off x="7191909"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189" name="Picture 18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9394" y="1793777"/>
              <a:ext cx="1263763" cy="1261871"/>
            </a:xfrm>
            <a:prstGeom prst="rect">
              <a:avLst/>
            </a:prstGeom>
          </p:spPr>
        </p:pic>
        <p:sp>
          <p:nvSpPr>
            <p:cNvPr id="190" name="Rectangle 189"/>
            <p:cNvSpPr/>
            <p:nvPr/>
          </p:nvSpPr>
          <p:spPr bwMode="auto">
            <a:xfrm>
              <a:off x="6344045" y="916963"/>
              <a:ext cx="1261872" cy="3703250"/>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1" name="Title 2"/>
            <p:cNvSpPr txBox="1">
              <a:spLocks/>
            </p:cNvSpPr>
            <p:nvPr/>
          </p:nvSpPr>
          <p:spPr>
            <a:xfrm>
              <a:off x="6416560"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192" name="Picture 19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4046" y="1793778"/>
              <a:ext cx="1261872" cy="1261871"/>
            </a:xfrm>
            <a:prstGeom prst="rect">
              <a:avLst/>
            </a:prstGeom>
          </p:spPr>
        </p:pic>
        <p:sp>
          <p:nvSpPr>
            <p:cNvPr id="193" name="Rectangle 192"/>
            <p:cNvSpPr/>
            <p:nvPr/>
          </p:nvSpPr>
          <p:spPr bwMode="auto">
            <a:xfrm>
              <a:off x="-3782" y="916963"/>
              <a:ext cx="1261872" cy="370325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4" name="Title 2"/>
            <p:cNvSpPr txBox="1">
              <a:spLocks/>
            </p:cNvSpPr>
            <p:nvPr/>
          </p:nvSpPr>
          <p:spPr>
            <a:xfrm>
              <a:off x="70001"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195" name="Picture 19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 y="1793778"/>
              <a:ext cx="1257215" cy="1261872"/>
            </a:xfrm>
            <a:prstGeom prst="rect">
              <a:avLst/>
            </a:prstGeom>
          </p:spPr>
        </p:pic>
        <p:sp>
          <p:nvSpPr>
            <p:cNvPr id="196" name="Rectangle 195"/>
            <p:cNvSpPr/>
            <p:nvPr/>
          </p:nvSpPr>
          <p:spPr bwMode="auto">
            <a:xfrm>
              <a:off x="760970" y="914212"/>
              <a:ext cx="1261872" cy="370325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7" name="Title 2"/>
            <p:cNvSpPr txBox="1">
              <a:spLocks/>
            </p:cNvSpPr>
            <p:nvPr/>
          </p:nvSpPr>
          <p:spPr>
            <a:xfrm>
              <a:off x="833485"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198" name="Picture 19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971" y="1793355"/>
              <a:ext cx="1261872" cy="1257215"/>
            </a:xfrm>
            <a:prstGeom prst="rect">
              <a:avLst/>
            </a:prstGeom>
          </p:spPr>
        </p:pic>
        <p:sp>
          <p:nvSpPr>
            <p:cNvPr id="199" name="Rectangle 198"/>
            <p:cNvSpPr/>
            <p:nvPr/>
          </p:nvSpPr>
          <p:spPr bwMode="auto">
            <a:xfrm>
              <a:off x="1517904" y="914212"/>
              <a:ext cx="1261872" cy="370325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0" name="Title 2"/>
            <p:cNvSpPr txBox="1">
              <a:spLocks/>
            </p:cNvSpPr>
            <p:nvPr/>
          </p:nvSpPr>
          <p:spPr>
            <a:xfrm>
              <a:off x="1590419"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201" name="Picture 20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7904" y="1791026"/>
              <a:ext cx="1261871" cy="1261871"/>
            </a:xfrm>
            <a:prstGeom prst="rect">
              <a:avLst/>
            </a:prstGeom>
          </p:spPr>
        </p:pic>
        <p:sp>
          <p:nvSpPr>
            <p:cNvPr id="202" name="Rectangle 201"/>
            <p:cNvSpPr/>
            <p:nvPr/>
          </p:nvSpPr>
          <p:spPr bwMode="auto">
            <a:xfrm>
              <a:off x="2274964" y="914401"/>
              <a:ext cx="4572000" cy="370010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3" name="Title 2"/>
            <p:cNvSpPr txBox="1">
              <a:spLocks/>
            </p:cNvSpPr>
            <p:nvPr/>
          </p:nvSpPr>
          <p:spPr>
            <a:xfrm>
              <a:off x="2399295"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600" kern="0" spc="0" dirty="0">
                  <a:solidFill>
                    <a:srgbClr val="FFFFFF"/>
                  </a:solidFill>
                  <a:latin typeface="Segoe UI Light" panose="020B0502040204020203" pitchFamily="34" charset="0"/>
                  <a:cs typeface="Segoe UI Light" panose="020B0502040204020203" pitchFamily="34" charset="0"/>
                </a:rPr>
                <a:t>Decision to buy/change</a:t>
              </a:r>
            </a:p>
          </p:txBody>
        </p:sp>
        <p:sp>
          <p:nvSpPr>
            <p:cNvPr id="204" name="Rectangle 203"/>
            <p:cNvSpPr/>
            <p:nvPr/>
          </p:nvSpPr>
          <p:spPr bwMode="auto">
            <a:xfrm>
              <a:off x="2274964" y="2619375"/>
              <a:ext cx="4572000" cy="2000838"/>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5" name="Title 2"/>
            <p:cNvSpPr txBox="1">
              <a:spLocks/>
            </p:cNvSpPr>
            <p:nvPr/>
          </p:nvSpPr>
          <p:spPr>
            <a:xfrm>
              <a:off x="2399294"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smtClean="0">
                  <a:solidFill>
                    <a:prstClr val="white"/>
                  </a:solidFill>
                  <a:latin typeface="Segoe UI" pitchFamily="34" charset="0"/>
                  <a:ea typeface="Segoe UI" pitchFamily="34" charset="0"/>
                </a:rPr>
                <a:t>A </a:t>
              </a:r>
              <a:r>
                <a:rPr lang="en-US" sz="1600" kern="0" spc="0" dirty="0">
                  <a:solidFill>
                    <a:prstClr val="white"/>
                  </a:solidFill>
                  <a:latin typeface="Segoe UI" pitchFamily="34" charset="0"/>
                  <a:ea typeface="Segoe UI" pitchFamily="34" charset="0"/>
                </a:rPr>
                <a:t>realization that something needs to change</a:t>
              </a:r>
            </a:p>
          </p:txBody>
        </p:sp>
        <p:sp>
          <p:nvSpPr>
            <p:cNvPr id="206" name="Title 2"/>
            <p:cNvSpPr txBox="1">
              <a:spLocks/>
            </p:cNvSpPr>
            <p:nvPr/>
          </p:nvSpPr>
          <p:spPr>
            <a:xfrm>
              <a:off x="2399295" y="3038739"/>
              <a:ext cx="1818626" cy="1233010"/>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a:solidFill>
                    <a:prstClr val="white"/>
                  </a:solidFill>
                  <a:latin typeface="Segoe UI Light" panose="020B0502040204020203" pitchFamily="34" charset="0"/>
                  <a:cs typeface="Segoe UI Light" panose="020B0502040204020203" pitchFamily="34" charset="0"/>
                </a:rPr>
                <a:t>Consumers are determined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to </a:t>
              </a:r>
              <a:r>
                <a:rPr lang="en-US" sz="1200" kern="0" spc="0" dirty="0">
                  <a:solidFill>
                    <a:prstClr val="white"/>
                  </a:solidFill>
                  <a:latin typeface="Segoe UI Light" panose="020B0502040204020203" pitchFamily="34" charset="0"/>
                  <a:cs typeface="Segoe UI Light" panose="020B0502040204020203" pitchFamily="34" charset="0"/>
                </a:rPr>
                <a:t>start in a better place.  Access to content such as “Top Banks”, e.g. can set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 </a:t>
              </a:r>
              <a:r>
                <a:rPr lang="en-US" sz="1200" kern="0" spc="0" dirty="0">
                  <a:solidFill>
                    <a:prstClr val="white"/>
                  </a:solidFill>
                  <a:latin typeface="Segoe UI Light" panose="020B0502040204020203" pitchFamily="34" charset="0"/>
                  <a:cs typeface="Segoe UI Light" panose="020B0502040204020203" pitchFamily="34" charset="0"/>
                </a:rPr>
                <a:t>more organized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approach </a:t>
              </a:r>
              <a:r>
                <a:rPr lang="en-US" sz="1200" kern="0" spc="0" dirty="0">
                  <a:solidFill>
                    <a:prstClr val="white"/>
                  </a:solidFill>
                  <a:latin typeface="Segoe UI Light" panose="020B0502040204020203" pitchFamily="34" charset="0"/>
                  <a:cs typeface="Segoe UI Light" panose="020B0502040204020203" pitchFamily="34" charset="0"/>
                </a:rPr>
                <a:t>to </a:t>
              </a:r>
              <a:r>
                <a:rPr lang="en-US" sz="1200" kern="0" spc="0" dirty="0" smtClean="0">
                  <a:solidFill>
                    <a:prstClr val="white"/>
                  </a:solidFill>
                  <a:latin typeface="Segoe UI Light" panose="020B0502040204020203" pitchFamily="34" charset="0"/>
                  <a:cs typeface="Segoe UI Light" panose="020B0502040204020203" pitchFamily="34" charset="0"/>
                </a:rPr>
                <a:t>evaluating.</a:t>
              </a:r>
              <a:endParaRPr lang="en-US" sz="1200" kern="0" spc="0" dirty="0">
                <a:solidFill>
                  <a:prstClr val="white"/>
                </a:solidFill>
                <a:latin typeface="Segoe UI Light" panose="020B0502040204020203" pitchFamily="34" charset="0"/>
                <a:cs typeface="Segoe UI Light" panose="020B0502040204020203" pitchFamily="34" charset="0"/>
              </a:endParaRPr>
            </a:p>
          </p:txBody>
        </p:sp>
        <p:sp>
          <p:nvSpPr>
            <p:cNvPr id="207" name="Title 2"/>
            <p:cNvSpPr txBox="1">
              <a:spLocks/>
            </p:cNvSpPr>
            <p:nvPr/>
          </p:nvSpPr>
          <p:spPr>
            <a:xfrm>
              <a:off x="4560964" y="3038739"/>
              <a:ext cx="2170176" cy="1233010"/>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a:solidFill>
                    <a:prstClr val="white"/>
                  </a:solidFill>
                  <a:latin typeface="Segoe UI Light" panose="020B0502040204020203" pitchFamily="34" charset="0"/>
                  <a:cs typeface="Segoe UI Light" panose="020B0502040204020203" pitchFamily="34" charset="0"/>
                </a:rPr>
                <a:t>Rankings and comparisons through Bing Finance App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and </a:t>
              </a:r>
              <a:r>
                <a:rPr lang="en-US" sz="1200" kern="0" spc="0" dirty="0">
                  <a:solidFill>
                    <a:prstClr val="white"/>
                  </a:solidFill>
                  <a:latin typeface="Segoe UI Light" panose="020B0502040204020203" pitchFamily="34" charset="0"/>
                  <a:cs typeface="Segoe UI Light" panose="020B0502040204020203" pitchFamily="34" charset="0"/>
                </a:rPr>
                <a:t>MSN Money can provide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 </a:t>
              </a:r>
              <a:r>
                <a:rPr lang="en-US" sz="1200" kern="0" spc="0" dirty="0">
                  <a:solidFill>
                    <a:prstClr val="white"/>
                  </a:solidFill>
                  <a:latin typeface="Segoe UI Light" panose="020B0502040204020203" pitchFamily="34" charset="0"/>
                  <a:cs typeface="Segoe UI Light" panose="020B0502040204020203" pitchFamily="34" charset="0"/>
                </a:rPr>
                <a:t>place to start. </a:t>
              </a:r>
            </a:p>
          </p:txBody>
        </p:sp>
        <p:pic>
          <p:nvPicPr>
            <p:cNvPr id="208" name="Picture 20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86696" y="994868"/>
              <a:ext cx="3160269" cy="1624508"/>
            </a:xfrm>
            <a:prstGeom prst="rect">
              <a:avLst/>
            </a:prstGeom>
          </p:spPr>
        </p:pic>
        <p:sp>
          <p:nvSpPr>
            <p:cNvPr id="209" name="Rectangle 208"/>
            <p:cNvSpPr/>
            <p:nvPr/>
          </p:nvSpPr>
          <p:spPr bwMode="auto">
            <a:xfrm>
              <a:off x="6843957" y="914403"/>
              <a:ext cx="273133" cy="3700102"/>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7600339" y="914403"/>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8381236" y="914403"/>
              <a:ext cx="273133" cy="3700102"/>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2" name="Rectangle 211"/>
            <p:cNvSpPr/>
            <p:nvPr/>
          </p:nvSpPr>
          <p:spPr bwMode="auto">
            <a:xfrm rot="10800000">
              <a:off x="1244769" y="914400"/>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rot="10800000">
              <a:off x="485817" y="914400"/>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rot="10800000">
              <a:off x="2001830" y="914400"/>
              <a:ext cx="273133" cy="370010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2" y="911445"/>
              <a:ext cx="2274965" cy="3706018"/>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6846963" y="911445"/>
              <a:ext cx="2298926" cy="3706016"/>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1" name="Group 250"/>
          <p:cNvGrpSpPr/>
          <p:nvPr/>
        </p:nvGrpSpPr>
        <p:grpSpPr>
          <a:xfrm>
            <a:off x="-5757" y="916964"/>
            <a:ext cx="9149673" cy="3772492"/>
            <a:chOff x="-3782" y="918939"/>
            <a:chExt cx="9149673" cy="3772492"/>
          </a:xfrm>
        </p:grpSpPr>
        <p:sp>
          <p:nvSpPr>
            <p:cNvPr id="252" name="Rectangle 251"/>
            <p:cNvSpPr/>
            <p:nvPr/>
          </p:nvSpPr>
          <p:spPr bwMode="auto">
            <a:xfrm>
              <a:off x="7882128" y="1002598"/>
              <a:ext cx="1261872" cy="352922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3" name="Title 2"/>
            <p:cNvSpPr txBox="1">
              <a:spLocks/>
            </p:cNvSpPr>
            <p:nvPr/>
          </p:nvSpPr>
          <p:spPr>
            <a:xfrm>
              <a:off x="7954643"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254" name="Picture 25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2128" y="1788260"/>
              <a:ext cx="1263763" cy="1261870"/>
            </a:xfrm>
            <a:prstGeom prst="rect">
              <a:avLst/>
            </a:prstGeom>
          </p:spPr>
        </p:pic>
        <p:sp>
          <p:nvSpPr>
            <p:cNvPr id="255" name="Rectangle 254"/>
            <p:cNvSpPr/>
            <p:nvPr/>
          </p:nvSpPr>
          <p:spPr bwMode="auto">
            <a:xfrm>
              <a:off x="7119394" y="999474"/>
              <a:ext cx="1261872" cy="353822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6" name="Title 2"/>
            <p:cNvSpPr txBox="1">
              <a:spLocks/>
            </p:cNvSpPr>
            <p:nvPr/>
          </p:nvSpPr>
          <p:spPr>
            <a:xfrm>
              <a:off x="7191909"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257" name="Picture 25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9394" y="1793777"/>
              <a:ext cx="1263763" cy="1261871"/>
            </a:xfrm>
            <a:prstGeom prst="rect">
              <a:avLst/>
            </a:prstGeom>
          </p:spPr>
        </p:pic>
        <p:sp>
          <p:nvSpPr>
            <p:cNvPr id="258" name="Rectangle 257"/>
            <p:cNvSpPr/>
            <p:nvPr/>
          </p:nvSpPr>
          <p:spPr bwMode="auto">
            <a:xfrm>
              <a:off x="-3782" y="999474"/>
              <a:ext cx="1261872" cy="353822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9" name="Title 2"/>
            <p:cNvSpPr txBox="1">
              <a:spLocks/>
            </p:cNvSpPr>
            <p:nvPr/>
          </p:nvSpPr>
          <p:spPr>
            <a:xfrm>
              <a:off x="70001"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260" name="Picture 2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 y="1793778"/>
              <a:ext cx="1257215" cy="1261872"/>
            </a:xfrm>
            <a:prstGeom prst="rect">
              <a:avLst/>
            </a:prstGeom>
          </p:spPr>
        </p:pic>
        <p:sp>
          <p:nvSpPr>
            <p:cNvPr id="261" name="Rectangle 260"/>
            <p:cNvSpPr/>
            <p:nvPr/>
          </p:nvSpPr>
          <p:spPr bwMode="auto">
            <a:xfrm>
              <a:off x="760970" y="996723"/>
              <a:ext cx="1261872" cy="353822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2" name="Title 2"/>
            <p:cNvSpPr txBox="1">
              <a:spLocks/>
            </p:cNvSpPr>
            <p:nvPr/>
          </p:nvSpPr>
          <p:spPr>
            <a:xfrm>
              <a:off x="833485"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263" name="Picture 26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971" y="1793355"/>
              <a:ext cx="1261872" cy="1257215"/>
            </a:xfrm>
            <a:prstGeom prst="rect">
              <a:avLst/>
            </a:prstGeom>
          </p:spPr>
        </p:pic>
        <p:sp>
          <p:nvSpPr>
            <p:cNvPr id="264" name="Rectangle 263"/>
            <p:cNvSpPr/>
            <p:nvPr/>
          </p:nvSpPr>
          <p:spPr bwMode="auto">
            <a:xfrm>
              <a:off x="1517904" y="996723"/>
              <a:ext cx="1261872" cy="3538228"/>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5" name="Title 2"/>
            <p:cNvSpPr txBox="1">
              <a:spLocks/>
            </p:cNvSpPr>
            <p:nvPr/>
          </p:nvSpPr>
          <p:spPr>
            <a:xfrm>
              <a:off x="1590419"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266" name="Picture 26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7904" y="1791026"/>
              <a:ext cx="1261871" cy="1261871"/>
            </a:xfrm>
            <a:prstGeom prst="rect">
              <a:avLst/>
            </a:prstGeom>
          </p:spPr>
        </p:pic>
        <p:sp>
          <p:nvSpPr>
            <p:cNvPr id="267" name="Rectangle 266"/>
            <p:cNvSpPr/>
            <p:nvPr/>
          </p:nvSpPr>
          <p:spPr bwMode="auto">
            <a:xfrm>
              <a:off x="2274964" y="1002598"/>
              <a:ext cx="1261872" cy="352922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8" name="Title 2"/>
            <p:cNvSpPr txBox="1">
              <a:spLocks/>
            </p:cNvSpPr>
            <p:nvPr/>
          </p:nvSpPr>
          <p:spPr>
            <a:xfrm>
              <a:off x="2347479"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269" name="Picture 2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5909" y="1788262"/>
              <a:ext cx="1261872" cy="1261872"/>
            </a:xfrm>
            <a:prstGeom prst="rect">
              <a:avLst/>
            </a:prstGeom>
          </p:spPr>
        </p:pic>
        <p:sp>
          <p:nvSpPr>
            <p:cNvPr id="270" name="Rectangle 269"/>
            <p:cNvSpPr/>
            <p:nvPr/>
          </p:nvSpPr>
          <p:spPr bwMode="auto">
            <a:xfrm>
              <a:off x="7600339" y="996844"/>
              <a:ext cx="273133" cy="353522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a:off x="8377452" y="996844"/>
              <a:ext cx="273133" cy="353522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2" name="Rectangle 271"/>
            <p:cNvSpPr/>
            <p:nvPr/>
          </p:nvSpPr>
          <p:spPr bwMode="auto">
            <a:xfrm rot="10800000">
              <a:off x="1244769" y="996841"/>
              <a:ext cx="273133" cy="353522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3" name="Rectangle 272"/>
            <p:cNvSpPr/>
            <p:nvPr/>
          </p:nvSpPr>
          <p:spPr bwMode="auto">
            <a:xfrm rot="10800000">
              <a:off x="485817" y="996841"/>
              <a:ext cx="273133" cy="353522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rot="10800000">
              <a:off x="2001830" y="996841"/>
              <a:ext cx="273133" cy="353522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4" name="Rectangle 283"/>
            <p:cNvSpPr/>
            <p:nvPr/>
          </p:nvSpPr>
          <p:spPr bwMode="auto">
            <a:xfrm rot="10800000">
              <a:off x="2761929" y="1002511"/>
              <a:ext cx="273133" cy="3531372"/>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5" name="Rectangle 274"/>
            <p:cNvSpPr/>
            <p:nvPr/>
          </p:nvSpPr>
          <p:spPr bwMode="auto">
            <a:xfrm>
              <a:off x="-3" y="918939"/>
              <a:ext cx="3035066" cy="3691030"/>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6" name="Rectangle 275"/>
            <p:cNvSpPr/>
            <p:nvPr/>
          </p:nvSpPr>
          <p:spPr bwMode="auto">
            <a:xfrm>
              <a:off x="7605917" y="918939"/>
              <a:ext cx="1539971" cy="3691028"/>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7" name="Rectangle 276"/>
            <p:cNvSpPr/>
            <p:nvPr/>
          </p:nvSpPr>
          <p:spPr bwMode="auto">
            <a:xfrm>
              <a:off x="3033916" y="996842"/>
              <a:ext cx="4572000" cy="3535224"/>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8" name="Title 2"/>
            <p:cNvSpPr txBox="1">
              <a:spLocks/>
            </p:cNvSpPr>
            <p:nvPr/>
          </p:nvSpPr>
          <p:spPr>
            <a:xfrm>
              <a:off x="3158247"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600" kern="0" spc="0" dirty="0">
                  <a:solidFill>
                    <a:srgbClr val="FFFFFF"/>
                  </a:solidFill>
                  <a:latin typeface="Segoe UI Light" panose="020B0502040204020203" pitchFamily="34" charset="0"/>
                  <a:cs typeface="Segoe UI Light" panose="020B0502040204020203" pitchFamily="34" charset="0"/>
                </a:rPr>
                <a:t>Evaluating</a:t>
              </a:r>
            </a:p>
          </p:txBody>
        </p:sp>
        <p:sp>
          <p:nvSpPr>
            <p:cNvPr id="279" name="Rectangle 278"/>
            <p:cNvSpPr/>
            <p:nvPr/>
          </p:nvSpPr>
          <p:spPr bwMode="auto">
            <a:xfrm>
              <a:off x="3033916" y="2619375"/>
              <a:ext cx="4572000" cy="2072056"/>
            </a:xfrm>
            <a:prstGeom prst="rect">
              <a:avLst/>
            </a:prstGeom>
            <a:solidFill>
              <a:srgbClr val="262626">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0" name="Title 2"/>
            <p:cNvSpPr txBox="1">
              <a:spLocks/>
            </p:cNvSpPr>
            <p:nvPr/>
          </p:nvSpPr>
          <p:spPr>
            <a:xfrm>
              <a:off x="3158246"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a:solidFill>
                    <a:prstClr val="white"/>
                  </a:solidFill>
                  <a:latin typeface="Segoe UI" pitchFamily="34" charset="0"/>
                  <a:ea typeface="Segoe UI" pitchFamily="34" charset="0"/>
                </a:rPr>
                <a:t>Figuring out what needs to be done</a:t>
              </a:r>
            </a:p>
          </p:txBody>
        </p:sp>
        <p:sp>
          <p:nvSpPr>
            <p:cNvPr id="281" name="Title 2"/>
            <p:cNvSpPr txBox="1">
              <a:spLocks/>
            </p:cNvSpPr>
            <p:nvPr/>
          </p:nvSpPr>
          <p:spPr>
            <a:xfrm>
              <a:off x="3158246" y="3038739"/>
              <a:ext cx="1956781" cy="1233010"/>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a:solidFill>
                    <a:prstClr val="white"/>
                  </a:solidFill>
                  <a:latin typeface="Segoe UI Light" panose="020B0502040204020203" pitchFamily="34" charset="0"/>
                  <a:cs typeface="Segoe UI Light" panose="020B0502040204020203" pitchFamily="34" charset="0"/>
                </a:rPr>
                <a:t>Access to objective and personal sources of feedback and information are needed.  Forums and user reviews can help narrow down choices.</a:t>
              </a:r>
            </a:p>
          </p:txBody>
        </p:sp>
        <p:sp>
          <p:nvSpPr>
            <p:cNvPr id="282" name="Title 2"/>
            <p:cNvSpPr txBox="1">
              <a:spLocks/>
            </p:cNvSpPr>
            <p:nvPr/>
          </p:nvSpPr>
          <p:spPr>
            <a:xfrm>
              <a:off x="5533310" y="3038739"/>
              <a:ext cx="1956781" cy="1233010"/>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a:solidFill>
                    <a:prstClr val="white"/>
                  </a:solidFill>
                  <a:latin typeface="Segoe UI Light" panose="020B0502040204020203" pitchFamily="34" charset="0"/>
                  <a:cs typeface="Segoe UI Light" panose="020B0502040204020203" pitchFamily="34" charset="0"/>
                </a:rPr>
                <a:t>Skype can help connect to those closest to her in the crucial evaluation stage.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Bing </a:t>
              </a:r>
              <a:r>
                <a:rPr lang="en-US" sz="1200" kern="0" spc="0" dirty="0">
                  <a:solidFill>
                    <a:prstClr val="white"/>
                  </a:solidFill>
                  <a:latin typeface="Segoe UI Light" panose="020B0502040204020203" pitchFamily="34" charset="0"/>
                  <a:cs typeface="Segoe UI Light" panose="020B0502040204020203" pitchFamily="34" charset="0"/>
                </a:rPr>
                <a:t>links to consumer and expert reviews and articles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and </a:t>
              </a:r>
              <a:r>
                <a:rPr lang="en-US" sz="1200" kern="0" spc="0" dirty="0">
                  <a:solidFill>
                    <a:prstClr val="white"/>
                  </a:solidFill>
                  <a:latin typeface="Segoe UI Light" panose="020B0502040204020203" pitchFamily="34" charset="0"/>
                  <a:cs typeface="Segoe UI Light" panose="020B0502040204020203" pitchFamily="34" charset="0"/>
                </a:rPr>
                <a:t>advice are </a:t>
              </a:r>
              <a:r>
                <a:rPr lang="en-US" sz="1200" kern="0" spc="0" dirty="0" smtClean="0">
                  <a:solidFill>
                    <a:prstClr val="white"/>
                  </a:solidFill>
                  <a:latin typeface="Segoe UI Light" panose="020B0502040204020203" pitchFamily="34" charset="0"/>
                  <a:cs typeface="Segoe UI Light" panose="020B0502040204020203" pitchFamily="34" charset="0"/>
                </a:rPr>
                <a:t>key.</a:t>
              </a:r>
              <a:endParaRPr lang="en-US" sz="1200" kern="0" spc="0" dirty="0">
                <a:solidFill>
                  <a:prstClr val="white"/>
                </a:solidFill>
                <a:latin typeface="Segoe UI Light" panose="020B0502040204020203" pitchFamily="34" charset="0"/>
                <a:cs typeface="Segoe UI Light" panose="020B0502040204020203" pitchFamily="34" charset="0"/>
              </a:endParaRPr>
            </a:p>
          </p:txBody>
        </p:sp>
        <p:pic>
          <p:nvPicPr>
            <p:cNvPr id="283" name="Picture 28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451226" y="996724"/>
              <a:ext cx="3149114" cy="1622652"/>
            </a:xfrm>
            <a:prstGeom prst="rect">
              <a:avLst/>
            </a:prstGeom>
            <a:solidFill>
              <a:schemeClr val="bg1">
                <a:lumMod val="75000"/>
                <a:lumOff val="25000"/>
              </a:schemeClr>
            </a:solidFill>
            <a:ln>
              <a:noFill/>
              <a:headEnd type="none" w="med" len="med"/>
              <a:tailEnd type="none" w="med" len="med"/>
            </a:ln>
            <a:effectLst/>
          </p:spPr>
        </p:pic>
      </p:grpSp>
      <p:grpSp>
        <p:nvGrpSpPr>
          <p:cNvPr id="285" name="Group 284"/>
          <p:cNvGrpSpPr/>
          <p:nvPr/>
        </p:nvGrpSpPr>
        <p:grpSpPr>
          <a:xfrm>
            <a:off x="-5757" y="834032"/>
            <a:ext cx="9149673" cy="3862411"/>
            <a:chOff x="-3782" y="836007"/>
            <a:chExt cx="9149673" cy="3862411"/>
          </a:xfrm>
        </p:grpSpPr>
        <p:sp>
          <p:nvSpPr>
            <p:cNvPr id="286" name="Rectangle 285"/>
            <p:cNvSpPr/>
            <p:nvPr/>
          </p:nvSpPr>
          <p:spPr bwMode="auto">
            <a:xfrm>
              <a:off x="7882128" y="842291"/>
              <a:ext cx="1261872" cy="38498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7" name="Title 2"/>
            <p:cNvSpPr txBox="1">
              <a:spLocks/>
            </p:cNvSpPr>
            <p:nvPr/>
          </p:nvSpPr>
          <p:spPr>
            <a:xfrm>
              <a:off x="7954643"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288" name="Picture 28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2128" y="1788260"/>
              <a:ext cx="1263763" cy="1261870"/>
            </a:xfrm>
            <a:prstGeom prst="rect">
              <a:avLst/>
            </a:prstGeom>
          </p:spPr>
        </p:pic>
        <p:sp>
          <p:nvSpPr>
            <p:cNvPr id="289" name="Rectangle 288"/>
            <p:cNvSpPr/>
            <p:nvPr/>
          </p:nvSpPr>
          <p:spPr bwMode="auto">
            <a:xfrm>
              <a:off x="-3782" y="838758"/>
              <a:ext cx="1261872" cy="385966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0" name="Title 2"/>
            <p:cNvSpPr txBox="1">
              <a:spLocks/>
            </p:cNvSpPr>
            <p:nvPr/>
          </p:nvSpPr>
          <p:spPr>
            <a:xfrm>
              <a:off x="70001"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291" name="Picture 29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 y="1793778"/>
              <a:ext cx="1257215" cy="1261872"/>
            </a:xfrm>
            <a:prstGeom prst="rect">
              <a:avLst/>
            </a:prstGeom>
          </p:spPr>
        </p:pic>
        <p:sp>
          <p:nvSpPr>
            <p:cNvPr id="292" name="Rectangle 291"/>
            <p:cNvSpPr/>
            <p:nvPr/>
          </p:nvSpPr>
          <p:spPr bwMode="auto">
            <a:xfrm>
              <a:off x="760970" y="836007"/>
              <a:ext cx="1261872" cy="385966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3" name="Title 2"/>
            <p:cNvSpPr txBox="1">
              <a:spLocks/>
            </p:cNvSpPr>
            <p:nvPr/>
          </p:nvSpPr>
          <p:spPr>
            <a:xfrm>
              <a:off x="833485"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294" name="Picture 29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971" y="1793355"/>
              <a:ext cx="1261872" cy="1257215"/>
            </a:xfrm>
            <a:prstGeom prst="rect">
              <a:avLst/>
            </a:prstGeom>
          </p:spPr>
        </p:pic>
        <p:sp>
          <p:nvSpPr>
            <p:cNvPr id="295" name="Rectangle 294"/>
            <p:cNvSpPr/>
            <p:nvPr/>
          </p:nvSpPr>
          <p:spPr bwMode="auto">
            <a:xfrm>
              <a:off x="1517904" y="836007"/>
              <a:ext cx="1261872" cy="385966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6" name="Title 2"/>
            <p:cNvSpPr txBox="1">
              <a:spLocks/>
            </p:cNvSpPr>
            <p:nvPr/>
          </p:nvSpPr>
          <p:spPr>
            <a:xfrm>
              <a:off x="1590419"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297" name="Picture 29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7904" y="1791026"/>
              <a:ext cx="1261871" cy="1261871"/>
            </a:xfrm>
            <a:prstGeom prst="rect">
              <a:avLst/>
            </a:prstGeom>
          </p:spPr>
        </p:pic>
        <p:sp>
          <p:nvSpPr>
            <p:cNvPr id="298" name="Rectangle 297"/>
            <p:cNvSpPr/>
            <p:nvPr/>
          </p:nvSpPr>
          <p:spPr bwMode="auto">
            <a:xfrm>
              <a:off x="2274964" y="842290"/>
              <a:ext cx="1261872" cy="384984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9" name="Title 2"/>
            <p:cNvSpPr txBox="1">
              <a:spLocks/>
            </p:cNvSpPr>
            <p:nvPr/>
          </p:nvSpPr>
          <p:spPr>
            <a:xfrm>
              <a:off x="2347479"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300" name="Picture 2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5909" y="1788262"/>
              <a:ext cx="1261872" cy="1261872"/>
            </a:xfrm>
            <a:prstGeom prst="rect">
              <a:avLst/>
            </a:prstGeom>
          </p:spPr>
        </p:pic>
        <p:sp>
          <p:nvSpPr>
            <p:cNvPr id="301" name="Rectangle 300"/>
            <p:cNvSpPr/>
            <p:nvPr/>
          </p:nvSpPr>
          <p:spPr bwMode="auto">
            <a:xfrm>
              <a:off x="8384767" y="836264"/>
              <a:ext cx="273133" cy="3856380"/>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2" name="Rectangle 301"/>
            <p:cNvSpPr/>
            <p:nvPr/>
          </p:nvSpPr>
          <p:spPr bwMode="auto">
            <a:xfrm rot="10800000">
              <a:off x="1244769" y="836261"/>
              <a:ext cx="273133" cy="385638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3" name="Rectangle 302"/>
            <p:cNvSpPr/>
            <p:nvPr/>
          </p:nvSpPr>
          <p:spPr bwMode="auto">
            <a:xfrm rot="10800000">
              <a:off x="485817" y="836261"/>
              <a:ext cx="273133" cy="385638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4" name="Rectangle 303"/>
            <p:cNvSpPr/>
            <p:nvPr/>
          </p:nvSpPr>
          <p:spPr bwMode="auto">
            <a:xfrm rot="10800000">
              <a:off x="2001830" y="836261"/>
              <a:ext cx="273133" cy="385638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5" name="Rectangle 304"/>
            <p:cNvSpPr/>
            <p:nvPr/>
          </p:nvSpPr>
          <p:spPr bwMode="auto">
            <a:xfrm>
              <a:off x="7605917" y="918940"/>
              <a:ext cx="1539971" cy="3691026"/>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6" name="Rectangle 305"/>
            <p:cNvSpPr/>
            <p:nvPr/>
          </p:nvSpPr>
          <p:spPr bwMode="auto">
            <a:xfrm rot="10800000">
              <a:off x="2757404" y="841778"/>
              <a:ext cx="273133" cy="385638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7" name="Rectangle 306"/>
            <p:cNvSpPr/>
            <p:nvPr/>
          </p:nvSpPr>
          <p:spPr bwMode="auto">
            <a:xfrm>
              <a:off x="3030538" y="841426"/>
              <a:ext cx="1261872" cy="3850782"/>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8" name="Title 2"/>
            <p:cNvSpPr txBox="1">
              <a:spLocks/>
            </p:cNvSpPr>
            <p:nvPr/>
          </p:nvSpPr>
          <p:spPr>
            <a:xfrm>
              <a:off x="3103053"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309" name="Picture 30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0538" y="1788262"/>
              <a:ext cx="1263763" cy="1261871"/>
            </a:xfrm>
            <a:prstGeom prst="rect">
              <a:avLst/>
            </a:prstGeom>
          </p:spPr>
        </p:pic>
        <p:sp>
          <p:nvSpPr>
            <p:cNvPr id="310" name="Rectangle 309"/>
            <p:cNvSpPr/>
            <p:nvPr/>
          </p:nvSpPr>
          <p:spPr bwMode="auto">
            <a:xfrm rot="10800000">
              <a:off x="3544530" y="842546"/>
              <a:ext cx="273133" cy="3846564"/>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1" name="Rectangle 310"/>
            <p:cNvSpPr/>
            <p:nvPr/>
          </p:nvSpPr>
          <p:spPr bwMode="auto">
            <a:xfrm>
              <a:off x="-2" y="918940"/>
              <a:ext cx="3817668" cy="3691028"/>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2" name="Rectangle 311"/>
            <p:cNvSpPr/>
            <p:nvPr/>
          </p:nvSpPr>
          <p:spPr bwMode="auto">
            <a:xfrm>
              <a:off x="3817666" y="836262"/>
              <a:ext cx="4572000" cy="385638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3" name="Title 2"/>
            <p:cNvSpPr txBox="1">
              <a:spLocks/>
            </p:cNvSpPr>
            <p:nvPr/>
          </p:nvSpPr>
          <p:spPr>
            <a:xfrm>
              <a:off x="3941997"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600" kern="0" spc="0" dirty="0" smtClean="0">
                  <a:solidFill>
                    <a:srgbClr val="FFFFFF"/>
                  </a:solidFill>
                  <a:latin typeface="Segoe UI Light" panose="020B0502040204020203" pitchFamily="34" charset="0"/>
                  <a:cs typeface="Segoe UI Light" panose="020B0502040204020203" pitchFamily="34" charset="0"/>
                </a:rPr>
                <a:t>Shopping</a:t>
              </a:r>
              <a:endParaRPr lang="en-US" sz="1600" kern="0" spc="0" dirty="0">
                <a:solidFill>
                  <a:srgbClr val="FFFFFF"/>
                </a:solidFill>
                <a:latin typeface="Segoe UI Light" panose="020B0502040204020203" pitchFamily="34" charset="0"/>
                <a:cs typeface="Segoe UI Light" panose="020B0502040204020203" pitchFamily="34" charset="0"/>
              </a:endParaRPr>
            </a:p>
          </p:txBody>
        </p:sp>
        <p:sp>
          <p:nvSpPr>
            <p:cNvPr id="314" name="Rectangle 313"/>
            <p:cNvSpPr/>
            <p:nvPr/>
          </p:nvSpPr>
          <p:spPr bwMode="auto">
            <a:xfrm>
              <a:off x="3817666" y="2619375"/>
              <a:ext cx="4572000" cy="2002813"/>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5" name="Title 2"/>
            <p:cNvSpPr txBox="1">
              <a:spLocks/>
            </p:cNvSpPr>
            <p:nvPr/>
          </p:nvSpPr>
          <p:spPr>
            <a:xfrm>
              <a:off x="3941996"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a:solidFill>
                    <a:prstClr val="white"/>
                  </a:solidFill>
                  <a:latin typeface="Segoe UI" pitchFamily="34" charset="0"/>
                  <a:ea typeface="Segoe UI" pitchFamily="34" charset="0"/>
                </a:rPr>
                <a:t>Putting in place </a:t>
              </a:r>
              <a:r>
                <a:rPr lang="en-US" sz="1600" kern="0" spc="0" dirty="0" smtClean="0">
                  <a:solidFill>
                    <a:prstClr val="white"/>
                  </a:solidFill>
                  <a:latin typeface="Segoe UI" pitchFamily="34" charset="0"/>
                  <a:ea typeface="Segoe UI" pitchFamily="34" charset="0"/>
                </a:rPr>
                <a:t>features/products </a:t>
              </a:r>
              <a:br>
                <a:rPr lang="en-US" sz="1600" kern="0" spc="0" dirty="0" smtClean="0">
                  <a:solidFill>
                    <a:prstClr val="white"/>
                  </a:solidFill>
                  <a:latin typeface="Segoe UI" pitchFamily="34" charset="0"/>
                  <a:ea typeface="Segoe UI" pitchFamily="34" charset="0"/>
                </a:rPr>
              </a:br>
              <a:r>
                <a:rPr lang="en-US" sz="1600" kern="0" spc="0" dirty="0" smtClean="0">
                  <a:solidFill>
                    <a:prstClr val="white"/>
                  </a:solidFill>
                  <a:latin typeface="Segoe UI" pitchFamily="34" charset="0"/>
                  <a:ea typeface="Segoe UI" pitchFamily="34" charset="0"/>
                </a:rPr>
                <a:t>to </a:t>
              </a:r>
              <a:r>
                <a:rPr lang="en-US" sz="1600" kern="0" spc="0" dirty="0">
                  <a:solidFill>
                    <a:prstClr val="white"/>
                  </a:solidFill>
                  <a:latin typeface="Segoe UI" pitchFamily="34" charset="0"/>
                  <a:ea typeface="Segoe UI" pitchFamily="34" charset="0"/>
                </a:rPr>
                <a:t>help reach the goal</a:t>
              </a:r>
            </a:p>
          </p:txBody>
        </p:sp>
        <p:sp>
          <p:nvSpPr>
            <p:cNvPr id="316" name="Title 2"/>
            <p:cNvSpPr txBox="1">
              <a:spLocks/>
            </p:cNvSpPr>
            <p:nvPr/>
          </p:nvSpPr>
          <p:spPr>
            <a:xfrm>
              <a:off x="3941996" y="3265713"/>
              <a:ext cx="1737874" cy="1006035"/>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kern="0" spc="0" dirty="0">
                  <a:solidFill>
                    <a:prstClr val="white"/>
                  </a:solidFill>
                  <a:latin typeface="Segoe UI Light" panose="020B0502040204020203" pitchFamily="34" charset="0"/>
                  <a:cs typeface="Segoe UI Light" panose="020B0502040204020203" pitchFamily="34" charset="0"/>
                </a:rPr>
                <a:t>Deeper information and access </a:t>
              </a:r>
              <a:r>
                <a:rPr lang="en-US" sz="1200" kern="0" spc="0" dirty="0" smtClean="0">
                  <a:solidFill>
                    <a:prstClr val="white"/>
                  </a:solidFill>
                  <a:latin typeface="Segoe UI Light" panose="020B0502040204020203" pitchFamily="34" charset="0"/>
                  <a:cs typeface="Segoe UI Light" panose="020B0502040204020203" pitchFamily="34" charset="0"/>
                </a:rPr>
                <a:t>to </a:t>
              </a:r>
              <a:r>
                <a:rPr lang="en-US" sz="1200" kern="0" spc="0" dirty="0">
                  <a:solidFill>
                    <a:prstClr val="white"/>
                  </a:solidFill>
                  <a:latin typeface="Segoe UI Light" panose="020B0502040204020203" pitchFamily="34" charset="0"/>
                  <a:cs typeface="Segoe UI Light" panose="020B0502040204020203" pitchFamily="34" charset="0"/>
                </a:rPr>
                <a:t>experts are welcome. </a:t>
              </a:r>
              <a:endParaRPr lang="en-US" sz="1200" kern="0" spc="0" dirty="0" smtClean="0">
                <a:solidFill>
                  <a:prstClr val="white"/>
                </a:solidFill>
                <a:latin typeface="Segoe UI Light" panose="020B0502040204020203" pitchFamily="34" charset="0"/>
                <a:cs typeface="Segoe UI Light" panose="020B0502040204020203" pitchFamily="34" charset="0"/>
              </a:endParaRPr>
            </a:p>
            <a:p>
              <a:pPr>
                <a:spcAft>
                  <a:spcPts val="300"/>
                </a:spcAft>
                <a:defRPr/>
              </a:pPr>
              <a:r>
                <a:rPr lang="en-US" sz="1200" kern="0" spc="0" dirty="0" smtClean="0">
                  <a:solidFill>
                    <a:prstClr val="white"/>
                  </a:solidFill>
                  <a:latin typeface="Segoe UI Light" panose="020B0502040204020203" pitchFamily="34" charset="0"/>
                  <a:cs typeface="Segoe UI Light" panose="020B0502040204020203" pitchFamily="34" charset="0"/>
                </a:rPr>
                <a:t>Empower </a:t>
              </a:r>
              <a:r>
                <a:rPr lang="en-US" sz="1200" kern="0" spc="0" dirty="0">
                  <a:solidFill>
                    <a:prstClr val="white"/>
                  </a:solidFill>
                  <a:latin typeface="Segoe UI Light" panose="020B0502040204020203" pitchFamily="34" charset="0"/>
                  <a:cs typeface="Segoe UI Light" panose="020B0502040204020203" pitchFamily="34" charset="0"/>
                </a:rPr>
                <a:t>consumers with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links through </a:t>
              </a:r>
              <a:r>
                <a:rPr lang="en-US" sz="1200" kern="0" spc="0" dirty="0">
                  <a:solidFill>
                    <a:prstClr val="white"/>
                  </a:solidFill>
                  <a:latin typeface="Segoe UI Light" panose="020B0502040204020203" pitchFamily="34" charset="0"/>
                  <a:cs typeface="Segoe UI Light" panose="020B0502040204020203" pitchFamily="34" charset="0"/>
                </a:rPr>
                <a:t>search to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validate </a:t>
              </a:r>
              <a:r>
                <a:rPr lang="en-US" sz="1200" kern="0" spc="0" dirty="0">
                  <a:solidFill>
                    <a:prstClr val="white"/>
                  </a:solidFill>
                  <a:latin typeface="Segoe UI Light" panose="020B0502040204020203" pitchFamily="34" charset="0"/>
                  <a:cs typeface="Segoe UI Light" panose="020B0502040204020203" pitchFamily="34" charset="0"/>
                </a:rPr>
                <a:t>choices.</a:t>
              </a:r>
            </a:p>
          </p:txBody>
        </p:sp>
        <p:sp>
          <p:nvSpPr>
            <p:cNvPr id="317" name="Title 2"/>
            <p:cNvSpPr txBox="1">
              <a:spLocks/>
            </p:cNvSpPr>
            <p:nvPr/>
          </p:nvSpPr>
          <p:spPr>
            <a:xfrm>
              <a:off x="5818324" y="3265713"/>
              <a:ext cx="2455518" cy="1006035"/>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6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a:solidFill>
                    <a:prstClr val="white"/>
                  </a:solidFill>
                  <a:latin typeface="Segoe UI Light" panose="020B0502040204020203" pitchFamily="34" charset="0"/>
                  <a:cs typeface="Segoe UI Light" panose="020B0502040204020203" pitchFamily="34" charset="0"/>
                </a:rPr>
                <a:t>Content and videos on more sophisticated products through Bing Finance App MSN Money and </a:t>
              </a:r>
              <a:r>
                <a:rPr lang="en-US" sz="1200" kern="0" spc="0" dirty="0" smtClean="0">
                  <a:solidFill>
                    <a:prstClr val="white"/>
                  </a:solidFill>
                  <a:latin typeface="Segoe UI Light" panose="020B0502040204020203" pitchFamily="34" charset="0"/>
                  <a:cs typeface="Segoe UI Light" panose="020B0502040204020203" pitchFamily="34" charset="0"/>
                </a:rPr>
                <a:t>help </a:t>
              </a:r>
              <a:r>
                <a:rPr lang="en-US" sz="1200" kern="0" spc="0" dirty="0">
                  <a:solidFill>
                    <a:prstClr val="white"/>
                  </a:solidFill>
                  <a:latin typeface="Segoe UI Light" panose="020B0502040204020203" pitchFamily="34" charset="0"/>
                  <a:cs typeface="Segoe UI Light" panose="020B0502040204020203" pitchFamily="34" charset="0"/>
                </a:rPr>
                <a:t>consumers feel more in control and more informed.</a:t>
              </a:r>
            </a:p>
          </p:txBody>
        </p:sp>
        <p:pic>
          <p:nvPicPr>
            <p:cNvPr id="318" name="Picture 317"/>
            <p:cNvPicPr>
              <a:picLocks noChangeAspect="1"/>
            </p:cNvPicPr>
            <p:nvPr/>
          </p:nvPicPr>
          <p:blipFill rotWithShape="1">
            <a:blip r:embed="rId17" cstate="screen">
              <a:extLst>
                <a:ext uri="{28A0092B-C50C-407E-A947-70E740481C1C}">
                  <a14:useLocalDpi xmlns:a14="http://schemas.microsoft.com/office/drawing/2010/main"/>
                </a:ext>
              </a:extLst>
            </a:blip>
            <a:srcRect l="-1" r="-1"/>
            <a:stretch/>
          </p:blipFill>
          <p:spPr>
            <a:xfrm>
              <a:off x="5234976" y="918940"/>
              <a:ext cx="3154690" cy="1700436"/>
            </a:xfrm>
            <a:prstGeom prst="rect">
              <a:avLst/>
            </a:prstGeom>
            <a:solidFill>
              <a:schemeClr val="bg1">
                <a:lumMod val="75000"/>
                <a:lumOff val="25000"/>
              </a:schemeClr>
            </a:solidFill>
            <a:ln>
              <a:noFill/>
              <a:headEnd type="none" w="med" len="med"/>
              <a:tailEnd type="none" w="med" len="med"/>
            </a:ln>
            <a:effectLst/>
          </p:spPr>
        </p:pic>
      </p:grpSp>
      <p:grpSp>
        <p:nvGrpSpPr>
          <p:cNvPr id="319" name="Group 318"/>
          <p:cNvGrpSpPr/>
          <p:nvPr/>
        </p:nvGrpSpPr>
        <p:grpSpPr>
          <a:xfrm>
            <a:off x="-3782" y="837554"/>
            <a:ext cx="9150957" cy="3856552"/>
            <a:chOff x="-3782" y="837554"/>
            <a:chExt cx="9150957" cy="3856552"/>
          </a:xfrm>
        </p:grpSpPr>
        <p:sp>
          <p:nvSpPr>
            <p:cNvPr id="320" name="Title 2"/>
            <p:cNvSpPr txBox="1">
              <a:spLocks/>
            </p:cNvSpPr>
            <p:nvPr/>
          </p:nvSpPr>
          <p:spPr>
            <a:xfrm>
              <a:off x="7954643" y="1214272"/>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sp>
          <p:nvSpPr>
            <p:cNvPr id="321" name="Rectangle 320"/>
            <p:cNvSpPr/>
            <p:nvPr/>
          </p:nvSpPr>
          <p:spPr bwMode="auto">
            <a:xfrm>
              <a:off x="-3782" y="843070"/>
              <a:ext cx="1261872" cy="385103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2" name="Title 2"/>
            <p:cNvSpPr txBox="1">
              <a:spLocks/>
            </p:cNvSpPr>
            <p:nvPr/>
          </p:nvSpPr>
          <p:spPr>
            <a:xfrm>
              <a:off x="70001" y="1219790"/>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323" name="Picture 3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 y="1793778"/>
              <a:ext cx="1257215" cy="1261872"/>
            </a:xfrm>
            <a:prstGeom prst="rect">
              <a:avLst/>
            </a:prstGeom>
          </p:spPr>
        </p:pic>
        <p:sp>
          <p:nvSpPr>
            <p:cNvPr id="324" name="Rectangle 323"/>
            <p:cNvSpPr/>
            <p:nvPr/>
          </p:nvSpPr>
          <p:spPr bwMode="auto">
            <a:xfrm>
              <a:off x="760970" y="840319"/>
              <a:ext cx="1261872" cy="385103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5" name="Title 2"/>
            <p:cNvSpPr txBox="1">
              <a:spLocks/>
            </p:cNvSpPr>
            <p:nvPr/>
          </p:nvSpPr>
          <p:spPr>
            <a:xfrm>
              <a:off x="833485"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326" name="Picture 3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971" y="1793355"/>
              <a:ext cx="1261872" cy="1257215"/>
            </a:xfrm>
            <a:prstGeom prst="rect">
              <a:avLst/>
            </a:prstGeom>
          </p:spPr>
        </p:pic>
        <p:sp>
          <p:nvSpPr>
            <p:cNvPr id="327" name="Rectangle 326"/>
            <p:cNvSpPr/>
            <p:nvPr/>
          </p:nvSpPr>
          <p:spPr bwMode="auto">
            <a:xfrm>
              <a:off x="1517904" y="840319"/>
              <a:ext cx="1261872" cy="385103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8" name="Title 2"/>
            <p:cNvSpPr txBox="1">
              <a:spLocks/>
            </p:cNvSpPr>
            <p:nvPr/>
          </p:nvSpPr>
          <p:spPr>
            <a:xfrm>
              <a:off x="1590419" y="1217039"/>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329" name="Picture 32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7904" y="1791026"/>
              <a:ext cx="1261871" cy="1261871"/>
            </a:xfrm>
            <a:prstGeom prst="rect">
              <a:avLst/>
            </a:prstGeom>
          </p:spPr>
        </p:pic>
        <p:sp>
          <p:nvSpPr>
            <p:cNvPr id="330" name="Rectangle 329"/>
            <p:cNvSpPr/>
            <p:nvPr/>
          </p:nvSpPr>
          <p:spPr bwMode="auto">
            <a:xfrm>
              <a:off x="2274964" y="837554"/>
              <a:ext cx="1261872" cy="38510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1" name="Title 2"/>
            <p:cNvSpPr txBox="1">
              <a:spLocks/>
            </p:cNvSpPr>
            <p:nvPr/>
          </p:nvSpPr>
          <p:spPr>
            <a:xfrm>
              <a:off x="2347479"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332" name="Picture 3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5909" y="1788262"/>
              <a:ext cx="1261872" cy="1261872"/>
            </a:xfrm>
            <a:prstGeom prst="rect">
              <a:avLst/>
            </a:prstGeom>
          </p:spPr>
        </p:pic>
        <p:sp>
          <p:nvSpPr>
            <p:cNvPr id="333" name="Rectangle 332"/>
            <p:cNvSpPr/>
            <p:nvPr/>
          </p:nvSpPr>
          <p:spPr bwMode="auto">
            <a:xfrm rot="10800000">
              <a:off x="1244769" y="840570"/>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4" name="Rectangle 333"/>
            <p:cNvSpPr/>
            <p:nvPr/>
          </p:nvSpPr>
          <p:spPr bwMode="auto">
            <a:xfrm rot="10800000">
              <a:off x="485817" y="840570"/>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5" name="Rectangle 334"/>
            <p:cNvSpPr/>
            <p:nvPr/>
          </p:nvSpPr>
          <p:spPr bwMode="auto">
            <a:xfrm rot="10800000">
              <a:off x="2001830" y="840570"/>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6" name="Rectangle 335"/>
            <p:cNvSpPr/>
            <p:nvPr/>
          </p:nvSpPr>
          <p:spPr bwMode="auto">
            <a:xfrm rot="10800000">
              <a:off x="2757404" y="846087"/>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7" name="Rectangle 336"/>
            <p:cNvSpPr/>
            <p:nvPr/>
          </p:nvSpPr>
          <p:spPr bwMode="auto">
            <a:xfrm>
              <a:off x="3030538" y="837554"/>
              <a:ext cx="1261872" cy="3851036"/>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8" name="Title 2"/>
            <p:cNvSpPr txBox="1">
              <a:spLocks/>
            </p:cNvSpPr>
            <p:nvPr/>
          </p:nvSpPr>
          <p:spPr>
            <a:xfrm>
              <a:off x="3103053"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339" name="Picture 3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0538" y="1788262"/>
              <a:ext cx="1263763" cy="1261871"/>
            </a:xfrm>
            <a:prstGeom prst="rect">
              <a:avLst/>
            </a:prstGeom>
          </p:spPr>
        </p:pic>
        <p:sp>
          <p:nvSpPr>
            <p:cNvPr id="340" name="Rectangle 339"/>
            <p:cNvSpPr/>
            <p:nvPr/>
          </p:nvSpPr>
          <p:spPr bwMode="auto">
            <a:xfrm rot="10800000">
              <a:off x="3544532" y="837804"/>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1" name="Rectangle 340"/>
            <p:cNvSpPr/>
            <p:nvPr/>
          </p:nvSpPr>
          <p:spPr bwMode="auto">
            <a:xfrm>
              <a:off x="3817666" y="837554"/>
              <a:ext cx="1261872" cy="385103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2" name="Title 2"/>
            <p:cNvSpPr txBox="1">
              <a:spLocks/>
            </p:cNvSpPr>
            <p:nvPr/>
          </p:nvSpPr>
          <p:spPr>
            <a:xfrm>
              <a:off x="3890181" y="121427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343" name="Picture 3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7666" y="1788261"/>
              <a:ext cx="1263763" cy="1261871"/>
            </a:xfrm>
            <a:prstGeom prst="rect">
              <a:avLst/>
            </a:prstGeom>
          </p:spPr>
        </p:pic>
        <p:sp>
          <p:nvSpPr>
            <p:cNvPr id="345" name="Rectangle 344"/>
            <p:cNvSpPr/>
            <p:nvPr/>
          </p:nvSpPr>
          <p:spPr bwMode="auto">
            <a:xfrm>
              <a:off x="4575175" y="916965"/>
              <a:ext cx="4572000" cy="369497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6" name="Title 2"/>
            <p:cNvSpPr txBox="1">
              <a:spLocks/>
            </p:cNvSpPr>
            <p:nvPr/>
          </p:nvSpPr>
          <p:spPr>
            <a:xfrm>
              <a:off x="4699506" y="1137884"/>
              <a:ext cx="1116842" cy="1481491"/>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600" kern="0" spc="0" dirty="0" smtClean="0">
                  <a:solidFill>
                    <a:srgbClr val="FFFFFF"/>
                  </a:solidFill>
                  <a:latin typeface="Segoe UI Light" panose="020B0502040204020203" pitchFamily="34" charset="0"/>
                  <a:cs typeface="Segoe UI Light" panose="020B0502040204020203" pitchFamily="34" charset="0"/>
                </a:rPr>
                <a:t>Experiencing</a:t>
              </a:r>
              <a:endParaRPr lang="en-US" sz="1600" kern="0" spc="0" dirty="0">
                <a:solidFill>
                  <a:srgbClr val="FFFFFF"/>
                </a:solidFill>
                <a:latin typeface="Segoe UI Light" panose="020B0502040204020203" pitchFamily="34" charset="0"/>
                <a:cs typeface="Segoe UI Light" panose="020B0502040204020203" pitchFamily="34" charset="0"/>
              </a:endParaRPr>
            </a:p>
          </p:txBody>
        </p:sp>
        <p:sp>
          <p:nvSpPr>
            <p:cNvPr id="347" name="Rectangle 346"/>
            <p:cNvSpPr/>
            <p:nvPr/>
          </p:nvSpPr>
          <p:spPr bwMode="auto">
            <a:xfrm>
              <a:off x="4575175" y="2619375"/>
              <a:ext cx="4572000" cy="2067761"/>
            </a:xfrm>
            <a:prstGeom prst="rect">
              <a:avLst/>
            </a:prstGeom>
            <a:solidFill>
              <a:srgbClr val="404040">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8" name="Title 2"/>
            <p:cNvSpPr txBox="1">
              <a:spLocks/>
            </p:cNvSpPr>
            <p:nvPr/>
          </p:nvSpPr>
          <p:spPr>
            <a:xfrm>
              <a:off x="4699505" y="2706230"/>
              <a:ext cx="4331845" cy="22563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lnSpc>
                  <a:spcPct val="100000"/>
                </a:lnSpc>
                <a:spcAft>
                  <a:spcPts val="600"/>
                </a:spcAft>
                <a:defRPr/>
              </a:pPr>
              <a:r>
                <a:rPr lang="en-US" sz="1600" kern="0" spc="0" dirty="0">
                  <a:solidFill>
                    <a:prstClr val="white"/>
                  </a:solidFill>
                  <a:latin typeface="Segoe UI" pitchFamily="34" charset="0"/>
                  <a:ea typeface="Segoe UI" pitchFamily="34" charset="0"/>
                </a:rPr>
                <a:t>Actively keeping an eye on things</a:t>
              </a:r>
            </a:p>
          </p:txBody>
        </p:sp>
        <p:sp>
          <p:nvSpPr>
            <p:cNvPr id="349" name="Title 2"/>
            <p:cNvSpPr txBox="1">
              <a:spLocks/>
            </p:cNvSpPr>
            <p:nvPr/>
          </p:nvSpPr>
          <p:spPr>
            <a:xfrm>
              <a:off x="4699505" y="3038739"/>
              <a:ext cx="1641097" cy="1233010"/>
            </a:xfrm>
            <a:prstGeom prst="rect">
              <a:avLst/>
            </a:prstGeom>
          </p:spPr>
          <p:txBody>
            <a:bodyPr vert="horz" wrap="square" lIns="0" tIns="0" rIns="0" bIns="0" rtlCol="0" anchor="ctr">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defRPr/>
              </a:pPr>
              <a:r>
                <a:rPr lang="en-US" sz="1200" kern="0" spc="0" dirty="0">
                  <a:solidFill>
                    <a:prstClr val="white"/>
                  </a:solidFill>
                  <a:latin typeface="Segoe UI Light" panose="020B0502040204020203" pitchFamily="34" charset="0"/>
                  <a:cs typeface="Segoe UI Light" panose="020B0502040204020203" pitchFamily="34" charset="0"/>
                </a:rPr>
                <a:t>Validation through media and word of mouth can spur confidence and empowerment to tackle the next goal.</a:t>
              </a:r>
            </a:p>
          </p:txBody>
        </p:sp>
        <p:sp>
          <p:nvSpPr>
            <p:cNvPr id="350" name="Title 2"/>
            <p:cNvSpPr txBox="1">
              <a:spLocks/>
            </p:cNvSpPr>
            <p:nvPr/>
          </p:nvSpPr>
          <p:spPr>
            <a:xfrm>
              <a:off x="6568441" y="3038739"/>
              <a:ext cx="2462910" cy="1233010"/>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pPr>
                <a:spcAft>
                  <a:spcPts val="300"/>
                </a:spcAft>
                <a:defRPr/>
              </a:pPr>
              <a:r>
                <a:rPr lang="en-US" sz="1200" b="1" kern="0" spc="0" dirty="0" smtClean="0">
                  <a:solidFill>
                    <a:prstClr val="white"/>
                  </a:solidFill>
                  <a:latin typeface="Segoe UI Light" panose="020B0502040204020203" pitchFamily="34" charset="0"/>
                  <a:cs typeface="Segoe UI Light" panose="020B0502040204020203" pitchFamily="34" charset="0"/>
                </a:rPr>
                <a:t>MSA Solution:</a:t>
              </a:r>
            </a:p>
            <a:p>
              <a:pPr>
                <a:defRPr/>
              </a:pPr>
              <a:r>
                <a:rPr lang="en-US" sz="1200" kern="0" spc="0" dirty="0">
                  <a:solidFill>
                    <a:prstClr val="white"/>
                  </a:solidFill>
                  <a:latin typeface="Segoe UI Light" panose="020B0502040204020203" pitchFamily="34" charset="0"/>
                  <a:cs typeface="Segoe UI Light" panose="020B0502040204020203" pitchFamily="34" charset="0"/>
                </a:rPr>
                <a:t>Advertising and content through other lifestyle channels like… to stay top of mind. Positive news and advertorials on brands as well as links to social content on Bing can help validate </a:t>
              </a:r>
              <a:r>
                <a:rPr lang="en-US" sz="1200" kern="0" spc="0" dirty="0" smtClean="0">
                  <a:solidFill>
                    <a:prstClr val="white"/>
                  </a:solidFill>
                  <a:latin typeface="Segoe UI Light" panose="020B0502040204020203" pitchFamily="34" charset="0"/>
                  <a:cs typeface="Segoe UI Light" panose="020B0502040204020203" pitchFamily="34" charset="0"/>
                </a:rPr>
                <a:t/>
              </a:r>
              <a:br>
                <a:rPr lang="en-US" sz="1200" kern="0" spc="0" dirty="0" smtClean="0">
                  <a:solidFill>
                    <a:prstClr val="white"/>
                  </a:solidFill>
                  <a:latin typeface="Segoe UI Light" panose="020B0502040204020203" pitchFamily="34" charset="0"/>
                  <a:cs typeface="Segoe UI Light" panose="020B0502040204020203" pitchFamily="34" charset="0"/>
                </a:rPr>
              </a:br>
              <a:r>
                <a:rPr lang="en-US" sz="1200" kern="0" spc="0" dirty="0" smtClean="0">
                  <a:solidFill>
                    <a:prstClr val="white"/>
                  </a:solidFill>
                  <a:latin typeface="Segoe UI Light" panose="020B0502040204020203" pitchFamily="34" charset="0"/>
                  <a:cs typeface="Segoe UI Light" panose="020B0502040204020203" pitchFamily="34" charset="0"/>
                </a:rPr>
                <a:t>their </a:t>
              </a:r>
              <a:r>
                <a:rPr lang="en-US" sz="1200" kern="0" spc="0" dirty="0">
                  <a:solidFill>
                    <a:prstClr val="white"/>
                  </a:solidFill>
                  <a:latin typeface="Segoe UI Light" panose="020B0502040204020203" pitchFamily="34" charset="0"/>
                  <a:cs typeface="Segoe UI Light" panose="020B0502040204020203" pitchFamily="34" charset="0"/>
                </a:rPr>
                <a:t>choices. </a:t>
              </a:r>
            </a:p>
          </p:txBody>
        </p:sp>
        <p:pic>
          <p:nvPicPr>
            <p:cNvPr id="351" name="Picture 35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986906" y="1000624"/>
              <a:ext cx="3160269" cy="1618752"/>
            </a:xfrm>
            <a:prstGeom prst="rect">
              <a:avLst/>
            </a:prstGeom>
          </p:spPr>
        </p:pic>
        <p:sp>
          <p:nvSpPr>
            <p:cNvPr id="352" name="Rectangle 351"/>
            <p:cNvSpPr/>
            <p:nvPr/>
          </p:nvSpPr>
          <p:spPr bwMode="auto">
            <a:xfrm rot="10800000">
              <a:off x="4305902" y="837804"/>
              <a:ext cx="273133" cy="3847766"/>
            </a:xfrm>
            <a:prstGeom prst="rect">
              <a:avLst/>
            </a:prstGeom>
            <a:gradFill>
              <a:gsLst>
                <a:gs pos="0">
                  <a:schemeClr val="bg1">
                    <a:lumMod val="95000"/>
                    <a:lumOff val="5000"/>
                    <a:alpha val="70000"/>
                  </a:schemeClr>
                </a:gs>
                <a:gs pos="76000">
                  <a:schemeClr val="tx2">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4" name="Rectangle 343"/>
            <p:cNvSpPr/>
            <p:nvPr/>
          </p:nvSpPr>
          <p:spPr bwMode="auto">
            <a:xfrm>
              <a:off x="-4" y="916966"/>
              <a:ext cx="4579040" cy="3694976"/>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 name="Group 3"/>
          <p:cNvGrpSpPr/>
          <p:nvPr/>
        </p:nvGrpSpPr>
        <p:grpSpPr>
          <a:xfrm>
            <a:off x="-7179" y="804672"/>
            <a:ext cx="9151648" cy="3922302"/>
            <a:chOff x="-5757" y="804672"/>
            <a:chExt cx="9151648" cy="3922302"/>
          </a:xfrm>
        </p:grpSpPr>
        <p:sp>
          <p:nvSpPr>
            <p:cNvPr id="3" name="Rectangle 2"/>
            <p:cNvSpPr/>
            <p:nvPr/>
          </p:nvSpPr>
          <p:spPr bwMode="auto">
            <a:xfrm>
              <a:off x="-5757" y="804672"/>
              <a:ext cx="9147782" cy="392230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54" name="Group 353"/>
            <p:cNvGrpSpPr/>
            <p:nvPr/>
          </p:nvGrpSpPr>
          <p:grpSpPr>
            <a:xfrm>
              <a:off x="-3782" y="804672"/>
              <a:ext cx="9149673" cy="3922302"/>
              <a:chOff x="-3782" y="804672"/>
              <a:chExt cx="9149673" cy="3922302"/>
            </a:xfrm>
          </p:grpSpPr>
          <p:grpSp>
            <p:nvGrpSpPr>
              <p:cNvPr id="355" name="Group 354"/>
              <p:cNvGrpSpPr/>
              <p:nvPr/>
            </p:nvGrpSpPr>
            <p:grpSpPr>
              <a:xfrm>
                <a:off x="7882128" y="804672"/>
                <a:ext cx="1263763" cy="3916800"/>
                <a:chOff x="7882128" y="698252"/>
                <a:chExt cx="1263763" cy="3916800"/>
              </a:xfrm>
            </p:grpSpPr>
            <p:sp>
              <p:nvSpPr>
                <p:cNvPr id="380" name="Rectangle 379"/>
                <p:cNvSpPr/>
                <p:nvPr/>
              </p:nvSpPr>
              <p:spPr bwMode="auto">
                <a:xfrm>
                  <a:off x="7882128" y="698252"/>
                  <a:ext cx="1261872" cy="3916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1" name="Title 2"/>
                <p:cNvSpPr txBox="1">
                  <a:spLocks/>
                </p:cNvSpPr>
                <p:nvPr/>
              </p:nvSpPr>
              <p:spPr>
                <a:xfrm>
                  <a:off x="795464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Experiencing</a:t>
                  </a:r>
                </a:p>
              </p:txBody>
            </p:sp>
            <p:pic>
              <p:nvPicPr>
                <p:cNvPr id="382" name="Picture 38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2128" y="1681842"/>
                  <a:ext cx="1263763" cy="1261870"/>
                </a:xfrm>
                <a:prstGeom prst="rect">
                  <a:avLst/>
                </a:prstGeom>
              </p:spPr>
            </p:pic>
          </p:grpSp>
          <p:grpSp>
            <p:nvGrpSpPr>
              <p:cNvPr id="356" name="Group 355"/>
              <p:cNvGrpSpPr/>
              <p:nvPr/>
            </p:nvGrpSpPr>
            <p:grpSpPr>
              <a:xfrm>
                <a:off x="6568440" y="804672"/>
                <a:ext cx="1263763" cy="3916800"/>
                <a:chOff x="6568440" y="698252"/>
                <a:chExt cx="1263763" cy="3916800"/>
              </a:xfrm>
            </p:grpSpPr>
            <p:sp>
              <p:nvSpPr>
                <p:cNvPr id="377" name="Rectangle 376"/>
                <p:cNvSpPr/>
                <p:nvPr/>
              </p:nvSpPr>
              <p:spPr bwMode="auto">
                <a:xfrm>
                  <a:off x="6568440" y="698252"/>
                  <a:ext cx="1261872" cy="39168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8" name="Title 2"/>
                <p:cNvSpPr txBox="1">
                  <a:spLocks/>
                </p:cNvSpPr>
                <p:nvPr/>
              </p:nvSpPr>
              <p:spPr>
                <a:xfrm>
                  <a:off x="6640955"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Shopping</a:t>
                  </a:r>
                  <a:endParaRPr lang="en-US" sz="1600" spc="0" dirty="0">
                    <a:solidFill>
                      <a:schemeClr val="tx2"/>
                    </a:solidFill>
                  </a:endParaRPr>
                </a:p>
              </p:txBody>
            </p:sp>
            <p:pic>
              <p:nvPicPr>
                <p:cNvPr id="379" name="Picture 37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8440" y="1681841"/>
                  <a:ext cx="1263763" cy="1261871"/>
                </a:xfrm>
                <a:prstGeom prst="rect">
                  <a:avLst/>
                </a:prstGeom>
              </p:spPr>
            </p:pic>
          </p:grpSp>
          <p:grpSp>
            <p:nvGrpSpPr>
              <p:cNvPr id="357" name="Group 356"/>
              <p:cNvGrpSpPr/>
              <p:nvPr/>
            </p:nvGrpSpPr>
            <p:grpSpPr>
              <a:xfrm>
                <a:off x="5254752" y="804672"/>
                <a:ext cx="1263763" cy="3916800"/>
                <a:chOff x="5254752" y="698252"/>
                <a:chExt cx="1263763" cy="3916800"/>
              </a:xfrm>
            </p:grpSpPr>
            <p:sp>
              <p:nvSpPr>
                <p:cNvPr id="374" name="Rectangle 373"/>
                <p:cNvSpPr/>
                <p:nvPr/>
              </p:nvSpPr>
              <p:spPr bwMode="auto">
                <a:xfrm>
                  <a:off x="5254752" y="698252"/>
                  <a:ext cx="1261872" cy="3916800"/>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5" name="Title 2"/>
                <p:cNvSpPr txBox="1">
                  <a:spLocks/>
                </p:cNvSpPr>
                <p:nvPr/>
              </p:nvSpPr>
              <p:spPr>
                <a:xfrm>
                  <a:off x="5327267"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Evaluating</a:t>
                  </a:r>
                  <a:endParaRPr lang="en-US" sz="1600" spc="0" dirty="0">
                    <a:solidFill>
                      <a:schemeClr val="tx2"/>
                    </a:solidFill>
                  </a:endParaRPr>
                </a:p>
              </p:txBody>
            </p:sp>
            <p:pic>
              <p:nvPicPr>
                <p:cNvPr id="376" name="Picture 37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4752" y="1681842"/>
                  <a:ext cx="1263763" cy="1261871"/>
                </a:xfrm>
                <a:prstGeom prst="rect">
                  <a:avLst/>
                </a:prstGeom>
              </p:spPr>
            </p:pic>
          </p:grpSp>
          <p:grpSp>
            <p:nvGrpSpPr>
              <p:cNvPr id="358" name="Group 357"/>
              <p:cNvGrpSpPr/>
              <p:nvPr/>
            </p:nvGrpSpPr>
            <p:grpSpPr>
              <a:xfrm>
                <a:off x="3941064" y="804672"/>
                <a:ext cx="1262817" cy="3916800"/>
                <a:chOff x="3941064" y="698252"/>
                <a:chExt cx="1262817" cy="3916800"/>
              </a:xfrm>
            </p:grpSpPr>
            <p:sp>
              <p:nvSpPr>
                <p:cNvPr id="371" name="Rectangle 370"/>
                <p:cNvSpPr/>
                <p:nvPr/>
              </p:nvSpPr>
              <p:spPr bwMode="auto">
                <a:xfrm>
                  <a:off x="3941064" y="698252"/>
                  <a:ext cx="1261872" cy="39168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2" name="Title 2"/>
                <p:cNvSpPr txBox="1">
                  <a:spLocks/>
                </p:cNvSpPr>
                <p:nvPr/>
              </p:nvSpPr>
              <p:spPr>
                <a:xfrm>
                  <a:off x="4013579"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a:t>
                  </a:r>
                  <a:br>
                    <a:rPr lang="en-US" sz="1600" spc="0" dirty="0" smtClean="0">
                      <a:solidFill>
                        <a:schemeClr val="tx2"/>
                      </a:solidFill>
                    </a:rPr>
                  </a:br>
                  <a:r>
                    <a:rPr lang="en-US" sz="1600" spc="0" dirty="0" smtClean="0">
                      <a:solidFill>
                        <a:schemeClr val="tx2"/>
                      </a:solidFill>
                    </a:rPr>
                    <a:t>to buy</a:t>
                  </a:r>
                  <a:endParaRPr lang="en-US" sz="1600" spc="0" dirty="0">
                    <a:solidFill>
                      <a:schemeClr val="tx2"/>
                    </a:solidFill>
                  </a:endParaRPr>
                </a:p>
              </p:txBody>
            </p:sp>
            <p:pic>
              <p:nvPicPr>
                <p:cNvPr id="373" name="Picture 3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2009" y="1681842"/>
                  <a:ext cx="1261872" cy="1261872"/>
                </a:xfrm>
                <a:prstGeom prst="rect">
                  <a:avLst/>
                </a:prstGeom>
              </p:spPr>
            </p:pic>
          </p:grpSp>
          <p:grpSp>
            <p:nvGrpSpPr>
              <p:cNvPr id="359" name="Group 358"/>
              <p:cNvGrpSpPr/>
              <p:nvPr/>
            </p:nvGrpSpPr>
            <p:grpSpPr>
              <a:xfrm>
                <a:off x="2627376" y="804672"/>
                <a:ext cx="1261872" cy="3916800"/>
                <a:chOff x="2627376" y="698252"/>
                <a:chExt cx="1261872" cy="3916800"/>
              </a:xfrm>
            </p:grpSpPr>
            <p:sp>
              <p:nvSpPr>
                <p:cNvPr id="368" name="Rectangle 367"/>
                <p:cNvSpPr/>
                <p:nvPr/>
              </p:nvSpPr>
              <p:spPr bwMode="auto">
                <a:xfrm>
                  <a:off x="2627376" y="698252"/>
                  <a:ext cx="1261872" cy="391680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9" name="Title 2"/>
                <p:cNvSpPr txBox="1">
                  <a:spLocks/>
                </p:cNvSpPr>
                <p:nvPr/>
              </p:nvSpPr>
              <p:spPr>
                <a:xfrm>
                  <a:off x="2699891"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Experiencing</a:t>
                  </a:r>
                  <a:endParaRPr lang="en-US" sz="1600" spc="0" dirty="0">
                    <a:solidFill>
                      <a:schemeClr val="tx2"/>
                    </a:solidFill>
                  </a:endParaRPr>
                </a:p>
              </p:txBody>
            </p:sp>
            <p:pic>
              <p:nvPicPr>
                <p:cNvPr id="370" name="Picture 36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27376" y="1681841"/>
                  <a:ext cx="1261871" cy="1261871"/>
                </a:xfrm>
                <a:prstGeom prst="rect">
                  <a:avLst/>
                </a:prstGeom>
              </p:spPr>
            </p:pic>
          </p:grpSp>
          <p:grpSp>
            <p:nvGrpSpPr>
              <p:cNvPr id="360" name="Group 359"/>
              <p:cNvGrpSpPr/>
              <p:nvPr/>
            </p:nvGrpSpPr>
            <p:grpSpPr>
              <a:xfrm>
                <a:off x="1313688" y="804672"/>
                <a:ext cx="1261873" cy="3916800"/>
                <a:chOff x="1313688" y="698252"/>
                <a:chExt cx="1261873" cy="3916800"/>
              </a:xfrm>
            </p:grpSpPr>
            <p:sp>
              <p:nvSpPr>
                <p:cNvPr id="365" name="Rectangle 364"/>
                <p:cNvSpPr/>
                <p:nvPr/>
              </p:nvSpPr>
              <p:spPr bwMode="auto">
                <a:xfrm>
                  <a:off x="1313688" y="698252"/>
                  <a:ext cx="1261872" cy="391680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6" name="Title 2"/>
                <p:cNvSpPr txBox="1">
                  <a:spLocks/>
                </p:cNvSpPr>
                <p:nvPr/>
              </p:nvSpPr>
              <p:spPr>
                <a:xfrm>
                  <a:off x="138620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smtClean="0">
                      <a:solidFill>
                        <a:schemeClr val="tx2"/>
                      </a:solidFill>
                    </a:rPr>
                    <a:t>Decision to change</a:t>
                  </a:r>
                  <a:endParaRPr lang="en-US" sz="1600" spc="0" dirty="0">
                    <a:solidFill>
                      <a:schemeClr val="tx2"/>
                    </a:solidFill>
                  </a:endParaRPr>
                </a:p>
              </p:txBody>
            </p:sp>
            <p:pic>
              <p:nvPicPr>
                <p:cNvPr id="367" name="Picture 36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3689" y="1684170"/>
                  <a:ext cx="1261872" cy="1257215"/>
                </a:xfrm>
                <a:prstGeom prst="rect">
                  <a:avLst/>
                </a:prstGeom>
              </p:spPr>
            </p:pic>
          </p:grpSp>
          <p:grpSp>
            <p:nvGrpSpPr>
              <p:cNvPr id="361" name="Group 360"/>
              <p:cNvGrpSpPr/>
              <p:nvPr/>
            </p:nvGrpSpPr>
            <p:grpSpPr>
              <a:xfrm>
                <a:off x="-3782" y="804672"/>
                <a:ext cx="1261872" cy="3922302"/>
                <a:chOff x="0" y="695501"/>
                <a:chExt cx="1261872" cy="3922302"/>
              </a:xfrm>
            </p:grpSpPr>
            <p:sp>
              <p:nvSpPr>
                <p:cNvPr id="362" name="Rectangle 361"/>
                <p:cNvSpPr/>
                <p:nvPr/>
              </p:nvSpPr>
              <p:spPr bwMode="auto">
                <a:xfrm>
                  <a:off x="0" y="695501"/>
                  <a:ext cx="1261872" cy="392230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3" name="Title 2"/>
                <p:cNvSpPr txBox="1">
                  <a:spLocks/>
                </p:cNvSpPr>
                <p:nvPr/>
              </p:nvSpPr>
              <p:spPr>
                <a:xfrm>
                  <a:off x="73783" y="1107854"/>
                  <a:ext cx="1116842" cy="920971"/>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1600" spc="0" dirty="0">
                      <a:solidFill>
                        <a:schemeClr val="tx2"/>
                      </a:solidFill>
                    </a:rPr>
                    <a:t>Open to possibility</a:t>
                  </a:r>
                </a:p>
              </p:txBody>
            </p:sp>
            <p:pic>
              <p:nvPicPr>
                <p:cNvPr id="364" name="Picture 36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9" y="1681842"/>
                  <a:ext cx="1257215" cy="1261872"/>
                </a:xfrm>
                <a:prstGeom prst="rect">
                  <a:avLst/>
                </a:prstGeom>
              </p:spPr>
            </p:pic>
          </p:grpSp>
        </p:grpSp>
      </p:grpSp>
      <p:sp>
        <p:nvSpPr>
          <p:cNvPr id="2" name="Rectangle 1"/>
          <p:cNvSpPr/>
          <p:nvPr/>
        </p:nvSpPr>
        <p:spPr bwMode="auto">
          <a:xfrm>
            <a:off x="-5757" y="0"/>
            <a:ext cx="9147782" cy="113511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0" y="740979"/>
            <a:ext cx="3891139" cy="346842"/>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Passive</a:t>
            </a:r>
            <a:endParaRPr lang="en-US" sz="2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8" name="Rectangle 37"/>
          <p:cNvSpPr/>
          <p:nvPr/>
        </p:nvSpPr>
        <p:spPr bwMode="auto">
          <a:xfrm>
            <a:off x="3941064" y="740979"/>
            <a:ext cx="5202936" cy="3468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Active</a:t>
            </a:r>
            <a:endParaRPr lang="en-US" sz="2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53" name="Rectangle 352"/>
          <p:cNvSpPr/>
          <p:nvPr/>
        </p:nvSpPr>
        <p:spPr bwMode="auto">
          <a:xfrm>
            <a:off x="-5757" y="4396542"/>
            <a:ext cx="9147782" cy="75172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52704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 -4.36229E-6 L 0.05938 -4.36229E-6 " pathEditMode="relative" rAng="0" ptsTypes="AA">
                                      <p:cBhvr>
                                        <p:cTn id="9" dur="2000" fill="hold"/>
                                        <p:tgtEl>
                                          <p:spTgt spid="28"/>
                                        </p:tgtEl>
                                        <p:attrNameLst>
                                          <p:attrName>ppt_x</p:attrName>
                                          <p:attrName>ppt_y</p:attrName>
                                        </p:attrNameLst>
                                      </p:cBhvr>
                                      <p:rCtr x="2969" y="0"/>
                                    </p:animMotion>
                                  </p:childTnLst>
                                </p:cTn>
                              </p:par>
                              <p:par>
                                <p:cTn id="10" presetID="63" presetClass="path" presetSubtype="0" accel="50000" decel="50000" fill="hold" nodeType="withEffect">
                                  <p:stCondLst>
                                    <p:cond delay="0"/>
                                  </p:stCondLst>
                                  <p:childTnLst>
                                    <p:animMotion origin="layout" path="M -3.33333E-6 -4.36229E-6 L 0.12084 -4.36229E-6 " pathEditMode="relative" rAng="0" ptsTypes="AA">
                                      <p:cBhvr>
                                        <p:cTn id="11" dur="2000" fill="hold"/>
                                        <p:tgtEl>
                                          <p:spTgt spid="24"/>
                                        </p:tgtEl>
                                        <p:attrNameLst>
                                          <p:attrName>ppt_x</p:attrName>
                                          <p:attrName>ppt_y</p:attrName>
                                        </p:attrNameLst>
                                      </p:cBhvr>
                                      <p:rCtr x="6042" y="0"/>
                                    </p:animMotion>
                                  </p:childTnLst>
                                </p:cTn>
                              </p:par>
                              <p:par>
                                <p:cTn id="12" presetID="63" presetClass="path" presetSubtype="0" accel="50000" decel="50000" fill="hold" nodeType="withEffect">
                                  <p:stCondLst>
                                    <p:cond delay="0"/>
                                  </p:stCondLst>
                                  <p:childTnLst>
                                    <p:animMotion origin="layout" path="M -3.61111E-6 -1.33601E-6 L 0.18108 -1.33601E-6 " pathEditMode="relative" rAng="0" ptsTypes="AA">
                                      <p:cBhvr>
                                        <p:cTn id="13" dur="2000" fill="hold"/>
                                        <p:tgtEl>
                                          <p:spTgt spid="20"/>
                                        </p:tgtEl>
                                        <p:attrNameLst>
                                          <p:attrName>ppt_x</p:attrName>
                                          <p:attrName>ppt_y</p:attrName>
                                        </p:attrNameLst>
                                      </p:cBhvr>
                                      <p:rCtr x="9045" y="0"/>
                                    </p:animMotion>
                                  </p:childTnLst>
                                </p:cTn>
                              </p:par>
                              <p:par>
                                <p:cTn id="14" presetID="63" presetClass="path" presetSubtype="0" accel="50000" decel="50000" fill="hold" nodeType="withEffect">
                                  <p:stCondLst>
                                    <p:cond delay="0"/>
                                  </p:stCondLst>
                                  <p:childTnLst>
                                    <p:animMotion origin="layout" path="M 0 -2.40518E-7 L 0.24288 -2.40518E-7 " pathEditMode="relative" rAng="0" ptsTypes="AA">
                                      <p:cBhvr>
                                        <p:cTn id="15" dur="2000" fill="hold"/>
                                        <p:tgtEl>
                                          <p:spTgt spid="16"/>
                                        </p:tgtEl>
                                        <p:attrNameLst>
                                          <p:attrName>ppt_x</p:attrName>
                                          <p:attrName>ppt_y</p:attrName>
                                        </p:attrNameLst>
                                      </p:cBhvr>
                                      <p:rCtr x="12135" y="0"/>
                                    </p:animMotion>
                                  </p:childTnLst>
                                </p:cTn>
                              </p:par>
                              <p:par>
                                <p:cTn id="16" presetID="63" presetClass="path" presetSubtype="0" accel="50000" decel="50000" fill="hold" nodeType="withEffect">
                                  <p:stCondLst>
                                    <p:cond delay="0"/>
                                  </p:stCondLst>
                                  <p:childTnLst>
                                    <p:animMotion origin="layout" path="M 0.00105 -4.84587E-6 L 0.30139 -4.84587E-6 " pathEditMode="relative" rAng="0" ptsTypes="AA">
                                      <p:cBhvr>
                                        <p:cTn id="17" dur="2000" fill="hold"/>
                                        <p:tgtEl>
                                          <p:spTgt spid="12"/>
                                        </p:tgtEl>
                                        <p:attrNameLst>
                                          <p:attrName>ppt_x</p:attrName>
                                          <p:attrName>ppt_y</p:attrName>
                                        </p:attrNameLst>
                                      </p:cBhvr>
                                      <p:rCtr x="15017" y="0"/>
                                    </p:animMotion>
                                  </p:childTnLst>
                                </p:cTn>
                              </p:par>
                              <p:par>
                                <p:cTn id="18" presetID="10" presetClass="entr" presetSubtype="0" fill="hold" nodeType="withEffect">
                                  <p:stCondLst>
                                    <p:cond delay="50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1250"/>
                                        <p:tgtEl>
                                          <p:spTgt spid="113"/>
                                        </p:tgtEl>
                                      </p:cBhvr>
                                    </p:animEffect>
                                  </p:childTnLst>
                                </p:cTn>
                              </p:par>
                              <p:par>
                                <p:cTn id="21" presetID="10" presetClass="exit" presetSubtype="0" fill="hold" nodeType="withEffect">
                                  <p:stCondLst>
                                    <p:cond delay="0"/>
                                  </p:stCondLst>
                                  <p:childTnLst>
                                    <p:animEffect transition="out" filter="fade">
                                      <p:cBhvr>
                                        <p:cTn id="22" dur="1250"/>
                                        <p:tgtEl>
                                          <p:spTgt spid="114"/>
                                        </p:tgtEl>
                                      </p:cBhvr>
                                    </p:animEffect>
                                    <p:set>
                                      <p:cBhvr>
                                        <p:cTn id="23" dur="1" fill="hold">
                                          <p:stCondLst>
                                            <p:cond delay="1249"/>
                                          </p:stCondLst>
                                        </p:cTn>
                                        <p:tgtEl>
                                          <p:spTgt spid="114"/>
                                        </p:tgtEl>
                                        <p:attrNameLst>
                                          <p:attrName>style.visibility</p:attrName>
                                        </p:attrNameLst>
                                      </p:cBhvr>
                                      <p:to>
                                        <p:strVal val="hidden"/>
                                      </p:to>
                                    </p:set>
                                  </p:childTnLst>
                                </p:cTn>
                              </p:par>
                              <p:par>
                                <p:cTn id="24" presetID="10" presetClass="entr" presetSubtype="0" fill="hold" grpId="0" nodeType="withEffect">
                                  <p:stCondLst>
                                    <p:cond delay="1750"/>
                                  </p:stCondLst>
                                  <p:childTnLst>
                                    <p:set>
                                      <p:cBhvr>
                                        <p:cTn id="25" dur="1" fill="hold">
                                          <p:stCondLst>
                                            <p:cond delay="0"/>
                                          </p:stCondLst>
                                        </p:cTn>
                                        <p:tgtEl>
                                          <p:spTgt spid="142"/>
                                        </p:tgtEl>
                                        <p:attrNameLst>
                                          <p:attrName>style.visibility</p:attrName>
                                        </p:attrNameLst>
                                      </p:cBhvr>
                                      <p:to>
                                        <p:strVal val="visible"/>
                                      </p:to>
                                    </p:set>
                                    <p:animEffect transition="in" filter="fade">
                                      <p:cBhvr>
                                        <p:cTn id="26" dur="500"/>
                                        <p:tgtEl>
                                          <p:spTgt spid="142"/>
                                        </p:tgtEl>
                                      </p:cBhvr>
                                    </p:animEffect>
                                  </p:childTnLst>
                                </p:cTn>
                              </p:par>
                              <p:par>
                                <p:cTn id="27" presetID="10" presetClass="entr" presetSubtype="0" fill="hold" nodeType="withEffect">
                                  <p:stCondLst>
                                    <p:cond delay="17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
                                        <p:tgtEl>
                                          <p:spTgt spid="142"/>
                                        </p:tgtEl>
                                      </p:cBhvr>
                                    </p:animEffect>
                                    <p:set>
                                      <p:cBhvr>
                                        <p:cTn id="34" dur="1" fill="hold">
                                          <p:stCondLst>
                                            <p:cond delay="9"/>
                                          </p:stCondLst>
                                        </p:cTn>
                                        <p:tgtEl>
                                          <p:spTgt spid="14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
                                        <p:tgtEl>
                                          <p:spTgt spid="7"/>
                                        </p:tgtEl>
                                      </p:cBhvr>
                                    </p:animEffect>
                                    <p:set>
                                      <p:cBhvr>
                                        <p:cTn id="37" dur="1" fill="hold">
                                          <p:stCondLst>
                                            <p:cond delay="9"/>
                                          </p:stCondLst>
                                        </p:cTn>
                                        <p:tgtEl>
                                          <p:spTgt spid="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1000"/>
                                        <p:tgtEl>
                                          <p:spTgt spid="9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95"/>
                                        </p:tgtEl>
                                      </p:cBhvr>
                                    </p:animEffect>
                                    <p:set>
                                      <p:cBhvr>
                                        <p:cTn id="45" dur="1" fill="hold">
                                          <p:stCondLst>
                                            <p:cond delay="999"/>
                                          </p:stCondLst>
                                        </p:cTn>
                                        <p:tgtEl>
                                          <p:spTgt spid="9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36"/>
                                        </p:tgtEl>
                                        <p:attrNameLst>
                                          <p:attrName>style.visibility</p:attrName>
                                        </p:attrNameLst>
                                      </p:cBhvr>
                                      <p:to>
                                        <p:strVal val="visible"/>
                                      </p:to>
                                    </p:set>
                                    <p:animEffect transition="in" filter="fade">
                                      <p:cBhvr>
                                        <p:cTn id="48" dur="1000"/>
                                        <p:tgtEl>
                                          <p:spTgt spid="1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136"/>
                                        </p:tgtEl>
                                      </p:cBhvr>
                                    </p:animEffect>
                                    <p:set>
                                      <p:cBhvr>
                                        <p:cTn id="53" dur="1" fill="hold">
                                          <p:stCondLst>
                                            <p:cond delay="999"/>
                                          </p:stCondLst>
                                        </p:cTn>
                                        <p:tgtEl>
                                          <p:spTgt spid="13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83"/>
                                        </p:tgtEl>
                                        <p:attrNameLst>
                                          <p:attrName>style.visibility</p:attrName>
                                        </p:attrNameLst>
                                      </p:cBhvr>
                                      <p:to>
                                        <p:strVal val="visible"/>
                                      </p:to>
                                    </p:set>
                                    <p:animEffect transition="in" filter="fade">
                                      <p:cBhvr>
                                        <p:cTn id="56" dur="1000"/>
                                        <p:tgtEl>
                                          <p:spTgt spid="18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83"/>
                                        </p:tgtEl>
                                      </p:cBhvr>
                                    </p:animEffect>
                                    <p:set>
                                      <p:cBhvr>
                                        <p:cTn id="61" dur="1" fill="hold">
                                          <p:stCondLst>
                                            <p:cond delay="999"/>
                                          </p:stCondLst>
                                        </p:cTn>
                                        <p:tgtEl>
                                          <p:spTgt spid="18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251"/>
                                        </p:tgtEl>
                                        <p:attrNameLst>
                                          <p:attrName>style.visibility</p:attrName>
                                        </p:attrNameLst>
                                      </p:cBhvr>
                                      <p:to>
                                        <p:strVal val="visible"/>
                                      </p:to>
                                    </p:set>
                                    <p:animEffect transition="in" filter="fade">
                                      <p:cBhvr>
                                        <p:cTn id="64" dur="1000"/>
                                        <p:tgtEl>
                                          <p:spTgt spid="25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251"/>
                                        </p:tgtEl>
                                      </p:cBhvr>
                                    </p:animEffect>
                                    <p:set>
                                      <p:cBhvr>
                                        <p:cTn id="69" dur="1" fill="hold">
                                          <p:stCondLst>
                                            <p:cond delay="999"/>
                                          </p:stCondLst>
                                        </p:cTn>
                                        <p:tgtEl>
                                          <p:spTgt spid="251"/>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85"/>
                                        </p:tgtEl>
                                        <p:attrNameLst>
                                          <p:attrName>style.visibility</p:attrName>
                                        </p:attrNameLst>
                                      </p:cBhvr>
                                      <p:to>
                                        <p:strVal val="visible"/>
                                      </p:to>
                                    </p:set>
                                    <p:animEffect transition="in" filter="fade">
                                      <p:cBhvr>
                                        <p:cTn id="72" dur="1000"/>
                                        <p:tgtEl>
                                          <p:spTgt spid="2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285"/>
                                        </p:tgtEl>
                                      </p:cBhvr>
                                    </p:animEffect>
                                    <p:set>
                                      <p:cBhvr>
                                        <p:cTn id="77" dur="1" fill="hold">
                                          <p:stCondLst>
                                            <p:cond delay="999"/>
                                          </p:stCondLst>
                                        </p:cTn>
                                        <p:tgtEl>
                                          <p:spTgt spid="285"/>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319"/>
                                        </p:tgtEl>
                                        <p:attrNameLst>
                                          <p:attrName>style.visibility</p:attrName>
                                        </p:attrNameLst>
                                      </p:cBhvr>
                                      <p:to>
                                        <p:strVal val="visible"/>
                                      </p:to>
                                    </p:set>
                                    <p:animEffect transition="in" filter="fade">
                                      <p:cBhvr>
                                        <p:cTn id="80"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86011" y="1028699"/>
            <a:ext cx="2807208" cy="3362518"/>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Our Financial Services audience spends </a:t>
            </a:r>
            <a:r>
              <a:rPr lang="en-US" dirty="0"/>
              <a:t>t</a:t>
            </a:r>
            <a:r>
              <a:rPr lang="en-US" dirty="0" smtClean="0"/>
              <a:t>ime </a:t>
            </a:r>
            <a:br>
              <a:rPr lang="en-US" dirty="0" smtClean="0"/>
            </a:br>
            <a:r>
              <a:rPr lang="en-US" dirty="0" smtClean="0"/>
              <a:t>on </a:t>
            </a:r>
            <a:r>
              <a:rPr lang="en-US" dirty="0"/>
              <a:t>Microsoft </a:t>
            </a:r>
            <a:r>
              <a:rPr lang="en-US" dirty="0" smtClean="0"/>
              <a:t>properties </a:t>
            </a:r>
            <a:r>
              <a:rPr lang="en-US" dirty="0"/>
              <a:t>t</a:t>
            </a:r>
            <a:r>
              <a:rPr lang="en-US" dirty="0" smtClean="0"/>
              <a:t>hroughout </a:t>
            </a:r>
            <a:r>
              <a:rPr lang="en-US" dirty="0"/>
              <a:t>t</a:t>
            </a:r>
            <a:r>
              <a:rPr lang="en-US" dirty="0" smtClean="0"/>
              <a:t>he </a:t>
            </a:r>
            <a:r>
              <a:rPr lang="en-US" dirty="0"/>
              <a:t>d</a:t>
            </a:r>
            <a:r>
              <a:rPr lang="en-US" dirty="0" smtClean="0"/>
              <a:t>ay</a:t>
            </a:r>
            <a:endParaRPr lang="en-US" dirty="0"/>
          </a:p>
        </p:txBody>
      </p:sp>
      <p:sp>
        <p:nvSpPr>
          <p:cNvPr id="3" name="Text Placeholder 2"/>
          <p:cNvSpPr>
            <a:spLocks noGrp="1"/>
          </p:cNvSpPr>
          <p:nvPr>
            <p:ph type="body" sz="quarter" idx="18"/>
          </p:nvPr>
        </p:nvSpPr>
        <p:spPr/>
        <p:txBody>
          <a:bodyPr/>
          <a:lstStyle/>
          <a:p>
            <a:r>
              <a:rPr lang="en-US" dirty="0"/>
              <a:t>Source: Microsoft Advertising Internal Reports for US, May </a:t>
            </a:r>
            <a:r>
              <a:rPr lang="en-US" dirty="0" smtClean="0"/>
              <a:t>2013</a:t>
            </a:r>
            <a:endParaRPr lang="en-US" dirty="0"/>
          </a:p>
        </p:txBody>
      </p:sp>
      <p:sp>
        <p:nvSpPr>
          <p:cNvPr id="15" name="Rectangle 14"/>
          <p:cNvSpPr/>
          <p:nvPr/>
        </p:nvSpPr>
        <p:spPr bwMode="auto">
          <a:xfrm>
            <a:off x="3176333" y="1028699"/>
            <a:ext cx="2807208" cy="165936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3176333" y="2731855"/>
            <a:ext cx="2807208" cy="165936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6051042" y="1028699"/>
            <a:ext cx="2807208" cy="16593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l="35965" r="24825"/>
          <a:stretch/>
        </p:blipFill>
        <p:spPr>
          <a:xfrm>
            <a:off x="3175175" y="1028700"/>
            <a:ext cx="976567" cy="1659360"/>
          </a:xfrm>
          <a:prstGeom prst="rect">
            <a:avLst/>
          </a:prstGeom>
        </p:spPr>
      </p:pic>
      <p:sp>
        <p:nvSpPr>
          <p:cNvPr id="21" name="Rectangle 20"/>
          <p:cNvSpPr/>
          <p:nvPr/>
        </p:nvSpPr>
        <p:spPr bwMode="auto">
          <a:xfrm>
            <a:off x="6051042" y="2731855"/>
            <a:ext cx="2807208" cy="16593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2"/>
          <p:cNvSpPr txBox="1">
            <a:spLocks/>
          </p:cNvSpPr>
          <p:nvPr/>
        </p:nvSpPr>
        <p:spPr>
          <a:xfrm>
            <a:off x="4236993"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Morning</a:t>
            </a:r>
            <a:br>
              <a:rPr lang="en-US" sz="2800" spc="0" dirty="0" smtClean="0">
                <a:solidFill>
                  <a:schemeClr val="tx2"/>
                </a:solidFill>
              </a:rPr>
            </a:br>
            <a:r>
              <a:rPr lang="en-US" sz="1600" spc="0" dirty="0" smtClean="0">
                <a:solidFill>
                  <a:schemeClr val="tx2"/>
                </a:solidFill>
              </a:rPr>
              <a:t>5-9am</a:t>
            </a:r>
            <a:endParaRPr lang="en-US" sz="1600" spc="0" dirty="0">
              <a:solidFill>
                <a:schemeClr val="tx2"/>
              </a:solidFill>
            </a:endParaRPr>
          </a:p>
        </p:txBody>
      </p: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sp>
        <p:nvSpPr>
          <p:cNvPr id="27" name="Title 2"/>
          <p:cNvSpPr txBox="1">
            <a:spLocks/>
          </p:cNvSpPr>
          <p:nvPr/>
        </p:nvSpPr>
        <p:spPr>
          <a:xfrm>
            <a:off x="7112860"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Mid-Day</a:t>
            </a:r>
            <a:br>
              <a:rPr lang="en-US" sz="2800" spc="0" dirty="0" smtClean="0">
                <a:solidFill>
                  <a:schemeClr val="tx2"/>
                </a:solidFill>
              </a:rPr>
            </a:br>
            <a:r>
              <a:rPr lang="en-US" sz="1600" spc="0" dirty="0" smtClean="0">
                <a:solidFill>
                  <a:schemeClr val="tx2"/>
                </a:solidFill>
              </a:rPr>
              <a:t>9am-1pm</a:t>
            </a:r>
            <a:endParaRPr lang="en-US" sz="1600" spc="0" dirty="0">
              <a:solidFill>
                <a:schemeClr val="tx2"/>
              </a:solidFill>
            </a:endParaRPr>
          </a:p>
        </p:txBody>
      </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75175" y="2732915"/>
            <a:ext cx="976567" cy="1657242"/>
          </a:xfrm>
          <a:prstGeom prst="rect">
            <a:avLst/>
          </a:prstGeom>
        </p:spPr>
      </p:pic>
      <p:sp>
        <p:nvSpPr>
          <p:cNvPr id="29" name="Title 2"/>
          <p:cNvSpPr txBox="1">
            <a:spLocks/>
          </p:cNvSpPr>
          <p:nvPr/>
        </p:nvSpPr>
        <p:spPr>
          <a:xfrm>
            <a:off x="4236993"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Afternoon</a:t>
            </a:r>
            <a:endParaRPr lang="en-US" sz="2800" spc="0" dirty="0">
              <a:solidFill>
                <a:schemeClr val="tx2"/>
              </a:solidFill>
            </a:endParaRPr>
          </a:p>
          <a:p>
            <a:r>
              <a:rPr lang="en-US" sz="1600" spc="0" dirty="0" smtClean="0">
                <a:solidFill>
                  <a:schemeClr val="tx2"/>
                </a:solidFill>
              </a:rPr>
              <a:t>1-5pm</a:t>
            </a:r>
            <a:endParaRPr lang="en-US" sz="1600" spc="0" dirty="0">
              <a:solidFill>
                <a:schemeClr val="tx2"/>
              </a:solidFill>
            </a:endParaRPr>
          </a:p>
          <a:p>
            <a:endParaRPr lang="en-US" sz="2800" spc="0" dirty="0" smtClean="0">
              <a:solidFill>
                <a:schemeClr val="tx2"/>
              </a:solidFill>
            </a:endParaRPr>
          </a:p>
        </p:txBody>
      </p:sp>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31" name="Title 2"/>
          <p:cNvSpPr txBox="1">
            <a:spLocks/>
          </p:cNvSpPr>
          <p:nvPr/>
        </p:nvSpPr>
        <p:spPr>
          <a:xfrm>
            <a:off x="7112860"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Evening</a:t>
            </a:r>
            <a:br>
              <a:rPr lang="en-US" sz="2800" spc="0" dirty="0" smtClean="0">
                <a:solidFill>
                  <a:schemeClr val="tx2"/>
                </a:solidFill>
              </a:rPr>
            </a:br>
            <a:r>
              <a:rPr lang="en-US" sz="1600" spc="0" dirty="0" smtClean="0">
                <a:solidFill>
                  <a:schemeClr val="tx2"/>
                </a:solidFill>
              </a:rPr>
              <a:t>5-8pm</a:t>
            </a:r>
            <a:endParaRPr lang="en-US" sz="1600" spc="0" dirty="0">
              <a:solidFill>
                <a:schemeClr val="tx2"/>
              </a:solidFill>
            </a:endParaRPr>
          </a:p>
        </p:txBody>
      </p:sp>
      <p:sp>
        <p:nvSpPr>
          <p:cNvPr id="32" name="Rectangle 31"/>
          <p:cNvSpPr/>
          <p:nvPr/>
        </p:nvSpPr>
        <p:spPr bwMode="auto">
          <a:xfrm>
            <a:off x="1682368" y="1114099"/>
            <a:ext cx="45720" cy="36576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27" name="Rectangle 1026"/>
          <p:cNvSpPr/>
          <p:nvPr/>
        </p:nvSpPr>
        <p:spPr bwMode="auto">
          <a:xfrm>
            <a:off x="287332" y="2731854"/>
            <a:ext cx="2396312" cy="1657350"/>
          </a:xfrm>
          <a:custGeom>
            <a:avLst/>
            <a:gdLst>
              <a:gd name="connsiteX0" fmla="*/ 0 w 1410851"/>
              <a:gd name="connsiteY0" fmla="*/ 0 h 1659170"/>
              <a:gd name="connsiteX1" fmla="*/ 1410851 w 1410851"/>
              <a:gd name="connsiteY1" fmla="*/ 0 h 1659170"/>
              <a:gd name="connsiteX2" fmla="*/ 1410851 w 1410851"/>
              <a:gd name="connsiteY2" fmla="*/ 1659170 h 1659170"/>
              <a:gd name="connsiteX3" fmla="*/ 0 w 1410851"/>
              <a:gd name="connsiteY3" fmla="*/ 1659170 h 1659170"/>
              <a:gd name="connsiteX4" fmla="*/ 0 w 1410851"/>
              <a:gd name="connsiteY4" fmla="*/ 0 h 1659170"/>
              <a:gd name="connsiteX0" fmla="*/ 1428750 w 2839601"/>
              <a:gd name="connsiteY0" fmla="*/ 0 h 1659170"/>
              <a:gd name="connsiteX1" fmla="*/ 2839601 w 2839601"/>
              <a:gd name="connsiteY1" fmla="*/ 0 h 1659170"/>
              <a:gd name="connsiteX2" fmla="*/ 2839601 w 2839601"/>
              <a:gd name="connsiteY2" fmla="*/ 1659170 h 1659170"/>
              <a:gd name="connsiteX3" fmla="*/ 0 w 2839601"/>
              <a:gd name="connsiteY3" fmla="*/ 773345 h 1659170"/>
              <a:gd name="connsiteX4" fmla="*/ 1428750 w 2839601"/>
              <a:gd name="connsiteY4" fmla="*/ 0 h 1659170"/>
              <a:gd name="connsiteX0" fmla="*/ 1000125 w 2410976"/>
              <a:gd name="connsiteY0" fmla="*/ 0 h 1659170"/>
              <a:gd name="connsiteX1" fmla="*/ 2410976 w 2410976"/>
              <a:gd name="connsiteY1" fmla="*/ 0 h 1659170"/>
              <a:gd name="connsiteX2" fmla="*/ 2410976 w 2410976"/>
              <a:gd name="connsiteY2" fmla="*/ 1659170 h 1659170"/>
              <a:gd name="connsiteX3" fmla="*/ 0 w 2410976"/>
              <a:gd name="connsiteY3" fmla="*/ 1030520 h 1659170"/>
              <a:gd name="connsiteX4" fmla="*/ 1000125 w 2410976"/>
              <a:gd name="connsiteY4" fmla="*/ 0 h 1659170"/>
              <a:gd name="connsiteX0" fmla="*/ 1409700 w 2820551"/>
              <a:gd name="connsiteY0" fmla="*/ 0 h 1659170"/>
              <a:gd name="connsiteX1" fmla="*/ 2820551 w 2820551"/>
              <a:gd name="connsiteY1" fmla="*/ 0 h 1659170"/>
              <a:gd name="connsiteX2" fmla="*/ 2820551 w 2820551"/>
              <a:gd name="connsiteY2" fmla="*/ 1659170 h 1659170"/>
              <a:gd name="connsiteX3" fmla="*/ 0 w 2820551"/>
              <a:gd name="connsiteY3" fmla="*/ 773345 h 1659170"/>
              <a:gd name="connsiteX4" fmla="*/ 1409700 w 2820551"/>
              <a:gd name="connsiteY4" fmla="*/ 0 h 1659170"/>
              <a:gd name="connsiteX0" fmla="*/ 1409700 w 2820551"/>
              <a:gd name="connsiteY0" fmla="*/ 0 h 1668695"/>
              <a:gd name="connsiteX1" fmla="*/ 2820551 w 2820551"/>
              <a:gd name="connsiteY1" fmla="*/ 0 h 1668695"/>
              <a:gd name="connsiteX2" fmla="*/ 29726 w 2820551"/>
              <a:gd name="connsiteY2" fmla="*/ 1668695 h 1668695"/>
              <a:gd name="connsiteX3" fmla="*/ 0 w 2820551"/>
              <a:gd name="connsiteY3" fmla="*/ 773345 h 1668695"/>
              <a:gd name="connsiteX4" fmla="*/ 1409700 w 2820551"/>
              <a:gd name="connsiteY4" fmla="*/ 0 h 1668695"/>
              <a:gd name="connsiteX0" fmla="*/ 1553320 w 2964171"/>
              <a:gd name="connsiteY0" fmla="*/ 0 h 1452012"/>
              <a:gd name="connsiteX1" fmla="*/ 2964171 w 2964171"/>
              <a:gd name="connsiteY1" fmla="*/ 0 h 1452012"/>
              <a:gd name="connsiteX2" fmla="*/ 0 w 2964171"/>
              <a:gd name="connsiteY2" fmla="*/ 1452012 h 1452012"/>
              <a:gd name="connsiteX3" fmla="*/ 143620 w 2964171"/>
              <a:gd name="connsiteY3" fmla="*/ 773345 h 1452012"/>
              <a:gd name="connsiteX4" fmla="*/ 1553320 w 2964171"/>
              <a:gd name="connsiteY4" fmla="*/ 0 h 1452012"/>
              <a:gd name="connsiteX0" fmla="*/ 1409700 w 2820551"/>
              <a:gd name="connsiteY0" fmla="*/ 0 h 1647026"/>
              <a:gd name="connsiteX1" fmla="*/ 2820551 w 2820551"/>
              <a:gd name="connsiteY1" fmla="*/ 0 h 1647026"/>
              <a:gd name="connsiteX2" fmla="*/ 12392 w 2820551"/>
              <a:gd name="connsiteY2" fmla="*/ 1647026 h 1647026"/>
              <a:gd name="connsiteX3" fmla="*/ 0 w 2820551"/>
              <a:gd name="connsiteY3" fmla="*/ 773345 h 1647026"/>
              <a:gd name="connsiteX4" fmla="*/ 1409700 w 2820551"/>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82622 w 2808159"/>
              <a:gd name="connsiteY3" fmla="*/ 777679 h 1647026"/>
              <a:gd name="connsiteX4" fmla="*/ 1397308 w 2808159"/>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3610 w 2808159"/>
              <a:gd name="connsiteY3" fmla="*/ 743010 h 1647026"/>
              <a:gd name="connsiteX4" fmla="*/ 1397308 w 2808159"/>
              <a:gd name="connsiteY4" fmla="*/ 0 h 1647026"/>
              <a:gd name="connsiteX0" fmla="*/ 1384307 w 2795158"/>
              <a:gd name="connsiteY0" fmla="*/ 0 h 1634025"/>
              <a:gd name="connsiteX1" fmla="*/ 2795158 w 2795158"/>
              <a:gd name="connsiteY1" fmla="*/ 0 h 1634025"/>
              <a:gd name="connsiteX2" fmla="*/ 0 w 2795158"/>
              <a:gd name="connsiteY2" fmla="*/ 1634025 h 1634025"/>
              <a:gd name="connsiteX3" fmla="*/ 609 w 2795158"/>
              <a:gd name="connsiteY3" fmla="*/ 743010 h 1634025"/>
              <a:gd name="connsiteX4" fmla="*/ 1384307 w 2795158"/>
              <a:gd name="connsiteY4" fmla="*/ 0 h 1634025"/>
              <a:gd name="connsiteX0" fmla="*/ 1383698 w 2794549"/>
              <a:gd name="connsiteY0" fmla="*/ 0 h 1660027"/>
              <a:gd name="connsiteX1" fmla="*/ 2794549 w 2794549"/>
              <a:gd name="connsiteY1" fmla="*/ 0 h 1660027"/>
              <a:gd name="connsiteX2" fmla="*/ 8058 w 2794549"/>
              <a:gd name="connsiteY2" fmla="*/ 1660027 h 1660027"/>
              <a:gd name="connsiteX3" fmla="*/ 0 w 2794549"/>
              <a:gd name="connsiteY3" fmla="*/ 743010 h 1660027"/>
              <a:gd name="connsiteX4" fmla="*/ 1383698 w 2794549"/>
              <a:gd name="connsiteY4" fmla="*/ 0 h 1660027"/>
              <a:gd name="connsiteX0" fmla="*/ 1390048 w 2800899"/>
              <a:gd name="connsiteY0" fmla="*/ 0 h 1660027"/>
              <a:gd name="connsiteX1" fmla="*/ 2800899 w 2800899"/>
              <a:gd name="connsiteY1" fmla="*/ 0 h 1660027"/>
              <a:gd name="connsiteX2" fmla="*/ 14408 w 2800899"/>
              <a:gd name="connsiteY2" fmla="*/ 1660027 h 1660027"/>
              <a:gd name="connsiteX3" fmla="*/ 0 w 2800899"/>
              <a:gd name="connsiteY3" fmla="*/ 746185 h 1660027"/>
              <a:gd name="connsiteX4" fmla="*/ 1390048 w 2800899"/>
              <a:gd name="connsiteY4" fmla="*/ 0 h 1660027"/>
              <a:gd name="connsiteX0" fmla="*/ 1390048 w 2800899"/>
              <a:gd name="connsiteY0" fmla="*/ 0 h 1666377"/>
              <a:gd name="connsiteX1" fmla="*/ 2800899 w 2800899"/>
              <a:gd name="connsiteY1" fmla="*/ 0 h 1666377"/>
              <a:gd name="connsiteX2" fmla="*/ 4883 w 2800899"/>
              <a:gd name="connsiteY2" fmla="*/ 1666377 h 1666377"/>
              <a:gd name="connsiteX3" fmla="*/ 0 w 2800899"/>
              <a:gd name="connsiteY3" fmla="*/ 746185 h 1666377"/>
              <a:gd name="connsiteX4" fmla="*/ 1390048 w 2800899"/>
              <a:gd name="connsiteY4" fmla="*/ 0 h 1666377"/>
              <a:gd name="connsiteX0" fmla="*/ 1390048 w 2800899"/>
              <a:gd name="connsiteY0" fmla="*/ 0 h 1663202"/>
              <a:gd name="connsiteX1" fmla="*/ 2800899 w 2800899"/>
              <a:gd name="connsiteY1" fmla="*/ 0 h 1663202"/>
              <a:gd name="connsiteX2" fmla="*/ 4883 w 2800899"/>
              <a:gd name="connsiteY2" fmla="*/ 1663202 h 1663202"/>
              <a:gd name="connsiteX3" fmla="*/ 0 w 2800899"/>
              <a:gd name="connsiteY3" fmla="*/ 746185 h 1663202"/>
              <a:gd name="connsiteX4" fmla="*/ 1390048 w 2800899"/>
              <a:gd name="connsiteY4" fmla="*/ 0 h 1663202"/>
              <a:gd name="connsiteX0" fmla="*/ 1391861 w 2802712"/>
              <a:gd name="connsiteY0" fmla="*/ 0 h 1666377"/>
              <a:gd name="connsiteX1" fmla="*/ 2802712 w 2802712"/>
              <a:gd name="connsiteY1" fmla="*/ 0 h 1666377"/>
              <a:gd name="connsiteX2" fmla="*/ 346 w 2802712"/>
              <a:gd name="connsiteY2" fmla="*/ 1666377 h 1666377"/>
              <a:gd name="connsiteX3" fmla="*/ 1813 w 2802712"/>
              <a:gd name="connsiteY3" fmla="*/ 746185 h 1666377"/>
              <a:gd name="connsiteX4" fmla="*/ 1391861 w 2802712"/>
              <a:gd name="connsiteY4" fmla="*/ 0 h 1666377"/>
              <a:gd name="connsiteX0" fmla="*/ 1393223 w 2804074"/>
              <a:gd name="connsiteY0" fmla="*/ 0 h 1666377"/>
              <a:gd name="connsiteX1" fmla="*/ 2804074 w 2804074"/>
              <a:gd name="connsiteY1" fmla="*/ 0 h 1666377"/>
              <a:gd name="connsiteX2" fmla="*/ 1708 w 2804074"/>
              <a:gd name="connsiteY2" fmla="*/ 1666377 h 1666377"/>
              <a:gd name="connsiteX3" fmla="*/ 0 w 2804074"/>
              <a:gd name="connsiteY3" fmla="*/ 758885 h 1666377"/>
              <a:gd name="connsiteX4" fmla="*/ 1393223 w 2804074"/>
              <a:gd name="connsiteY4" fmla="*/ 0 h 1666377"/>
              <a:gd name="connsiteX0" fmla="*/ 1393223 w 2394499"/>
              <a:gd name="connsiteY0" fmla="*/ 0 h 1666377"/>
              <a:gd name="connsiteX1" fmla="*/ 2394499 w 2394499"/>
              <a:gd name="connsiteY1" fmla="*/ 1657350 h 1666377"/>
              <a:gd name="connsiteX2" fmla="*/ 1708 w 2394499"/>
              <a:gd name="connsiteY2" fmla="*/ 1666377 h 1666377"/>
              <a:gd name="connsiteX3" fmla="*/ 0 w 2394499"/>
              <a:gd name="connsiteY3" fmla="*/ 758885 h 1666377"/>
              <a:gd name="connsiteX4" fmla="*/ 1393223 w 2394499"/>
              <a:gd name="connsiteY4" fmla="*/ 0 h 1666377"/>
              <a:gd name="connsiteX0" fmla="*/ 1393223 w 2394499"/>
              <a:gd name="connsiteY0" fmla="*/ 0 h 1660027"/>
              <a:gd name="connsiteX1" fmla="*/ 2394499 w 2394499"/>
              <a:gd name="connsiteY1" fmla="*/ 1657350 h 1660027"/>
              <a:gd name="connsiteX2" fmla="*/ 4883 w 2394499"/>
              <a:gd name="connsiteY2" fmla="*/ 1660027 h 1660027"/>
              <a:gd name="connsiteX3" fmla="*/ 0 w 2394499"/>
              <a:gd name="connsiteY3" fmla="*/ 758885 h 1660027"/>
              <a:gd name="connsiteX4" fmla="*/ 1393223 w 2394499"/>
              <a:gd name="connsiteY4" fmla="*/ 0 h 1660027"/>
              <a:gd name="connsiteX0" fmla="*/ 1393223 w 2394499"/>
              <a:gd name="connsiteY0" fmla="*/ 0 h 1660027"/>
              <a:gd name="connsiteX1" fmla="*/ 2394499 w 2394499"/>
              <a:gd name="connsiteY1" fmla="*/ 1657350 h 1660027"/>
              <a:gd name="connsiteX2" fmla="*/ 8058 w 2394499"/>
              <a:gd name="connsiteY2" fmla="*/ 1660027 h 1660027"/>
              <a:gd name="connsiteX3" fmla="*/ 0 w 2394499"/>
              <a:gd name="connsiteY3" fmla="*/ 758885 h 1660027"/>
              <a:gd name="connsiteX4" fmla="*/ 1393223 w 2394499"/>
              <a:gd name="connsiteY4" fmla="*/ 0 h 1660027"/>
              <a:gd name="connsiteX0" fmla="*/ 1395036 w 2396312"/>
              <a:gd name="connsiteY0" fmla="*/ 0 h 1657350"/>
              <a:gd name="connsiteX1" fmla="*/ 2396312 w 2396312"/>
              <a:gd name="connsiteY1" fmla="*/ 1657350 h 1657350"/>
              <a:gd name="connsiteX2" fmla="*/ 346 w 2396312"/>
              <a:gd name="connsiteY2" fmla="*/ 1653677 h 1657350"/>
              <a:gd name="connsiteX3" fmla="*/ 1813 w 2396312"/>
              <a:gd name="connsiteY3" fmla="*/ 758885 h 1657350"/>
              <a:gd name="connsiteX4" fmla="*/ 1395036 w 2396312"/>
              <a:gd name="connsiteY4" fmla="*/ 0 h 165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12" h="1657350">
                <a:moveTo>
                  <a:pt x="1395036" y="0"/>
                </a:moveTo>
                <a:lnTo>
                  <a:pt x="2396312" y="1657350"/>
                </a:lnTo>
                <a:lnTo>
                  <a:pt x="346" y="1653677"/>
                </a:lnTo>
                <a:cubicBezTo>
                  <a:pt x="-1282" y="1346946"/>
                  <a:pt x="3441" y="1065616"/>
                  <a:pt x="1813" y="758885"/>
                </a:cubicBezTo>
                <a:lnTo>
                  <a:pt x="1395036" y="0"/>
                </a:lnTo>
                <a:close/>
              </a:path>
            </a:pathLst>
          </a:cu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4" name="Rectangle 1026"/>
          <p:cNvSpPr/>
          <p:nvPr/>
        </p:nvSpPr>
        <p:spPr bwMode="auto">
          <a:xfrm rot="5400000" flipV="1">
            <a:off x="1170726" y="1552226"/>
            <a:ext cx="2459731" cy="1412679"/>
          </a:xfrm>
          <a:custGeom>
            <a:avLst/>
            <a:gdLst>
              <a:gd name="connsiteX0" fmla="*/ 0 w 1410851"/>
              <a:gd name="connsiteY0" fmla="*/ 0 h 1659170"/>
              <a:gd name="connsiteX1" fmla="*/ 1410851 w 1410851"/>
              <a:gd name="connsiteY1" fmla="*/ 0 h 1659170"/>
              <a:gd name="connsiteX2" fmla="*/ 1410851 w 1410851"/>
              <a:gd name="connsiteY2" fmla="*/ 1659170 h 1659170"/>
              <a:gd name="connsiteX3" fmla="*/ 0 w 1410851"/>
              <a:gd name="connsiteY3" fmla="*/ 1659170 h 1659170"/>
              <a:gd name="connsiteX4" fmla="*/ 0 w 1410851"/>
              <a:gd name="connsiteY4" fmla="*/ 0 h 1659170"/>
              <a:gd name="connsiteX0" fmla="*/ 1428750 w 2839601"/>
              <a:gd name="connsiteY0" fmla="*/ 0 h 1659170"/>
              <a:gd name="connsiteX1" fmla="*/ 2839601 w 2839601"/>
              <a:gd name="connsiteY1" fmla="*/ 0 h 1659170"/>
              <a:gd name="connsiteX2" fmla="*/ 2839601 w 2839601"/>
              <a:gd name="connsiteY2" fmla="*/ 1659170 h 1659170"/>
              <a:gd name="connsiteX3" fmla="*/ 0 w 2839601"/>
              <a:gd name="connsiteY3" fmla="*/ 773345 h 1659170"/>
              <a:gd name="connsiteX4" fmla="*/ 1428750 w 2839601"/>
              <a:gd name="connsiteY4" fmla="*/ 0 h 1659170"/>
              <a:gd name="connsiteX0" fmla="*/ 1000125 w 2410976"/>
              <a:gd name="connsiteY0" fmla="*/ 0 h 1659170"/>
              <a:gd name="connsiteX1" fmla="*/ 2410976 w 2410976"/>
              <a:gd name="connsiteY1" fmla="*/ 0 h 1659170"/>
              <a:gd name="connsiteX2" fmla="*/ 2410976 w 2410976"/>
              <a:gd name="connsiteY2" fmla="*/ 1659170 h 1659170"/>
              <a:gd name="connsiteX3" fmla="*/ 0 w 2410976"/>
              <a:gd name="connsiteY3" fmla="*/ 1030520 h 1659170"/>
              <a:gd name="connsiteX4" fmla="*/ 1000125 w 2410976"/>
              <a:gd name="connsiteY4" fmla="*/ 0 h 1659170"/>
              <a:gd name="connsiteX0" fmla="*/ 1409700 w 2820551"/>
              <a:gd name="connsiteY0" fmla="*/ 0 h 1659170"/>
              <a:gd name="connsiteX1" fmla="*/ 2820551 w 2820551"/>
              <a:gd name="connsiteY1" fmla="*/ 0 h 1659170"/>
              <a:gd name="connsiteX2" fmla="*/ 2820551 w 2820551"/>
              <a:gd name="connsiteY2" fmla="*/ 1659170 h 1659170"/>
              <a:gd name="connsiteX3" fmla="*/ 0 w 2820551"/>
              <a:gd name="connsiteY3" fmla="*/ 773345 h 1659170"/>
              <a:gd name="connsiteX4" fmla="*/ 1409700 w 2820551"/>
              <a:gd name="connsiteY4" fmla="*/ 0 h 1659170"/>
              <a:gd name="connsiteX0" fmla="*/ 1409700 w 2820551"/>
              <a:gd name="connsiteY0" fmla="*/ 0 h 1668695"/>
              <a:gd name="connsiteX1" fmla="*/ 2820551 w 2820551"/>
              <a:gd name="connsiteY1" fmla="*/ 0 h 1668695"/>
              <a:gd name="connsiteX2" fmla="*/ 29726 w 2820551"/>
              <a:gd name="connsiteY2" fmla="*/ 1668695 h 1668695"/>
              <a:gd name="connsiteX3" fmla="*/ 0 w 2820551"/>
              <a:gd name="connsiteY3" fmla="*/ 773345 h 1668695"/>
              <a:gd name="connsiteX4" fmla="*/ 1409700 w 2820551"/>
              <a:gd name="connsiteY4" fmla="*/ 0 h 1668695"/>
              <a:gd name="connsiteX0" fmla="*/ 1553320 w 2964171"/>
              <a:gd name="connsiteY0" fmla="*/ 0 h 1452012"/>
              <a:gd name="connsiteX1" fmla="*/ 2964171 w 2964171"/>
              <a:gd name="connsiteY1" fmla="*/ 0 h 1452012"/>
              <a:gd name="connsiteX2" fmla="*/ 0 w 2964171"/>
              <a:gd name="connsiteY2" fmla="*/ 1452012 h 1452012"/>
              <a:gd name="connsiteX3" fmla="*/ 143620 w 2964171"/>
              <a:gd name="connsiteY3" fmla="*/ 773345 h 1452012"/>
              <a:gd name="connsiteX4" fmla="*/ 1553320 w 2964171"/>
              <a:gd name="connsiteY4" fmla="*/ 0 h 1452012"/>
              <a:gd name="connsiteX0" fmla="*/ 1409700 w 2820551"/>
              <a:gd name="connsiteY0" fmla="*/ 0 h 1647026"/>
              <a:gd name="connsiteX1" fmla="*/ 2820551 w 2820551"/>
              <a:gd name="connsiteY1" fmla="*/ 0 h 1647026"/>
              <a:gd name="connsiteX2" fmla="*/ 12392 w 2820551"/>
              <a:gd name="connsiteY2" fmla="*/ 1647026 h 1647026"/>
              <a:gd name="connsiteX3" fmla="*/ 0 w 2820551"/>
              <a:gd name="connsiteY3" fmla="*/ 773345 h 1647026"/>
              <a:gd name="connsiteX4" fmla="*/ 1409700 w 2820551"/>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82622 w 2808159"/>
              <a:gd name="connsiteY3" fmla="*/ 777679 h 1647026"/>
              <a:gd name="connsiteX4" fmla="*/ 1397308 w 2808159"/>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3610 w 2808159"/>
              <a:gd name="connsiteY3" fmla="*/ 743010 h 1647026"/>
              <a:gd name="connsiteX4" fmla="*/ 1397308 w 2808159"/>
              <a:gd name="connsiteY4" fmla="*/ 0 h 1647026"/>
              <a:gd name="connsiteX0" fmla="*/ 1384307 w 2795158"/>
              <a:gd name="connsiteY0" fmla="*/ 0 h 1634025"/>
              <a:gd name="connsiteX1" fmla="*/ 2795158 w 2795158"/>
              <a:gd name="connsiteY1" fmla="*/ 0 h 1634025"/>
              <a:gd name="connsiteX2" fmla="*/ 0 w 2795158"/>
              <a:gd name="connsiteY2" fmla="*/ 1634025 h 1634025"/>
              <a:gd name="connsiteX3" fmla="*/ 609 w 2795158"/>
              <a:gd name="connsiteY3" fmla="*/ 743010 h 1634025"/>
              <a:gd name="connsiteX4" fmla="*/ 1384307 w 2795158"/>
              <a:gd name="connsiteY4" fmla="*/ 0 h 1634025"/>
              <a:gd name="connsiteX0" fmla="*/ 1383698 w 2794549"/>
              <a:gd name="connsiteY0" fmla="*/ 0 h 1660027"/>
              <a:gd name="connsiteX1" fmla="*/ 2794549 w 2794549"/>
              <a:gd name="connsiteY1" fmla="*/ 0 h 1660027"/>
              <a:gd name="connsiteX2" fmla="*/ 8058 w 2794549"/>
              <a:gd name="connsiteY2" fmla="*/ 1660027 h 1660027"/>
              <a:gd name="connsiteX3" fmla="*/ 0 w 2794549"/>
              <a:gd name="connsiteY3" fmla="*/ 743010 h 1660027"/>
              <a:gd name="connsiteX4" fmla="*/ 1383698 w 2794549"/>
              <a:gd name="connsiteY4" fmla="*/ 0 h 1660027"/>
              <a:gd name="connsiteX0" fmla="*/ 1390048 w 2800899"/>
              <a:gd name="connsiteY0" fmla="*/ 0 h 1660027"/>
              <a:gd name="connsiteX1" fmla="*/ 2800899 w 2800899"/>
              <a:gd name="connsiteY1" fmla="*/ 0 h 1660027"/>
              <a:gd name="connsiteX2" fmla="*/ 14408 w 2800899"/>
              <a:gd name="connsiteY2" fmla="*/ 1660027 h 1660027"/>
              <a:gd name="connsiteX3" fmla="*/ 0 w 2800899"/>
              <a:gd name="connsiteY3" fmla="*/ 746185 h 1660027"/>
              <a:gd name="connsiteX4" fmla="*/ 1390048 w 2800899"/>
              <a:gd name="connsiteY4" fmla="*/ 0 h 1660027"/>
              <a:gd name="connsiteX0" fmla="*/ 1390048 w 2800899"/>
              <a:gd name="connsiteY0" fmla="*/ 0 h 1666377"/>
              <a:gd name="connsiteX1" fmla="*/ 2800899 w 2800899"/>
              <a:gd name="connsiteY1" fmla="*/ 0 h 1666377"/>
              <a:gd name="connsiteX2" fmla="*/ 4883 w 2800899"/>
              <a:gd name="connsiteY2" fmla="*/ 1666377 h 1666377"/>
              <a:gd name="connsiteX3" fmla="*/ 0 w 2800899"/>
              <a:gd name="connsiteY3" fmla="*/ 746185 h 1666377"/>
              <a:gd name="connsiteX4" fmla="*/ 1390048 w 2800899"/>
              <a:gd name="connsiteY4" fmla="*/ 0 h 1666377"/>
              <a:gd name="connsiteX0" fmla="*/ 1390048 w 2800899"/>
              <a:gd name="connsiteY0" fmla="*/ 0 h 1663202"/>
              <a:gd name="connsiteX1" fmla="*/ 2800899 w 2800899"/>
              <a:gd name="connsiteY1" fmla="*/ 0 h 1663202"/>
              <a:gd name="connsiteX2" fmla="*/ 4883 w 2800899"/>
              <a:gd name="connsiteY2" fmla="*/ 1663202 h 1663202"/>
              <a:gd name="connsiteX3" fmla="*/ 0 w 2800899"/>
              <a:gd name="connsiteY3" fmla="*/ 746185 h 1663202"/>
              <a:gd name="connsiteX4" fmla="*/ 1390048 w 2800899"/>
              <a:gd name="connsiteY4" fmla="*/ 0 h 1663202"/>
              <a:gd name="connsiteX0" fmla="*/ 1391861 w 2802712"/>
              <a:gd name="connsiteY0" fmla="*/ 0 h 1666377"/>
              <a:gd name="connsiteX1" fmla="*/ 2802712 w 2802712"/>
              <a:gd name="connsiteY1" fmla="*/ 0 h 1666377"/>
              <a:gd name="connsiteX2" fmla="*/ 346 w 2802712"/>
              <a:gd name="connsiteY2" fmla="*/ 1666377 h 1666377"/>
              <a:gd name="connsiteX3" fmla="*/ 1813 w 2802712"/>
              <a:gd name="connsiteY3" fmla="*/ 746185 h 1666377"/>
              <a:gd name="connsiteX4" fmla="*/ 1391861 w 2802712"/>
              <a:gd name="connsiteY4" fmla="*/ 0 h 1666377"/>
              <a:gd name="connsiteX0" fmla="*/ 1393223 w 2804074"/>
              <a:gd name="connsiteY0" fmla="*/ 0 h 1666377"/>
              <a:gd name="connsiteX1" fmla="*/ 2804074 w 2804074"/>
              <a:gd name="connsiteY1" fmla="*/ 0 h 1666377"/>
              <a:gd name="connsiteX2" fmla="*/ 1708 w 2804074"/>
              <a:gd name="connsiteY2" fmla="*/ 1666377 h 1666377"/>
              <a:gd name="connsiteX3" fmla="*/ 0 w 2804074"/>
              <a:gd name="connsiteY3" fmla="*/ 758885 h 1666377"/>
              <a:gd name="connsiteX4" fmla="*/ 1393223 w 2804074"/>
              <a:gd name="connsiteY4" fmla="*/ 0 h 1666377"/>
              <a:gd name="connsiteX0" fmla="*/ 1393223 w 2394499"/>
              <a:gd name="connsiteY0" fmla="*/ 0 h 1666377"/>
              <a:gd name="connsiteX1" fmla="*/ 2394499 w 2394499"/>
              <a:gd name="connsiteY1" fmla="*/ 1657350 h 1666377"/>
              <a:gd name="connsiteX2" fmla="*/ 1708 w 2394499"/>
              <a:gd name="connsiteY2" fmla="*/ 1666377 h 1666377"/>
              <a:gd name="connsiteX3" fmla="*/ 0 w 2394499"/>
              <a:gd name="connsiteY3" fmla="*/ 758885 h 1666377"/>
              <a:gd name="connsiteX4" fmla="*/ 1393223 w 2394499"/>
              <a:gd name="connsiteY4" fmla="*/ 0 h 1666377"/>
              <a:gd name="connsiteX0" fmla="*/ 1393223 w 2394499"/>
              <a:gd name="connsiteY0" fmla="*/ 0 h 1660027"/>
              <a:gd name="connsiteX1" fmla="*/ 2394499 w 2394499"/>
              <a:gd name="connsiteY1" fmla="*/ 1657350 h 1660027"/>
              <a:gd name="connsiteX2" fmla="*/ 4883 w 2394499"/>
              <a:gd name="connsiteY2" fmla="*/ 1660027 h 1660027"/>
              <a:gd name="connsiteX3" fmla="*/ 0 w 2394499"/>
              <a:gd name="connsiteY3" fmla="*/ 758885 h 1660027"/>
              <a:gd name="connsiteX4" fmla="*/ 1393223 w 2394499"/>
              <a:gd name="connsiteY4" fmla="*/ 0 h 1660027"/>
              <a:gd name="connsiteX0" fmla="*/ 1393223 w 2394499"/>
              <a:gd name="connsiteY0" fmla="*/ 0 h 1660027"/>
              <a:gd name="connsiteX1" fmla="*/ 2394499 w 2394499"/>
              <a:gd name="connsiteY1" fmla="*/ 1657350 h 1660027"/>
              <a:gd name="connsiteX2" fmla="*/ 8058 w 2394499"/>
              <a:gd name="connsiteY2" fmla="*/ 1660027 h 1660027"/>
              <a:gd name="connsiteX3" fmla="*/ 0 w 2394499"/>
              <a:gd name="connsiteY3" fmla="*/ 758885 h 1660027"/>
              <a:gd name="connsiteX4" fmla="*/ 1393223 w 2394499"/>
              <a:gd name="connsiteY4" fmla="*/ 0 h 1660027"/>
              <a:gd name="connsiteX0" fmla="*/ 1395036 w 2396312"/>
              <a:gd name="connsiteY0" fmla="*/ 0 h 1657350"/>
              <a:gd name="connsiteX1" fmla="*/ 2396312 w 2396312"/>
              <a:gd name="connsiteY1" fmla="*/ 1657350 h 1657350"/>
              <a:gd name="connsiteX2" fmla="*/ 346 w 2396312"/>
              <a:gd name="connsiteY2" fmla="*/ 1653677 h 1657350"/>
              <a:gd name="connsiteX3" fmla="*/ 1813 w 2396312"/>
              <a:gd name="connsiteY3" fmla="*/ 758885 h 1657350"/>
              <a:gd name="connsiteX4" fmla="*/ 1395036 w 2396312"/>
              <a:gd name="connsiteY4" fmla="*/ 0 h 1657350"/>
              <a:gd name="connsiteX0" fmla="*/ 1394764 w 2396040"/>
              <a:gd name="connsiteY0" fmla="*/ 0 h 1657350"/>
              <a:gd name="connsiteX1" fmla="*/ 2396040 w 2396040"/>
              <a:gd name="connsiteY1" fmla="*/ 1657350 h 1657350"/>
              <a:gd name="connsiteX2" fmla="*/ 74 w 2396040"/>
              <a:gd name="connsiteY2" fmla="*/ 1653677 h 1657350"/>
              <a:gd name="connsiteX3" fmla="*/ 22806 w 2396040"/>
              <a:gd name="connsiteY3" fmla="*/ 269787 h 1657350"/>
              <a:gd name="connsiteX4" fmla="*/ 1394764 w 2396040"/>
              <a:gd name="connsiteY4" fmla="*/ 0 h 1657350"/>
              <a:gd name="connsiteX0" fmla="*/ 1692476 w 2396040"/>
              <a:gd name="connsiteY0" fmla="*/ 0 h 1391536"/>
              <a:gd name="connsiteX1" fmla="*/ 2396040 w 2396040"/>
              <a:gd name="connsiteY1" fmla="*/ 1391536 h 1391536"/>
              <a:gd name="connsiteX2" fmla="*/ 74 w 2396040"/>
              <a:gd name="connsiteY2" fmla="*/ 1387863 h 1391536"/>
              <a:gd name="connsiteX3" fmla="*/ 22806 w 2396040"/>
              <a:gd name="connsiteY3" fmla="*/ 3973 h 1391536"/>
              <a:gd name="connsiteX4" fmla="*/ 1692476 w 2396040"/>
              <a:gd name="connsiteY4" fmla="*/ 0 h 1391536"/>
              <a:gd name="connsiteX0" fmla="*/ 1692741 w 2396305"/>
              <a:gd name="connsiteY0" fmla="*/ 17169 h 1408705"/>
              <a:gd name="connsiteX1" fmla="*/ 2396305 w 2396305"/>
              <a:gd name="connsiteY1" fmla="*/ 1408705 h 1408705"/>
              <a:gd name="connsiteX2" fmla="*/ 339 w 2396305"/>
              <a:gd name="connsiteY2" fmla="*/ 1405032 h 1408705"/>
              <a:gd name="connsiteX3" fmla="*/ 1929 w 2396305"/>
              <a:gd name="connsiteY3" fmla="*/ 0 h 1408705"/>
              <a:gd name="connsiteX4" fmla="*/ 1692741 w 2396305"/>
              <a:gd name="connsiteY4" fmla="*/ 17169 h 1408705"/>
              <a:gd name="connsiteX0" fmla="*/ 1692741 w 2459731"/>
              <a:gd name="connsiteY0" fmla="*/ 17169 h 1424562"/>
              <a:gd name="connsiteX1" fmla="*/ 2459731 w 2459731"/>
              <a:gd name="connsiteY1" fmla="*/ 1424562 h 1424562"/>
              <a:gd name="connsiteX2" fmla="*/ 339 w 2459731"/>
              <a:gd name="connsiteY2" fmla="*/ 1405032 h 1424562"/>
              <a:gd name="connsiteX3" fmla="*/ 1929 w 2459731"/>
              <a:gd name="connsiteY3" fmla="*/ 0 h 1424562"/>
              <a:gd name="connsiteX4" fmla="*/ 1692741 w 2459731"/>
              <a:gd name="connsiteY4" fmla="*/ 17169 h 1424562"/>
              <a:gd name="connsiteX0" fmla="*/ 1692741 w 2459731"/>
              <a:gd name="connsiteY0" fmla="*/ 17169 h 1424562"/>
              <a:gd name="connsiteX1" fmla="*/ 2459731 w 2459731"/>
              <a:gd name="connsiteY1" fmla="*/ 1424562 h 1424562"/>
              <a:gd name="connsiteX2" fmla="*/ 339 w 2459731"/>
              <a:gd name="connsiteY2" fmla="*/ 1420891 h 1424562"/>
              <a:gd name="connsiteX3" fmla="*/ 1929 w 2459731"/>
              <a:gd name="connsiteY3" fmla="*/ 0 h 1424562"/>
              <a:gd name="connsiteX4" fmla="*/ 1692741 w 2459731"/>
              <a:gd name="connsiteY4" fmla="*/ 17169 h 1424562"/>
              <a:gd name="connsiteX0" fmla="*/ 1692741 w 2459731"/>
              <a:gd name="connsiteY0" fmla="*/ 0 h 1407393"/>
              <a:gd name="connsiteX1" fmla="*/ 2459731 w 2459731"/>
              <a:gd name="connsiteY1" fmla="*/ 1407393 h 1407393"/>
              <a:gd name="connsiteX2" fmla="*/ 339 w 2459731"/>
              <a:gd name="connsiteY2" fmla="*/ 1403722 h 1407393"/>
              <a:gd name="connsiteX3" fmla="*/ 1929 w 2459731"/>
              <a:gd name="connsiteY3" fmla="*/ 944803 h 1407393"/>
              <a:gd name="connsiteX4" fmla="*/ 1692741 w 2459731"/>
              <a:gd name="connsiteY4" fmla="*/ 0 h 1407393"/>
              <a:gd name="connsiteX0" fmla="*/ 1666313 w 2459731"/>
              <a:gd name="connsiteY0" fmla="*/ 0 h 1412679"/>
              <a:gd name="connsiteX1" fmla="*/ 2459731 w 2459731"/>
              <a:gd name="connsiteY1" fmla="*/ 1412679 h 1412679"/>
              <a:gd name="connsiteX2" fmla="*/ 339 w 2459731"/>
              <a:gd name="connsiteY2" fmla="*/ 1409008 h 1412679"/>
              <a:gd name="connsiteX3" fmla="*/ 1929 w 2459731"/>
              <a:gd name="connsiteY3" fmla="*/ 950089 h 1412679"/>
              <a:gd name="connsiteX4" fmla="*/ 1666313 w 2459731"/>
              <a:gd name="connsiteY4" fmla="*/ 0 h 141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731" h="1412679">
                <a:moveTo>
                  <a:pt x="1666313" y="0"/>
                </a:moveTo>
                <a:lnTo>
                  <a:pt x="2459731" y="1412679"/>
                </a:lnTo>
                <a:lnTo>
                  <a:pt x="339" y="1409008"/>
                </a:lnTo>
                <a:cubicBezTo>
                  <a:pt x="-1289" y="1102277"/>
                  <a:pt x="3557" y="1256820"/>
                  <a:pt x="1929" y="950089"/>
                </a:cubicBezTo>
                <a:lnTo>
                  <a:pt x="1666313" y="0"/>
                </a:lnTo>
                <a:close/>
              </a:path>
            </a:pathLst>
          </a:cu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1682368" y="3909066"/>
            <a:ext cx="45720" cy="36576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3" name="Rectangle 1026"/>
          <p:cNvSpPr/>
          <p:nvPr/>
        </p:nvSpPr>
        <p:spPr bwMode="auto">
          <a:xfrm rot="16200000" flipH="1" flipV="1">
            <a:off x="-236798" y="1544240"/>
            <a:ext cx="2459731" cy="1424562"/>
          </a:xfrm>
          <a:custGeom>
            <a:avLst/>
            <a:gdLst>
              <a:gd name="connsiteX0" fmla="*/ 0 w 1410851"/>
              <a:gd name="connsiteY0" fmla="*/ 0 h 1659170"/>
              <a:gd name="connsiteX1" fmla="*/ 1410851 w 1410851"/>
              <a:gd name="connsiteY1" fmla="*/ 0 h 1659170"/>
              <a:gd name="connsiteX2" fmla="*/ 1410851 w 1410851"/>
              <a:gd name="connsiteY2" fmla="*/ 1659170 h 1659170"/>
              <a:gd name="connsiteX3" fmla="*/ 0 w 1410851"/>
              <a:gd name="connsiteY3" fmla="*/ 1659170 h 1659170"/>
              <a:gd name="connsiteX4" fmla="*/ 0 w 1410851"/>
              <a:gd name="connsiteY4" fmla="*/ 0 h 1659170"/>
              <a:gd name="connsiteX0" fmla="*/ 1428750 w 2839601"/>
              <a:gd name="connsiteY0" fmla="*/ 0 h 1659170"/>
              <a:gd name="connsiteX1" fmla="*/ 2839601 w 2839601"/>
              <a:gd name="connsiteY1" fmla="*/ 0 h 1659170"/>
              <a:gd name="connsiteX2" fmla="*/ 2839601 w 2839601"/>
              <a:gd name="connsiteY2" fmla="*/ 1659170 h 1659170"/>
              <a:gd name="connsiteX3" fmla="*/ 0 w 2839601"/>
              <a:gd name="connsiteY3" fmla="*/ 773345 h 1659170"/>
              <a:gd name="connsiteX4" fmla="*/ 1428750 w 2839601"/>
              <a:gd name="connsiteY4" fmla="*/ 0 h 1659170"/>
              <a:gd name="connsiteX0" fmla="*/ 1000125 w 2410976"/>
              <a:gd name="connsiteY0" fmla="*/ 0 h 1659170"/>
              <a:gd name="connsiteX1" fmla="*/ 2410976 w 2410976"/>
              <a:gd name="connsiteY1" fmla="*/ 0 h 1659170"/>
              <a:gd name="connsiteX2" fmla="*/ 2410976 w 2410976"/>
              <a:gd name="connsiteY2" fmla="*/ 1659170 h 1659170"/>
              <a:gd name="connsiteX3" fmla="*/ 0 w 2410976"/>
              <a:gd name="connsiteY3" fmla="*/ 1030520 h 1659170"/>
              <a:gd name="connsiteX4" fmla="*/ 1000125 w 2410976"/>
              <a:gd name="connsiteY4" fmla="*/ 0 h 1659170"/>
              <a:gd name="connsiteX0" fmla="*/ 1409700 w 2820551"/>
              <a:gd name="connsiteY0" fmla="*/ 0 h 1659170"/>
              <a:gd name="connsiteX1" fmla="*/ 2820551 w 2820551"/>
              <a:gd name="connsiteY1" fmla="*/ 0 h 1659170"/>
              <a:gd name="connsiteX2" fmla="*/ 2820551 w 2820551"/>
              <a:gd name="connsiteY2" fmla="*/ 1659170 h 1659170"/>
              <a:gd name="connsiteX3" fmla="*/ 0 w 2820551"/>
              <a:gd name="connsiteY3" fmla="*/ 773345 h 1659170"/>
              <a:gd name="connsiteX4" fmla="*/ 1409700 w 2820551"/>
              <a:gd name="connsiteY4" fmla="*/ 0 h 1659170"/>
              <a:gd name="connsiteX0" fmla="*/ 1409700 w 2820551"/>
              <a:gd name="connsiteY0" fmla="*/ 0 h 1668695"/>
              <a:gd name="connsiteX1" fmla="*/ 2820551 w 2820551"/>
              <a:gd name="connsiteY1" fmla="*/ 0 h 1668695"/>
              <a:gd name="connsiteX2" fmla="*/ 29726 w 2820551"/>
              <a:gd name="connsiteY2" fmla="*/ 1668695 h 1668695"/>
              <a:gd name="connsiteX3" fmla="*/ 0 w 2820551"/>
              <a:gd name="connsiteY3" fmla="*/ 773345 h 1668695"/>
              <a:gd name="connsiteX4" fmla="*/ 1409700 w 2820551"/>
              <a:gd name="connsiteY4" fmla="*/ 0 h 1668695"/>
              <a:gd name="connsiteX0" fmla="*/ 1553320 w 2964171"/>
              <a:gd name="connsiteY0" fmla="*/ 0 h 1452012"/>
              <a:gd name="connsiteX1" fmla="*/ 2964171 w 2964171"/>
              <a:gd name="connsiteY1" fmla="*/ 0 h 1452012"/>
              <a:gd name="connsiteX2" fmla="*/ 0 w 2964171"/>
              <a:gd name="connsiteY2" fmla="*/ 1452012 h 1452012"/>
              <a:gd name="connsiteX3" fmla="*/ 143620 w 2964171"/>
              <a:gd name="connsiteY3" fmla="*/ 773345 h 1452012"/>
              <a:gd name="connsiteX4" fmla="*/ 1553320 w 2964171"/>
              <a:gd name="connsiteY4" fmla="*/ 0 h 1452012"/>
              <a:gd name="connsiteX0" fmla="*/ 1409700 w 2820551"/>
              <a:gd name="connsiteY0" fmla="*/ 0 h 1647026"/>
              <a:gd name="connsiteX1" fmla="*/ 2820551 w 2820551"/>
              <a:gd name="connsiteY1" fmla="*/ 0 h 1647026"/>
              <a:gd name="connsiteX2" fmla="*/ 12392 w 2820551"/>
              <a:gd name="connsiteY2" fmla="*/ 1647026 h 1647026"/>
              <a:gd name="connsiteX3" fmla="*/ 0 w 2820551"/>
              <a:gd name="connsiteY3" fmla="*/ 773345 h 1647026"/>
              <a:gd name="connsiteX4" fmla="*/ 1409700 w 2820551"/>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82622 w 2808159"/>
              <a:gd name="connsiteY3" fmla="*/ 777679 h 1647026"/>
              <a:gd name="connsiteX4" fmla="*/ 1397308 w 2808159"/>
              <a:gd name="connsiteY4" fmla="*/ 0 h 1647026"/>
              <a:gd name="connsiteX0" fmla="*/ 1397308 w 2808159"/>
              <a:gd name="connsiteY0" fmla="*/ 0 h 1647026"/>
              <a:gd name="connsiteX1" fmla="*/ 2808159 w 2808159"/>
              <a:gd name="connsiteY1" fmla="*/ 0 h 1647026"/>
              <a:gd name="connsiteX2" fmla="*/ 0 w 2808159"/>
              <a:gd name="connsiteY2" fmla="*/ 1647026 h 1647026"/>
              <a:gd name="connsiteX3" fmla="*/ 13610 w 2808159"/>
              <a:gd name="connsiteY3" fmla="*/ 743010 h 1647026"/>
              <a:gd name="connsiteX4" fmla="*/ 1397308 w 2808159"/>
              <a:gd name="connsiteY4" fmla="*/ 0 h 1647026"/>
              <a:gd name="connsiteX0" fmla="*/ 1384307 w 2795158"/>
              <a:gd name="connsiteY0" fmla="*/ 0 h 1634025"/>
              <a:gd name="connsiteX1" fmla="*/ 2795158 w 2795158"/>
              <a:gd name="connsiteY1" fmla="*/ 0 h 1634025"/>
              <a:gd name="connsiteX2" fmla="*/ 0 w 2795158"/>
              <a:gd name="connsiteY2" fmla="*/ 1634025 h 1634025"/>
              <a:gd name="connsiteX3" fmla="*/ 609 w 2795158"/>
              <a:gd name="connsiteY3" fmla="*/ 743010 h 1634025"/>
              <a:gd name="connsiteX4" fmla="*/ 1384307 w 2795158"/>
              <a:gd name="connsiteY4" fmla="*/ 0 h 1634025"/>
              <a:gd name="connsiteX0" fmla="*/ 1383698 w 2794549"/>
              <a:gd name="connsiteY0" fmla="*/ 0 h 1660027"/>
              <a:gd name="connsiteX1" fmla="*/ 2794549 w 2794549"/>
              <a:gd name="connsiteY1" fmla="*/ 0 h 1660027"/>
              <a:gd name="connsiteX2" fmla="*/ 8058 w 2794549"/>
              <a:gd name="connsiteY2" fmla="*/ 1660027 h 1660027"/>
              <a:gd name="connsiteX3" fmla="*/ 0 w 2794549"/>
              <a:gd name="connsiteY3" fmla="*/ 743010 h 1660027"/>
              <a:gd name="connsiteX4" fmla="*/ 1383698 w 2794549"/>
              <a:gd name="connsiteY4" fmla="*/ 0 h 1660027"/>
              <a:gd name="connsiteX0" fmla="*/ 1390048 w 2800899"/>
              <a:gd name="connsiteY0" fmla="*/ 0 h 1660027"/>
              <a:gd name="connsiteX1" fmla="*/ 2800899 w 2800899"/>
              <a:gd name="connsiteY1" fmla="*/ 0 h 1660027"/>
              <a:gd name="connsiteX2" fmla="*/ 14408 w 2800899"/>
              <a:gd name="connsiteY2" fmla="*/ 1660027 h 1660027"/>
              <a:gd name="connsiteX3" fmla="*/ 0 w 2800899"/>
              <a:gd name="connsiteY3" fmla="*/ 746185 h 1660027"/>
              <a:gd name="connsiteX4" fmla="*/ 1390048 w 2800899"/>
              <a:gd name="connsiteY4" fmla="*/ 0 h 1660027"/>
              <a:gd name="connsiteX0" fmla="*/ 1390048 w 2800899"/>
              <a:gd name="connsiteY0" fmla="*/ 0 h 1666377"/>
              <a:gd name="connsiteX1" fmla="*/ 2800899 w 2800899"/>
              <a:gd name="connsiteY1" fmla="*/ 0 h 1666377"/>
              <a:gd name="connsiteX2" fmla="*/ 4883 w 2800899"/>
              <a:gd name="connsiteY2" fmla="*/ 1666377 h 1666377"/>
              <a:gd name="connsiteX3" fmla="*/ 0 w 2800899"/>
              <a:gd name="connsiteY3" fmla="*/ 746185 h 1666377"/>
              <a:gd name="connsiteX4" fmla="*/ 1390048 w 2800899"/>
              <a:gd name="connsiteY4" fmla="*/ 0 h 1666377"/>
              <a:gd name="connsiteX0" fmla="*/ 1390048 w 2800899"/>
              <a:gd name="connsiteY0" fmla="*/ 0 h 1663202"/>
              <a:gd name="connsiteX1" fmla="*/ 2800899 w 2800899"/>
              <a:gd name="connsiteY1" fmla="*/ 0 h 1663202"/>
              <a:gd name="connsiteX2" fmla="*/ 4883 w 2800899"/>
              <a:gd name="connsiteY2" fmla="*/ 1663202 h 1663202"/>
              <a:gd name="connsiteX3" fmla="*/ 0 w 2800899"/>
              <a:gd name="connsiteY3" fmla="*/ 746185 h 1663202"/>
              <a:gd name="connsiteX4" fmla="*/ 1390048 w 2800899"/>
              <a:gd name="connsiteY4" fmla="*/ 0 h 1663202"/>
              <a:gd name="connsiteX0" fmla="*/ 1391861 w 2802712"/>
              <a:gd name="connsiteY0" fmla="*/ 0 h 1666377"/>
              <a:gd name="connsiteX1" fmla="*/ 2802712 w 2802712"/>
              <a:gd name="connsiteY1" fmla="*/ 0 h 1666377"/>
              <a:gd name="connsiteX2" fmla="*/ 346 w 2802712"/>
              <a:gd name="connsiteY2" fmla="*/ 1666377 h 1666377"/>
              <a:gd name="connsiteX3" fmla="*/ 1813 w 2802712"/>
              <a:gd name="connsiteY3" fmla="*/ 746185 h 1666377"/>
              <a:gd name="connsiteX4" fmla="*/ 1391861 w 2802712"/>
              <a:gd name="connsiteY4" fmla="*/ 0 h 1666377"/>
              <a:gd name="connsiteX0" fmla="*/ 1393223 w 2804074"/>
              <a:gd name="connsiteY0" fmla="*/ 0 h 1666377"/>
              <a:gd name="connsiteX1" fmla="*/ 2804074 w 2804074"/>
              <a:gd name="connsiteY1" fmla="*/ 0 h 1666377"/>
              <a:gd name="connsiteX2" fmla="*/ 1708 w 2804074"/>
              <a:gd name="connsiteY2" fmla="*/ 1666377 h 1666377"/>
              <a:gd name="connsiteX3" fmla="*/ 0 w 2804074"/>
              <a:gd name="connsiteY3" fmla="*/ 758885 h 1666377"/>
              <a:gd name="connsiteX4" fmla="*/ 1393223 w 2804074"/>
              <a:gd name="connsiteY4" fmla="*/ 0 h 1666377"/>
              <a:gd name="connsiteX0" fmla="*/ 1393223 w 2394499"/>
              <a:gd name="connsiteY0" fmla="*/ 0 h 1666377"/>
              <a:gd name="connsiteX1" fmla="*/ 2394499 w 2394499"/>
              <a:gd name="connsiteY1" fmla="*/ 1657350 h 1666377"/>
              <a:gd name="connsiteX2" fmla="*/ 1708 w 2394499"/>
              <a:gd name="connsiteY2" fmla="*/ 1666377 h 1666377"/>
              <a:gd name="connsiteX3" fmla="*/ 0 w 2394499"/>
              <a:gd name="connsiteY3" fmla="*/ 758885 h 1666377"/>
              <a:gd name="connsiteX4" fmla="*/ 1393223 w 2394499"/>
              <a:gd name="connsiteY4" fmla="*/ 0 h 1666377"/>
              <a:gd name="connsiteX0" fmla="*/ 1393223 w 2394499"/>
              <a:gd name="connsiteY0" fmla="*/ 0 h 1660027"/>
              <a:gd name="connsiteX1" fmla="*/ 2394499 w 2394499"/>
              <a:gd name="connsiteY1" fmla="*/ 1657350 h 1660027"/>
              <a:gd name="connsiteX2" fmla="*/ 4883 w 2394499"/>
              <a:gd name="connsiteY2" fmla="*/ 1660027 h 1660027"/>
              <a:gd name="connsiteX3" fmla="*/ 0 w 2394499"/>
              <a:gd name="connsiteY3" fmla="*/ 758885 h 1660027"/>
              <a:gd name="connsiteX4" fmla="*/ 1393223 w 2394499"/>
              <a:gd name="connsiteY4" fmla="*/ 0 h 1660027"/>
              <a:gd name="connsiteX0" fmla="*/ 1393223 w 2394499"/>
              <a:gd name="connsiteY0" fmla="*/ 0 h 1660027"/>
              <a:gd name="connsiteX1" fmla="*/ 2394499 w 2394499"/>
              <a:gd name="connsiteY1" fmla="*/ 1657350 h 1660027"/>
              <a:gd name="connsiteX2" fmla="*/ 8058 w 2394499"/>
              <a:gd name="connsiteY2" fmla="*/ 1660027 h 1660027"/>
              <a:gd name="connsiteX3" fmla="*/ 0 w 2394499"/>
              <a:gd name="connsiteY3" fmla="*/ 758885 h 1660027"/>
              <a:gd name="connsiteX4" fmla="*/ 1393223 w 2394499"/>
              <a:gd name="connsiteY4" fmla="*/ 0 h 1660027"/>
              <a:gd name="connsiteX0" fmla="*/ 1395036 w 2396312"/>
              <a:gd name="connsiteY0" fmla="*/ 0 h 1657350"/>
              <a:gd name="connsiteX1" fmla="*/ 2396312 w 2396312"/>
              <a:gd name="connsiteY1" fmla="*/ 1657350 h 1657350"/>
              <a:gd name="connsiteX2" fmla="*/ 346 w 2396312"/>
              <a:gd name="connsiteY2" fmla="*/ 1653677 h 1657350"/>
              <a:gd name="connsiteX3" fmla="*/ 1813 w 2396312"/>
              <a:gd name="connsiteY3" fmla="*/ 758885 h 1657350"/>
              <a:gd name="connsiteX4" fmla="*/ 1395036 w 2396312"/>
              <a:gd name="connsiteY4" fmla="*/ 0 h 1657350"/>
              <a:gd name="connsiteX0" fmla="*/ 1394764 w 2396040"/>
              <a:gd name="connsiteY0" fmla="*/ 0 h 1657350"/>
              <a:gd name="connsiteX1" fmla="*/ 2396040 w 2396040"/>
              <a:gd name="connsiteY1" fmla="*/ 1657350 h 1657350"/>
              <a:gd name="connsiteX2" fmla="*/ 74 w 2396040"/>
              <a:gd name="connsiteY2" fmla="*/ 1653677 h 1657350"/>
              <a:gd name="connsiteX3" fmla="*/ 22806 w 2396040"/>
              <a:gd name="connsiteY3" fmla="*/ 269787 h 1657350"/>
              <a:gd name="connsiteX4" fmla="*/ 1394764 w 2396040"/>
              <a:gd name="connsiteY4" fmla="*/ 0 h 1657350"/>
              <a:gd name="connsiteX0" fmla="*/ 1692476 w 2396040"/>
              <a:gd name="connsiteY0" fmla="*/ 0 h 1391536"/>
              <a:gd name="connsiteX1" fmla="*/ 2396040 w 2396040"/>
              <a:gd name="connsiteY1" fmla="*/ 1391536 h 1391536"/>
              <a:gd name="connsiteX2" fmla="*/ 74 w 2396040"/>
              <a:gd name="connsiteY2" fmla="*/ 1387863 h 1391536"/>
              <a:gd name="connsiteX3" fmla="*/ 22806 w 2396040"/>
              <a:gd name="connsiteY3" fmla="*/ 3973 h 1391536"/>
              <a:gd name="connsiteX4" fmla="*/ 1692476 w 2396040"/>
              <a:gd name="connsiteY4" fmla="*/ 0 h 1391536"/>
              <a:gd name="connsiteX0" fmla="*/ 1692741 w 2396305"/>
              <a:gd name="connsiteY0" fmla="*/ 17169 h 1408705"/>
              <a:gd name="connsiteX1" fmla="*/ 2396305 w 2396305"/>
              <a:gd name="connsiteY1" fmla="*/ 1408705 h 1408705"/>
              <a:gd name="connsiteX2" fmla="*/ 339 w 2396305"/>
              <a:gd name="connsiteY2" fmla="*/ 1405032 h 1408705"/>
              <a:gd name="connsiteX3" fmla="*/ 1929 w 2396305"/>
              <a:gd name="connsiteY3" fmla="*/ 0 h 1408705"/>
              <a:gd name="connsiteX4" fmla="*/ 1692741 w 2396305"/>
              <a:gd name="connsiteY4" fmla="*/ 17169 h 1408705"/>
              <a:gd name="connsiteX0" fmla="*/ 1692741 w 2459731"/>
              <a:gd name="connsiteY0" fmla="*/ 17169 h 1424562"/>
              <a:gd name="connsiteX1" fmla="*/ 2459731 w 2459731"/>
              <a:gd name="connsiteY1" fmla="*/ 1424562 h 1424562"/>
              <a:gd name="connsiteX2" fmla="*/ 339 w 2459731"/>
              <a:gd name="connsiteY2" fmla="*/ 1405032 h 1424562"/>
              <a:gd name="connsiteX3" fmla="*/ 1929 w 2459731"/>
              <a:gd name="connsiteY3" fmla="*/ 0 h 1424562"/>
              <a:gd name="connsiteX4" fmla="*/ 1692741 w 2459731"/>
              <a:gd name="connsiteY4" fmla="*/ 17169 h 1424562"/>
              <a:gd name="connsiteX0" fmla="*/ 1692741 w 2459731"/>
              <a:gd name="connsiteY0" fmla="*/ 17169 h 1424562"/>
              <a:gd name="connsiteX1" fmla="*/ 2459731 w 2459731"/>
              <a:gd name="connsiteY1" fmla="*/ 1424562 h 1424562"/>
              <a:gd name="connsiteX2" fmla="*/ 339 w 2459731"/>
              <a:gd name="connsiteY2" fmla="*/ 1420891 h 1424562"/>
              <a:gd name="connsiteX3" fmla="*/ 1929 w 2459731"/>
              <a:gd name="connsiteY3" fmla="*/ 0 h 1424562"/>
              <a:gd name="connsiteX4" fmla="*/ 1692741 w 2459731"/>
              <a:gd name="connsiteY4" fmla="*/ 17169 h 142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731" h="1424562">
                <a:moveTo>
                  <a:pt x="1692741" y="17169"/>
                </a:moveTo>
                <a:lnTo>
                  <a:pt x="2459731" y="1424562"/>
                </a:lnTo>
                <a:lnTo>
                  <a:pt x="339" y="1420891"/>
                </a:lnTo>
                <a:cubicBezTo>
                  <a:pt x="-1289" y="1114160"/>
                  <a:pt x="3557" y="306731"/>
                  <a:pt x="1929" y="0"/>
                </a:cubicBezTo>
                <a:lnTo>
                  <a:pt x="1692741" y="17169"/>
                </a:lnTo>
                <a:close/>
              </a:path>
            </a:pathLst>
          </a:cu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p:cNvSpPr/>
          <p:nvPr/>
        </p:nvSpPr>
        <p:spPr bwMode="auto">
          <a:xfrm>
            <a:off x="385531"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a:off x="2654279"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377017" y="1110882"/>
            <a:ext cx="2643022" cy="904909"/>
            <a:chOff x="377017" y="1110882"/>
            <a:chExt cx="2643022" cy="904909"/>
          </a:xfrm>
        </p:grpSpPr>
        <p:grpSp>
          <p:nvGrpSpPr>
            <p:cNvPr id="41" name="Group 40"/>
            <p:cNvGrpSpPr/>
            <p:nvPr/>
          </p:nvGrpSpPr>
          <p:grpSpPr>
            <a:xfrm>
              <a:off x="377017" y="1110882"/>
              <a:ext cx="473507" cy="904909"/>
              <a:chOff x="377017" y="1110882"/>
              <a:chExt cx="473507" cy="904909"/>
            </a:xfrm>
          </p:grpSpPr>
          <p:sp>
            <p:nvSpPr>
              <p:cNvPr id="36" name="Rectangle 35"/>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4" name="Rectangle 43"/>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8" name="Group 47"/>
          <p:cNvGrpSpPr/>
          <p:nvPr/>
        </p:nvGrpSpPr>
        <p:grpSpPr>
          <a:xfrm flipV="1">
            <a:off x="377017" y="3369917"/>
            <a:ext cx="2643022" cy="904909"/>
            <a:chOff x="377017" y="1110882"/>
            <a:chExt cx="2643022" cy="904909"/>
          </a:xfrm>
        </p:grpSpPr>
        <p:grpSp>
          <p:nvGrpSpPr>
            <p:cNvPr id="49" name="Group 48"/>
            <p:cNvGrpSpPr/>
            <p:nvPr/>
          </p:nvGrpSpPr>
          <p:grpSpPr>
            <a:xfrm>
              <a:off x="377017" y="1110882"/>
              <a:ext cx="473507" cy="904909"/>
              <a:chOff x="377017" y="1110882"/>
              <a:chExt cx="473507" cy="904909"/>
            </a:xfrm>
          </p:grpSpPr>
          <p:sp>
            <p:nvSpPr>
              <p:cNvPr id="52" name="Rectangle 51"/>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50" name="Rectangle 49"/>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4" name="Group 13"/>
          <p:cNvGrpSpPr/>
          <p:nvPr/>
        </p:nvGrpSpPr>
        <p:grpSpPr>
          <a:xfrm>
            <a:off x="1380090" y="1864938"/>
            <a:ext cx="370459" cy="2126046"/>
            <a:chOff x="1380090" y="1864938"/>
            <a:chExt cx="370459" cy="2126046"/>
          </a:xfrm>
        </p:grpSpPr>
        <p:sp>
          <p:nvSpPr>
            <p:cNvPr id="256" name="Rectangle 255"/>
            <p:cNvSpPr/>
            <p:nvPr/>
          </p:nvSpPr>
          <p:spPr bwMode="auto">
            <a:xfrm rot="19020000">
              <a:off x="1380090" y="1864938"/>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7" name="Rectangle 256"/>
            <p:cNvSpPr/>
            <p:nvPr/>
          </p:nvSpPr>
          <p:spPr bwMode="auto">
            <a:xfrm rot="10500000">
              <a:off x="1732261" y="2527944"/>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p:cNvGrpSpPr/>
          <p:nvPr/>
        </p:nvGrpSpPr>
        <p:grpSpPr>
          <a:xfrm>
            <a:off x="421155" y="2588096"/>
            <a:ext cx="2222040" cy="86232"/>
            <a:chOff x="421155" y="2588096"/>
            <a:chExt cx="2222040" cy="86232"/>
          </a:xfrm>
        </p:grpSpPr>
        <p:sp>
          <p:nvSpPr>
            <p:cNvPr id="258" name="Rectangle 257"/>
            <p:cNvSpPr/>
            <p:nvPr/>
          </p:nvSpPr>
          <p:spPr bwMode="auto">
            <a:xfrm rot="4800000">
              <a:off x="2061686" y="2092819"/>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9" name="Rectangle 258"/>
            <p:cNvSpPr/>
            <p:nvPr/>
          </p:nvSpPr>
          <p:spPr bwMode="auto">
            <a:xfrm rot="16920000">
              <a:off x="1143531" y="1865720"/>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p:cNvGrpSpPr/>
          <p:nvPr/>
        </p:nvGrpSpPr>
        <p:grpSpPr>
          <a:xfrm>
            <a:off x="1395080" y="2573292"/>
            <a:ext cx="1463040" cy="1097280"/>
            <a:chOff x="1395080" y="2573292"/>
            <a:chExt cx="1463040" cy="1097280"/>
          </a:xfrm>
        </p:grpSpPr>
        <p:sp>
          <p:nvSpPr>
            <p:cNvPr id="296" name="Rectangle 295"/>
            <p:cNvSpPr/>
            <p:nvPr/>
          </p:nvSpPr>
          <p:spPr bwMode="auto">
            <a:xfrm rot="11100000">
              <a:off x="1619698" y="2573292"/>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7" name="Rectangle 296"/>
            <p:cNvSpPr/>
            <p:nvPr/>
          </p:nvSpPr>
          <p:spPr bwMode="auto">
            <a:xfrm rot="7620000">
              <a:off x="2117456" y="230907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8" name="Group 57"/>
          <p:cNvGrpSpPr/>
          <p:nvPr/>
        </p:nvGrpSpPr>
        <p:grpSpPr>
          <a:xfrm>
            <a:off x="1862486" y="1471815"/>
            <a:ext cx="65738" cy="2143138"/>
            <a:chOff x="1862486" y="1471815"/>
            <a:chExt cx="65738" cy="2143138"/>
          </a:xfrm>
        </p:grpSpPr>
        <p:sp>
          <p:nvSpPr>
            <p:cNvPr id="54" name="Rectangle 53"/>
            <p:cNvSpPr/>
            <p:nvPr/>
          </p:nvSpPr>
          <p:spPr bwMode="auto">
            <a:xfrm rot="9000000">
              <a:off x="1862486" y="2517673"/>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rot="1380000">
              <a:off x="1894839" y="147181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84" name="Group 502"/>
          <p:cNvGrpSpPr>
            <a:grpSpLocks noChangeAspect="1"/>
          </p:cNvGrpSpPr>
          <p:nvPr/>
        </p:nvGrpSpPr>
        <p:grpSpPr bwMode="auto">
          <a:xfrm>
            <a:off x="4248133" y="1780377"/>
            <a:ext cx="767921" cy="172994"/>
            <a:chOff x="0" y="1289"/>
            <a:chExt cx="6330" cy="1426"/>
          </a:xfrm>
          <a:solidFill>
            <a:schemeClr val="tx2"/>
          </a:solidFill>
        </p:grpSpPr>
        <p:sp>
          <p:nvSpPr>
            <p:cNvPr id="85"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3" name="Group 529"/>
          <p:cNvGrpSpPr>
            <a:grpSpLocks noChangeAspect="1"/>
          </p:cNvGrpSpPr>
          <p:nvPr/>
        </p:nvGrpSpPr>
        <p:grpSpPr bwMode="auto">
          <a:xfrm>
            <a:off x="4248133" y="2398802"/>
            <a:ext cx="1238267" cy="146531"/>
            <a:chOff x="0" y="1623"/>
            <a:chExt cx="6321" cy="748"/>
          </a:xfrm>
          <a:solidFill>
            <a:schemeClr val="tx2"/>
          </a:solidFill>
        </p:grpSpPr>
        <p:sp>
          <p:nvSpPr>
            <p:cNvPr id="104" name="Freeform 531"/>
            <p:cNvSpPr>
              <a:spLocks/>
            </p:cNvSpPr>
            <p:nvPr/>
          </p:nvSpPr>
          <p:spPr bwMode="auto">
            <a:xfrm>
              <a:off x="1359" y="1623"/>
              <a:ext cx="294" cy="638"/>
            </a:xfrm>
            <a:custGeom>
              <a:avLst/>
              <a:gdLst>
                <a:gd name="T0" fmla="*/ 148 w 294"/>
                <a:gd name="T1" fmla="*/ 0 h 638"/>
                <a:gd name="T2" fmla="*/ 175 w 294"/>
                <a:gd name="T3" fmla="*/ 6 h 638"/>
                <a:gd name="T4" fmla="*/ 198 w 294"/>
                <a:gd name="T5" fmla="*/ 21 h 638"/>
                <a:gd name="T6" fmla="*/ 219 w 294"/>
                <a:gd name="T7" fmla="*/ 42 h 638"/>
                <a:gd name="T8" fmla="*/ 237 w 294"/>
                <a:gd name="T9" fmla="*/ 75 h 638"/>
                <a:gd name="T10" fmla="*/ 248 w 294"/>
                <a:gd name="T11" fmla="*/ 111 h 638"/>
                <a:gd name="T12" fmla="*/ 252 w 294"/>
                <a:gd name="T13" fmla="*/ 150 h 638"/>
                <a:gd name="T14" fmla="*/ 250 w 294"/>
                <a:gd name="T15" fmla="*/ 192 h 638"/>
                <a:gd name="T16" fmla="*/ 242 w 294"/>
                <a:gd name="T17" fmla="*/ 233 h 638"/>
                <a:gd name="T18" fmla="*/ 233 w 294"/>
                <a:gd name="T19" fmla="*/ 273 h 638"/>
                <a:gd name="T20" fmla="*/ 213 w 294"/>
                <a:gd name="T21" fmla="*/ 332 h 638"/>
                <a:gd name="T22" fmla="*/ 190 w 294"/>
                <a:gd name="T23" fmla="*/ 388 h 638"/>
                <a:gd name="T24" fmla="*/ 240 w 294"/>
                <a:gd name="T25" fmla="*/ 438 h 638"/>
                <a:gd name="T26" fmla="*/ 263 w 294"/>
                <a:gd name="T27" fmla="*/ 471 h 638"/>
                <a:gd name="T28" fmla="*/ 283 w 294"/>
                <a:gd name="T29" fmla="*/ 505 h 638"/>
                <a:gd name="T30" fmla="*/ 292 w 294"/>
                <a:gd name="T31" fmla="*/ 542 h 638"/>
                <a:gd name="T32" fmla="*/ 294 w 294"/>
                <a:gd name="T33" fmla="*/ 565 h 638"/>
                <a:gd name="T34" fmla="*/ 292 w 294"/>
                <a:gd name="T35" fmla="*/ 586 h 638"/>
                <a:gd name="T36" fmla="*/ 285 w 294"/>
                <a:gd name="T37" fmla="*/ 605 h 638"/>
                <a:gd name="T38" fmla="*/ 271 w 294"/>
                <a:gd name="T39" fmla="*/ 623 h 638"/>
                <a:gd name="T40" fmla="*/ 252 w 294"/>
                <a:gd name="T41" fmla="*/ 632 h 638"/>
                <a:gd name="T42" fmla="*/ 225 w 294"/>
                <a:gd name="T43" fmla="*/ 638 h 638"/>
                <a:gd name="T44" fmla="*/ 200 w 294"/>
                <a:gd name="T45" fmla="*/ 634 h 638"/>
                <a:gd name="T46" fmla="*/ 175 w 294"/>
                <a:gd name="T47" fmla="*/ 625 h 638"/>
                <a:gd name="T48" fmla="*/ 152 w 294"/>
                <a:gd name="T49" fmla="*/ 611 h 638"/>
                <a:gd name="T50" fmla="*/ 117 w 294"/>
                <a:gd name="T51" fmla="*/ 582 h 638"/>
                <a:gd name="T52" fmla="*/ 91 w 294"/>
                <a:gd name="T53" fmla="*/ 548 h 638"/>
                <a:gd name="T54" fmla="*/ 68 w 294"/>
                <a:gd name="T55" fmla="*/ 509 h 638"/>
                <a:gd name="T56" fmla="*/ 50 w 294"/>
                <a:gd name="T57" fmla="*/ 467 h 638"/>
                <a:gd name="T58" fmla="*/ 39 w 294"/>
                <a:gd name="T59" fmla="*/ 425 h 638"/>
                <a:gd name="T60" fmla="*/ 35 w 294"/>
                <a:gd name="T61" fmla="*/ 413 h 638"/>
                <a:gd name="T62" fmla="*/ 18 w 294"/>
                <a:gd name="T63" fmla="*/ 363 h 638"/>
                <a:gd name="T64" fmla="*/ 8 w 294"/>
                <a:gd name="T65" fmla="*/ 311 h 638"/>
                <a:gd name="T66" fmla="*/ 0 w 294"/>
                <a:gd name="T67" fmla="*/ 250 h 638"/>
                <a:gd name="T68" fmla="*/ 0 w 294"/>
                <a:gd name="T69" fmla="*/ 188 h 638"/>
                <a:gd name="T70" fmla="*/ 6 w 294"/>
                <a:gd name="T71" fmla="*/ 150 h 638"/>
                <a:gd name="T72" fmla="*/ 18 w 294"/>
                <a:gd name="T73" fmla="*/ 111 h 638"/>
                <a:gd name="T74" fmla="*/ 35 w 294"/>
                <a:gd name="T75" fmla="*/ 77 h 638"/>
                <a:gd name="T76" fmla="*/ 50 w 294"/>
                <a:gd name="T77" fmla="*/ 52 h 638"/>
                <a:gd name="T78" fmla="*/ 69 w 294"/>
                <a:gd name="T79" fmla="*/ 31 h 638"/>
                <a:gd name="T80" fmla="*/ 93 w 294"/>
                <a:gd name="T81" fmla="*/ 13 h 638"/>
                <a:gd name="T82" fmla="*/ 119 w 294"/>
                <a:gd name="T83" fmla="*/ 4 h 638"/>
                <a:gd name="T84" fmla="*/ 148 w 294"/>
                <a:gd name="T85"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638">
                  <a:moveTo>
                    <a:pt x="148" y="0"/>
                  </a:moveTo>
                  <a:lnTo>
                    <a:pt x="175" y="6"/>
                  </a:lnTo>
                  <a:lnTo>
                    <a:pt x="198" y="21"/>
                  </a:lnTo>
                  <a:lnTo>
                    <a:pt x="219" y="42"/>
                  </a:lnTo>
                  <a:lnTo>
                    <a:pt x="237" y="75"/>
                  </a:lnTo>
                  <a:lnTo>
                    <a:pt x="248" y="111"/>
                  </a:lnTo>
                  <a:lnTo>
                    <a:pt x="252" y="150"/>
                  </a:lnTo>
                  <a:lnTo>
                    <a:pt x="250" y="192"/>
                  </a:lnTo>
                  <a:lnTo>
                    <a:pt x="242" y="233"/>
                  </a:lnTo>
                  <a:lnTo>
                    <a:pt x="233" y="273"/>
                  </a:lnTo>
                  <a:lnTo>
                    <a:pt x="213" y="332"/>
                  </a:lnTo>
                  <a:lnTo>
                    <a:pt x="190" y="388"/>
                  </a:lnTo>
                  <a:lnTo>
                    <a:pt x="240" y="438"/>
                  </a:lnTo>
                  <a:lnTo>
                    <a:pt x="263" y="471"/>
                  </a:lnTo>
                  <a:lnTo>
                    <a:pt x="283" y="505"/>
                  </a:lnTo>
                  <a:lnTo>
                    <a:pt x="292" y="542"/>
                  </a:lnTo>
                  <a:lnTo>
                    <a:pt x="294" y="565"/>
                  </a:lnTo>
                  <a:lnTo>
                    <a:pt x="292" y="586"/>
                  </a:lnTo>
                  <a:lnTo>
                    <a:pt x="285" y="605"/>
                  </a:lnTo>
                  <a:lnTo>
                    <a:pt x="271" y="623"/>
                  </a:lnTo>
                  <a:lnTo>
                    <a:pt x="252" y="632"/>
                  </a:lnTo>
                  <a:lnTo>
                    <a:pt x="225" y="638"/>
                  </a:lnTo>
                  <a:lnTo>
                    <a:pt x="200" y="634"/>
                  </a:lnTo>
                  <a:lnTo>
                    <a:pt x="175" y="625"/>
                  </a:lnTo>
                  <a:lnTo>
                    <a:pt x="152" y="611"/>
                  </a:lnTo>
                  <a:lnTo>
                    <a:pt x="117" y="582"/>
                  </a:lnTo>
                  <a:lnTo>
                    <a:pt x="91" y="548"/>
                  </a:lnTo>
                  <a:lnTo>
                    <a:pt x="68" y="509"/>
                  </a:lnTo>
                  <a:lnTo>
                    <a:pt x="50" y="467"/>
                  </a:lnTo>
                  <a:lnTo>
                    <a:pt x="39" y="425"/>
                  </a:lnTo>
                  <a:lnTo>
                    <a:pt x="35" y="413"/>
                  </a:lnTo>
                  <a:lnTo>
                    <a:pt x="18" y="363"/>
                  </a:lnTo>
                  <a:lnTo>
                    <a:pt x="8" y="311"/>
                  </a:lnTo>
                  <a:lnTo>
                    <a:pt x="0" y="250"/>
                  </a:lnTo>
                  <a:lnTo>
                    <a:pt x="0" y="188"/>
                  </a:lnTo>
                  <a:lnTo>
                    <a:pt x="6" y="150"/>
                  </a:lnTo>
                  <a:lnTo>
                    <a:pt x="18" y="111"/>
                  </a:lnTo>
                  <a:lnTo>
                    <a:pt x="35" y="77"/>
                  </a:lnTo>
                  <a:lnTo>
                    <a:pt x="50" y="52"/>
                  </a:lnTo>
                  <a:lnTo>
                    <a:pt x="69" y="31"/>
                  </a:lnTo>
                  <a:lnTo>
                    <a:pt x="93" y="13"/>
                  </a:lnTo>
                  <a:lnTo>
                    <a:pt x="119" y="4"/>
                  </a:lnTo>
                  <a:lnTo>
                    <a:pt x="14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5" name="Freeform 532"/>
            <p:cNvSpPr>
              <a:spLocks/>
            </p:cNvSpPr>
            <p:nvPr/>
          </p:nvSpPr>
          <p:spPr bwMode="auto">
            <a:xfrm>
              <a:off x="1181" y="1804"/>
              <a:ext cx="242" cy="438"/>
            </a:xfrm>
            <a:custGeom>
              <a:avLst/>
              <a:gdLst>
                <a:gd name="T0" fmla="*/ 27 w 242"/>
                <a:gd name="T1" fmla="*/ 0 h 438"/>
                <a:gd name="T2" fmla="*/ 40 w 242"/>
                <a:gd name="T3" fmla="*/ 4 h 438"/>
                <a:gd name="T4" fmla="*/ 54 w 242"/>
                <a:gd name="T5" fmla="*/ 11 h 438"/>
                <a:gd name="T6" fmla="*/ 63 w 242"/>
                <a:gd name="T7" fmla="*/ 19 h 438"/>
                <a:gd name="T8" fmla="*/ 84 w 242"/>
                <a:gd name="T9" fmla="*/ 40 h 438"/>
                <a:gd name="T10" fmla="*/ 103 w 242"/>
                <a:gd name="T11" fmla="*/ 63 h 438"/>
                <a:gd name="T12" fmla="*/ 136 w 242"/>
                <a:gd name="T13" fmla="*/ 115 h 438"/>
                <a:gd name="T14" fmla="*/ 161 w 242"/>
                <a:gd name="T15" fmla="*/ 169 h 438"/>
                <a:gd name="T16" fmla="*/ 176 w 242"/>
                <a:gd name="T17" fmla="*/ 207 h 438"/>
                <a:gd name="T18" fmla="*/ 190 w 242"/>
                <a:gd name="T19" fmla="*/ 246 h 438"/>
                <a:gd name="T20" fmla="*/ 203 w 242"/>
                <a:gd name="T21" fmla="*/ 273 h 438"/>
                <a:gd name="T22" fmla="*/ 226 w 242"/>
                <a:gd name="T23" fmla="*/ 332 h 438"/>
                <a:gd name="T24" fmla="*/ 236 w 242"/>
                <a:gd name="T25" fmla="*/ 359 h 438"/>
                <a:gd name="T26" fmla="*/ 242 w 242"/>
                <a:gd name="T27" fmla="*/ 390 h 438"/>
                <a:gd name="T28" fmla="*/ 242 w 242"/>
                <a:gd name="T29" fmla="*/ 399 h 438"/>
                <a:gd name="T30" fmla="*/ 242 w 242"/>
                <a:gd name="T31" fmla="*/ 413 h 438"/>
                <a:gd name="T32" fmla="*/ 238 w 242"/>
                <a:gd name="T33" fmla="*/ 424 h 438"/>
                <a:gd name="T34" fmla="*/ 232 w 242"/>
                <a:gd name="T35" fmla="*/ 434 h 438"/>
                <a:gd name="T36" fmla="*/ 223 w 242"/>
                <a:gd name="T37" fmla="*/ 438 h 438"/>
                <a:gd name="T38" fmla="*/ 209 w 242"/>
                <a:gd name="T39" fmla="*/ 438 h 438"/>
                <a:gd name="T40" fmla="*/ 196 w 242"/>
                <a:gd name="T41" fmla="*/ 430 h 438"/>
                <a:gd name="T42" fmla="*/ 184 w 242"/>
                <a:gd name="T43" fmla="*/ 419 h 438"/>
                <a:gd name="T44" fmla="*/ 175 w 242"/>
                <a:gd name="T45" fmla="*/ 409 h 438"/>
                <a:gd name="T46" fmla="*/ 151 w 242"/>
                <a:gd name="T47" fmla="*/ 374 h 438"/>
                <a:gd name="T48" fmla="*/ 136 w 242"/>
                <a:gd name="T49" fmla="*/ 338 h 438"/>
                <a:gd name="T50" fmla="*/ 127 w 242"/>
                <a:gd name="T51" fmla="*/ 299 h 438"/>
                <a:gd name="T52" fmla="*/ 123 w 242"/>
                <a:gd name="T53" fmla="*/ 261 h 438"/>
                <a:gd name="T54" fmla="*/ 105 w 242"/>
                <a:gd name="T55" fmla="*/ 240 h 438"/>
                <a:gd name="T56" fmla="*/ 73 w 242"/>
                <a:gd name="T57" fmla="*/ 198 h 438"/>
                <a:gd name="T58" fmla="*/ 42 w 242"/>
                <a:gd name="T59" fmla="*/ 153 h 438"/>
                <a:gd name="T60" fmla="*/ 19 w 242"/>
                <a:gd name="T61" fmla="*/ 107 h 438"/>
                <a:gd name="T62" fmla="*/ 7 w 242"/>
                <a:gd name="T63" fmla="*/ 80 h 438"/>
                <a:gd name="T64" fmla="*/ 2 w 242"/>
                <a:gd name="T65" fmla="*/ 52 h 438"/>
                <a:gd name="T66" fmla="*/ 0 w 242"/>
                <a:gd name="T67" fmla="*/ 38 h 438"/>
                <a:gd name="T68" fmla="*/ 2 w 242"/>
                <a:gd name="T69" fmla="*/ 25 h 438"/>
                <a:gd name="T70" fmla="*/ 6 w 242"/>
                <a:gd name="T71" fmla="*/ 11 h 438"/>
                <a:gd name="T72" fmla="*/ 15 w 242"/>
                <a:gd name="T73" fmla="*/ 2 h 438"/>
                <a:gd name="T74" fmla="*/ 27 w 242"/>
                <a:gd name="T7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438">
                  <a:moveTo>
                    <a:pt x="27" y="0"/>
                  </a:moveTo>
                  <a:lnTo>
                    <a:pt x="40" y="4"/>
                  </a:lnTo>
                  <a:lnTo>
                    <a:pt x="54" y="11"/>
                  </a:lnTo>
                  <a:lnTo>
                    <a:pt x="63" y="19"/>
                  </a:lnTo>
                  <a:lnTo>
                    <a:pt x="84" y="40"/>
                  </a:lnTo>
                  <a:lnTo>
                    <a:pt x="103" y="63"/>
                  </a:lnTo>
                  <a:lnTo>
                    <a:pt x="136" y="115"/>
                  </a:lnTo>
                  <a:lnTo>
                    <a:pt x="161" y="169"/>
                  </a:lnTo>
                  <a:lnTo>
                    <a:pt x="176" y="207"/>
                  </a:lnTo>
                  <a:lnTo>
                    <a:pt x="190" y="246"/>
                  </a:lnTo>
                  <a:lnTo>
                    <a:pt x="203" y="273"/>
                  </a:lnTo>
                  <a:lnTo>
                    <a:pt x="226" y="332"/>
                  </a:lnTo>
                  <a:lnTo>
                    <a:pt x="236" y="359"/>
                  </a:lnTo>
                  <a:lnTo>
                    <a:pt x="242" y="390"/>
                  </a:lnTo>
                  <a:lnTo>
                    <a:pt x="242" y="399"/>
                  </a:lnTo>
                  <a:lnTo>
                    <a:pt x="242" y="413"/>
                  </a:lnTo>
                  <a:lnTo>
                    <a:pt x="238" y="424"/>
                  </a:lnTo>
                  <a:lnTo>
                    <a:pt x="232" y="434"/>
                  </a:lnTo>
                  <a:lnTo>
                    <a:pt x="223" y="438"/>
                  </a:lnTo>
                  <a:lnTo>
                    <a:pt x="209" y="438"/>
                  </a:lnTo>
                  <a:lnTo>
                    <a:pt x="196" y="430"/>
                  </a:lnTo>
                  <a:lnTo>
                    <a:pt x="184" y="419"/>
                  </a:lnTo>
                  <a:lnTo>
                    <a:pt x="175" y="409"/>
                  </a:lnTo>
                  <a:lnTo>
                    <a:pt x="151" y="374"/>
                  </a:lnTo>
                  <a:lnTo>
                    <a:pt x="136" y="338"/>
                  </a:lnTo>
                  <a:lnTo>
                    <a:pt x="127" y="299"/>
                  </a:lnTo>
                  <a:lnTo>
                    <a:pt x="123" y="261"/>
                  </a:lnTo>
                  <a:lnTo>
                    <a:pt x="105" y="240"/>
                  </a:lnTo>
                  <a:lnTo>
                    <a:pt x="73" y="198"/>
                  </a:lnTo>
                  <a:lnTo>
                    <a:pt x="42" y="153"/>
                  </a:lnTo>
                  <a:lnTo>
                    <a:pt x="19" y="107"/>
                  </a:lnTo>
                  <a:lnTo>
                    <a:pt x="7" y="80"/>
                  </a:lnTo>
                  <a:lnTo>
                    <a:pt x="2" y="52"/>
                  </a:lnTo>
                  <a:lnTo>
                    <a:pt x="0" y="38"/>
                  </a:lnTo>
                  <a:lnTo>
                    <a:pt x="2" y="25"/>
                  </a:lnTo>
                  <a:lnTo>
                    <a:pt x="6" y="11"/>
                  </a:lnTo>
                  <a:lnTo>
                    <a:pt x="15" y="2"/>
                  </a:lnTo>
                  <a:lnTo>
                    <a:pt x="2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6" name="Freeform 533"/>
            <p:cNvSpPr>
              <a:spLocks/>
            </p:cNvSpPr>
            <p:nvPr/>
          </p:nvSpPr>
          <p:spPr bwMode="auto">
            <a:xfrm>
              <a:off x="0" y="2065"/>
              <a:ext cx="528" cy="298"/>
            </a:xfrm>
            <a:custGeom>
              <a:avLst/>
              <a:gdLst>
                <a:gd name="T0" fmla="*/ 184 w 528"/>
                <a:gd name="T1" fmla="*/ 4 h 298"/>
                <a:gd name="T2" fmla="*/ 246 w 528"/>
                <a:gd name="T3" fmla="*/ 35 h 298"/>
                <a:gd name="T4" fmla="*/ 288 w 528"/>
                <a:gd name="T5" fmla="*/ 35 h 298"/>
                <a:gd name="T6" fmla="*/ 348 w 528"/>
                <a:gd name="T7" fmla="*/ 4 h 298"/>
                <a:gd name="T8" fmla="*/ 417 w 528"/>
                <a:gd name="T9" fmla="*/ 2 h 298"/>
                <a:gd name="T10" fmla="*/ 470 w 528"/>
                <a:gd name="T11" fmla="*/ 21 h 298"/>
                <a:gd name="T12" fmla="*/ 507 w 528"/>
                <a:gd name="T13" fmla="*/ 54 h 298"/>
                <a:gd name="T14" fmla="*/ 526 w 528"/>
                <a:gd name="T15" fmla="*/ 102 h 298"/>
                <a:gd name="T16" fmla="*/ 528 w 528"/>
                <a:gd name="T17" fmla="*/ 298 h 298"/>
                <a:gd name="T18" fmla="*/ 482 w 528"/>
                <a:gd name="T19" fmla="*/ 129 h 298"/>
                <a:gd name="T20" fmla="*/ 474 w 528"/>
                <a:gd name="T21" fmla="*/ 92 h 298"/>
                <a:gd name="T22" fmla="*/ 461 w 528"/>
                <a:gd name="T23" fmla="*/ 73 h 298"/>
                <a:gd name="T24" fmla="*/ 440 w 528"/>
                <a:gd name="T25" fmla="*/ 56 h 298"/>
                <a:gd name="T26" fmla="*/ 403 w 528"/>
                <a:gd name="T27" fmla="*/ 44 h 298"/>
                <a:gd name="T28" fmla="*/ 348 w 528"/>
                <a:gd name="T29" fmla="*/ 48 h 298"/>
                <a:gd name="T30" fmla="*/ 317 w 528"/>
                <a:gd name="T31" fmla="*/ 63 h 298"/>
                <a:gd name="T32" fmla="*/ 301 w 528"/>
                <a:gd name="T33" fmla="*/ 81 h 298"/>
                <a:gd name="T34" fmla="*/ 290 w 528"/>
                <a:gd name="T35" fmla="*/ 108 h 298"/>
                <a:gd name="T36" fmla="*/ 288 w 528"/>
                <a:gd name="T37" fmla="*/ 298 h 298"/>
                <a:gd name="T38" fmla="*/ 240 w 528"/>
                <a:gd name="T39" fmla="*/ 129 h 298"/>
                <a:gd name="T40" fmla="*/ 232 w 528"/>
                <a:gd name="T41" fmla="*/ 90 h 298"/>
                <a:gd name="T42" fmla="*/ 221 w 528"/>
                <a:gd name="T43" fmla="*/ 71 h 298"/>
                <a:gd name="T44" fmla="*/ 198 w 528"/>
                <a:gd name="T45" fmla="*/ 56 h 298"/>
                <a:gd name="T46" fmla="*/ 144 w 528"/>
                <a:gd name="T47" fmla="*/ 44 h 298"/>
                <a:gd name="T48" fmla="*/ 90 w 528"/>
                <a:gd name="T49" fmla="*/ 56 h 298"/>
                <a:gd name="T50" fmla="*/ 67 w 528"/>
                <a:gd name="T51" fmla="*/ 71 h 298"/>
                <a:gd name="T52" fmla="*/ 54 w 528"/>
                <a:gd name="T53" fmla="*/ 90 h 298"/>
                <a:gd name="T54" fmla="*/ 46 w 528"/>
                <a:gd name="T55" fmla="*/ 129 h 298"/>
                <a:gd name="T56" fmla="*/ 0 w 528"/>
                <a:gd name="T57" fmla="*/ 298 h 298"/>
                <a:gd name="T58" fmla="*/ 46 w 528"/>
                <a:gd name="T59" fmla="*/ 35 h 298"/>
                <a:gd name="T60" fmla="*/ 88 w 528"/>
                <a:gd name="T61" fmla="*/ 10 h 298"/>
                <a:gd name="T62" fmla="*/ 144 w 528"/>
                <a:gd name="T6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8" h="298">
                  <a:moveTo>
                    <a:pt x="144" y="0"/>
                  </a:moveTo>
                  <a:lnTo>
                    <a:pt x="184" y="4"/>
                  </a:lnTo>
                  <a:lnTo>
                    <a:pt x="219" y="15"/>
                  </a:lnTo>
                  <a:lnTo>
                    <a:pt x="246" y="35"/>
                  </a:lnTo>
                  <a:lnTo>
                    <a:pt x="267" y="58"/>
                  </a:lnTo>
                  <a:lnTo>
                    <a:pt x="288" y="35"/>
                  </a:lnTo>
                  <a:lnTo>
                    <a:pt x="315" y="15"/>
                  </a:lnTo>
                  <a:lnTo>
                    <a:pt x="348" y="4"/>
                  </a:lnTo>
                  <a:lnTo>
                    <a:pt x="384" y="0"/>
                  </a:lnTo>
                  <a:lnTo>
                    <a:pt x="417" y="2"/>
                  </a:lnTo>
                  <a:lnTo>
                    <a:pt x="445" y="10"/>
                  </a:lnTo>
                  <a:lnTo>
                    <a:pt x="470" y="21"/>
                  </a:lnTo>
                  <a:lnTo>
                    <a:pt x="490" y="37"/>
                  </a:lnTo>
                  <a:lnTo>
                    <a:pt x="507" y="54"/>
                  </a:lnTo>
                  <a:lnTo>
                    <a:pt x="518" y="77"/>
                  </a:lnTo>
                  <a:lnTo>
                    <a:pt x="526" y="102"/>
                  </a:lnTo>
                  <a:lnTo>
                    <a:pt x="528" y="129"/>
                  </a:lnTo>
                  <a:lnTo>
                    <a:pt x="528" y="298"/>
                  </a:lnTo>
                  <a:lnTo>
                    <a:pt x="482" y="298"/>
                  </a:lnTo>
                  <a:lnTo>
                    <a:pt x="482" y="129"/>
                  </a:lnTo>
                  <a:lnTo>
                    <a:pt x="480" y="110"/>
                  </a:lnTo>
                  <a:lnTo>
                    <a:pt x="474" y="92"/>
                  </a:lnTo>
                  <a:lnTo>
                    <a:pt x="468" y="83"/>
                  </a:lnTo>
                  <a:lnTo>
                    <a:pt x="461" y="73"/>
                  </a:lnTo>
                  <a:lnTo>
                    <a:pt x="453" y="65"/>
                  </a:lnTo>
                  <a:lnTo>
                    <a:pt x="440" y="56"/>
                  </a:lnTo>
                  <a:lnTo>
                    <a:pt x="422" y="50"/>
                  </a:lnTo>
                  <a:lnTo>
                    <a:pt x="403" y="44"/>
                  </a:lnTo>
                  <a:lnTo>
                    <a:pt x="384" y="44"/>
                  </a:lnTo>
                  <a:lnTo>
                    <a:pt x="348" y="48"/>
                  </a:lnTo>
                  <a:lnTo>
                    <a:pt x="332" y="56"/>
                  </a:lnTo>
                  <a:lnTo>
                    <a:pt x="317" y="63"/>
                  </a:lnTo>
                  <a:lnTo>
                    <a:pt x="309" y="71"/>
                  </a:lnTo>
                  <a:lnTo>
                    <a:pt x="301" y="81"/>
                  </a:lnTo>
                  <a:lnTo>
                    <a:pt x="296" y="90"/>
                  </a:lnTo>
                  <a:lnTo>
                    <a:pt x="290" y="108"/>
                  </a:lnTo>
                  <a:lnTo>
                    <a:pt x="288" y="129"/>
                  </a:lnTo>
                  <a:lnTo>
                    <a:pt x="288" y="298"/>
                  </a:lnTo>
                  <a:lnTo>
                    <a:pt x="240" y="298"/>
                  </a:lnTo>
                  <a:lnTo>
                    <a:pt x="240" y="129"/>
                  </a:lnTo>
                  <a:lnTo>
                    <a:pt x="238" y="108"/>
                  </a:lnTo>
                  <a:lnTo>
                    <a:pt x="232" y="90"/>
                  </a:lnTo>
                  <a:lnTo>
                    <a:pt x="227" y="81"/>
                  </a:lnTo>
                  <a:lnTo>
                    <a:pt x="221" y="71"/>
                  </a:lnTo>
                  <a:lnTo>
                    <a:pt x="211" y="63"/>
                  </a:lnTo>
                  <a:lnTo>
                    <a:pt x="198" y="56"/>
                  </a:lnTo>
                  <a:lnTo>
                    <a:pt x="180" y="48"/>
                  </a:lnTo>
                  <a:lnTo>
                    <a:pt x="144" y="44"/>
                  </a:lnTo>
                  <a:lnTo>
                    <a:pt x="108" y="48"/>
                  </a:lnTo>
                  <a:lnTo>
                    <a:pt x="90" y="56"/>
                  </a:lnTo>
                  <a:lnTo>
                    <a:pt x="77" y="63"/>
                  </a:lnTo>
                  <a:lnTo>
                    <a:pt x="67" y="71"/>
                  </a:lnTo>
                  <a:lnTo>
                    <a:pt x="60" y="81"/>
                  </a:lnTo>
                  <a:lnTo>
                    <a:pt x="54" y="90"/>
                  </a:lnTo>
                  <a:lnTo>
                    <a:pt x="48" y="108"/>
                  </a:lnTo>
                  <a:lnTo>
                    <a:pt x="46" y="129"/>
                  </a:lnTo>
                  <a:lnTo>
                    <a:pt x="46" y="298"/>
                  </a:lnTo>
                  <a:lnTo>
                    <a:pt x="0" y="298"/>
                  </a:lnTo>
                  <a:lnTo>
                    <a:pt x="0" y="35"/>
                  </a:lnTo>
                  <a:lnTo>
                    <a:pt x="46" y="35"/>
                  </a:lnTo>
                  <a:lnTo>
                    <a:pt x="65" y="21"/>
                  </a:lnTo>
                  <a:lnTo>
                    <a:pt x="88" y="10"/>
                  </a:lnTo>
                  <a:lnTo>
                    <a:pt x="115" y="2"/>
                  </a:lnTo>
                  <a:lnTo>
                    <a:pt x="14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7" name="Freeform 534"/>
            <p:cNvSpPr>
              <a:spLocks/>
            </p:cNvSpPr>
            <p:nvPr/>
          </p:nvSpPr>
          <p:spPr bwMode="auto">
            <a:xfrm>
              <a:off x="584" y="2065"/>
              <a:ext cx="301" cy="304"/>
            </a:xfrm>
            <a:custGeom>
              <a:avLst/>
              <a:gdLst>
                <a:gd name="T0" fmla="*/ 178 w 301"/>
                <a:gd name="T1" fmla="*/ 2 h 304"/>
                <a:gd name="T2" fmla="*/ 251 w 301"/>
                <a:gd name="T3" fmla="*/ 17 h 304"/>
                <a:gd name="T4" fmla="*/ 286 w 301"/>
                <a:gd name="T5" fmla="*/ 77 h 304"/>
                <a:gd name="T6" fmla="*/ 213 w 301"/>
                <a:gd name="T7" fmla="*/ 50 h 304"/>
                <a:gd name="T8" fmla="*/ 138 w 301"/>
                <a:gd name="T9" fmla="*/ 40 h 304"/>
                <a:gd name="T10" fmla="*/ 90 w 301"/>
                <a:gd name="T11" fmla="*/ 46 h 304"/>
                <a:gd name="T12" fmla="*/ 73 w 301"/>
                <a:gd name="T13" fmla="*/ 52 h 304"/>
                <a:gd name="T14" fmla="*/ 59 w 301"/>
                <a:gd name="T15" fmla="*/ 62 h 304"/>
                <a:gd name="T16" fmla="*/ 52 w 301"/>
                <a:gd name="T17" fmla="*/ 73 h 304"/>
                <a:gd name="T18" fmla="*/ 50 w 301"/>
                <a:gd name="T19" fmla="*/ 87 h 304"/>
                <a:gd name="T20" fmla="*/ 53 w 301"/>
                <a:gd name="T21" fmla="*/ 102 h 304"/>
                <a:gd name="T22" fmla="*/ 63 w 301"/>
                <a:gd name="T23" fmla="*/ 110 h 304"/>
                <a:gd name="T24" fmla="*/ 82 w 301"/>
                <a:gd name="T25" fmla="*/ 115 h 304"/>
                <a:gd name="T26" fmla="*/ 124 w 301"/>
                <a:gd name="T27" fmla="*/ 121 h 304"/>
                <a:gd name="T28" fmla="*/ 194 w 301"/>
                <a:gd name="T29" fmla="*/ 127 h 304"/>
                <a:gd name="T30" fmla="*/ 251 w 301"/>
                <a:gd name="T31" fmla="*/ 138 h 304"/>
                <a:gd name="T32" fmla="*/ 280 w 301"/>
                <a:gd name="T33" fmla="*/ 154 h 304"/>
                <a:gd name="T34" fmla="*/ 295 w 301"/>
                <a:gd name="T35" fmla="*/ 173 h 304"/>
                <a:gd name="T36" fmla="*/ 301 w 301"/>
                <a:gd name="T37" fmla="*/ 210 h 304"/>
                <a:gd name="T38" fmla="*/ 292 w 301"/>
                <a:gd name="T39" fmla="*/ 254 h 304"/>
                <a:gd name="T40" fmla="*/ 272 w 301"/>
                <a:gd name="T41" fmla="*/ 273 h 304"/>
                <a:gd name="T42" fmla="*/ 238 w 301"/>
                <a:gd name="T43" fmla="*/ 292 h 304"/>
                <a:gd name="T44" fmla="*/ 182 w 301"/>
                <a:gd name="T45" fmla="*/ 304 h 304"/>
                <a:gd name="T46" fmla="*/ 107 w 301"/>
                <a:gd name="T47" fmla="*/ 302 h 304"/>
                <a:gd name="T48" fmla="*/ 34 w 301"/>
                <a:gd name="T49" fmla="*/ 288 h 304"/>
                <a:gd name="T50" fmla="*/ 0 w 301"/>
                <a:gd name="T51" fmla="*/ 223 h 304"/>
                <a:gd name="T52" fmla="*/ 71 w 301"/>
                <a:gd name="T53" fmla="*/ 254 h 304"/>
                <a:gd name="T54" fmla="*/ 149 w 301"/>
                <a:gd name="T55" fmla="*/ 263 h 304"/>
                <a:gd name="T56" fmla="*/ 194 w 301"/>
                <a:gd name="T57" fmla="*/ 259 h 304"/>
                <a:gd name="T58" fmla="*/ 226 w 301"/>
                <a:gd name="T59" fmla="*/ 250 h 304"/>
                <a:gd name="T60" fmla="*/ 242 w 301"/>
                <a:gd name="T61" fmla="*/ 240 h 304"/>
                <a:gd name="T62" fmla="*/ 251 w 301"/>
                <a:gd name="T63" fmla="*/ 227 h 304"/>
                <a:gd name="T64" fmla="*/ 255 w 301"/>
                <a:gd name="T65" fmla="*/ 211 h 304"/>
                <a:gd name="T66" fmla="*/ 251 w 301"/>
                <a:gd name="T67" fmla="*/ 194 h 304"/>
                <a:gd name="T68" fmla="*/ 242 w 301"/>
                <a:gd name="T69" fmla="*/ 185 h 304"/>
                <a:gd name="T70" fmla="*/ 220 w 301"/>
                <a:gd name="T71" fmla="*/ 177 h 304"/>
                <a:gd name="T72" fmla="*/ 180 w 301"/>
                <a:gd name="T73" fmla="*/ 171 h 304"/>
                <a:gd name="T74" fmla="*/ 113 w 301"/>
                <a:gd name="T75" fmla="*/ 165 h 304"/>
                <a:gd name="T76" fmla="*/ 61 w 301"/>
                <a:gd name="T77" fmla="*/ 156 h 304"/>
                <a:gd name="T78" fmla="*/ 34 w 301"/>
                <a:gd name="T79" fmla="*/ 146 h 304"/>
                <a:gd name="T80" fmla="*/ 17 w 301"/>
                <a:gd name="T81" fmla="*/ 133 h 304"/>
                <a:gd name="T82" fmla="*/ 7 w 301"/>
                <a:gd name="T83" fmla="*/ 117 h 304"/>
                <a:gd name="T84" fmla="*/ 2 w 301"/>
                <a:gd name="T85" fmla="*/ 98 h 304"/>
                <a:gd name="T86" fmla="*/ 4 w 301"/>
                <a:gd name="T87" fmla="*/ 71 h 304"/>
                <a:gd name="T88" fmla="*/ 13 w 301"/>
                <a:gd name="T89" fmla="*/ 48 h 304"/>
                <a:gd name="T90" fmla="*/ 25 w 301"/>
                <a:gd name="T91" fmla="*/ 35 h 304"/>
                <a:gd name="T92" fmla="*/ 48 w 301"/>
                <a:gd name="T93" fmla="*/ 17 h 304"/>
                <a:gd name="T94" fmla="*/ 76 w 301"/>
                <a:gd name="T95" fmla="*/ 8 h 304"/>
                <a:gd name="T96" fmla="*/ 107 w 301"/>
                <a:gd name="T97" fmla="*/ 2 h 304"/>
                <a:gd name="T98" fmla="*/ 138 w 301"/>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04">
                  <a:moveTo>
                    <a:pt x="138" y="0"/>
                  </a:moveTo>
                  <a:lnTo>
                    <a:pt x="178" y="2"/>
                  </a:lnTo>
                  <a:lnTo>
                    <a:pt x="217" y="8"/>
                  </a:lnTo>
                  <a:lnTo>
                    <a:pt x="251" y="17"/>
                  </a:lnTo>
                  <a:lnTo>
                    <a:pt x="286" y="29"/>
                  </a:lnTo>
                  <a:lnTo>
                    <a:pt x="286" y="77"/>
                  </a:lnTo>
                  <a:lnTo>
                    <a:pt x="249" y="62"/>
                  </a:lnTo>
                  <a:lnTo>
                    <a:pt x="213" y="50"/>
                  </a:lnTo>
                  <a:lnTo>
                    <a:pt x="176" y="44"/>
                  </a:lnTo>
                  <a:lnTo>
                    <a:pt x="138" y="40"/>
                  </a:lnTo>
                  <a:lnTo>
                    <a:pt x="101" y="44"/>
                  </a:lnTo>
                  <a:lnTo>
                    <a:pt x="90" y="46"/>
                  </a:lnTo>
                  <a:lnTo>
                    <a:pt x="80" y="50"/>
                  </a:lnTo>
                  <a:lnTo>
                    <a:pt x="73" y="52"/>
                  </a:lnTo>
                  <a:lnTo>
                    <a:pt x="65" y="56"/>
                  </a:lnTo>
                  <a:lnTo>
                    <a:pt x="59" y="62"/>
                  </a:lnTo>
                  <a:lnTo>
                    <a:pt x="55" y="67"/>
                  </a:lnTo>
                  <a:lnTo>
                    <a:pt x="52" y="73"/>
                  </a:lnTo>
                  <a:lnTo>
                    <a:pt x="50" y="79"/>
                  </a:lnTo>
                  <a:lnTo>
                    <a:pt x="50" y="87"/>
                  </a:lnTo>
                  <a:lnTo>
                    <a:pt x="50" y="94"/>
                  </a:lnTo>
                  <a:lnTo>
                    <a:pt x="53" y="102"/>
                  </a:lnTo>
                  <a:lnTo>
                    <a:pt x="57" y="106"/>
                  </a:lnTo>
                  <a:lnTo>
                    <a:pt x="63" y="110"/>
                  </a:lnTo>
                  <a:lnTo>
                    <a:pt x="69" y="112"/>
                  </a:lnTo>
                  <a:lnTo>
                    <a:pt x="82" y="115"/>
                  </a:lnTo>
                  <a:lnTo>
                    <a:pt x="101" y="119"/>
                  </a:lnTo>
                  <a:lnTo>
                    <a:pt x="124" y="121"/>
                  </a:lnTo>
                  <a:lnTo>
                    <a:pt x="155" y="123"/>
                  </a:lnTo>
                  <a:lnTo>
                    <a:pt x="194" y="127"/>
                  </a:lnTo>
                  <a:lnTo>
                    <a:pt x="224" y="133"/>
                  </a:lnTo>
                  <a:lnTo>
                    <a:pt x="251" y="138"/>
                  </a:lnTo>
                  <a:lnTo>
                    <a:pt x="270" y="148"/>
                  </a:lnTo>
                  <a:lnTo>
                    <a:pt x="280" y="154"/>
                  </a:lnTo>
                  <a:lnTo>
                    <a:pt x="288" y="163"/>
                  </a:lnTo>
                  <a:lnTo>
                    <a:pt x="295" y="173"/>
                  </a:lnTo>
                  <a:lnTo>
                    <a:pt x="301" y="190"/>
                  </a:lnTo>
                  <a:lnTo>
                    <a:pt x="301" y="210"/>
                  </a:lnTo>
                  <a:lnTo>
                    <a:pt x="299" y="233"/>
                  </a:lnTo>
                  <a:lnTo>
                    <a:pt x="292" y="254"/>
                  </a:lnTo>
                  <a:lnTo>
                    <a:pt x="284" y="263"/>
                  </a:lnTo>
                  <a:lnTo>
                    <a:pt x="272" y="273"/>
                  </a:lnTo>
                  <a:lnTo>
                    <a:pt x="261" y="283"/>
                  </a:lnTo>
                  <a:lnTo>
                    <a:pt x="238" y="292"/>
                  </a:lnTo>
                  <a:lnTo>
                    <a:pt x="213" y="300"/>
                  </a:lnTo>
                  <a:lnTo>
                    <a:pt x="182" y="304"/>
                  </a:lnTo>
                  <a:lnTo>
                    <a:pt x="149" y="304"/>
                  </a:lnTo>
                  <a:lnTo>
                    <a:pt x="107" y="302"/>
                  </a:lnTo>
                  <a:lnTo>
                    <a:pt x="71" y="298"/>
                  </a:lnTo>
                  <a:lnTo>
                    <a:pt x="34" y="288"/>
                  </a:lnTo>
                  <a:lnTo>
                    <a:pt x="0" y="273"/>
                  </a:lnTo>
                  <a:lnTo>
                    <a:pt x="0" y="223"/>
                  </a:lnTo>
                  <a:lnTo>
                    <a:pt x="34" y="240"/>
                  </a:lnTo>
                  <a:lnTo>
                    <a:pt x="71" y="254"/>
                  </a:lnTo>
                  <a:lnTo>
                    <a:pt x="109" y="259"/>
                  </a:lnTo>
                  <a:lnTo>
                    <a:pt x="149" y="263"/>
                  </a:lnTo>
                  <a:lnTo>
                    <a:pt x="172" y="261"/>
                  </a:lnTo>
                  <a:lnTo>
                    <a:pt x="194" y="259"/>
                  </a:lnTo>
                  <a:lnTo>
                    <a:pt x="211" y="256"/>
                  </a:lnTo>
                  <a:lnTo>
                    <a:pt x="226" y="250"/>
                  </a:lnTo>
                  <a:lnTo>
                    <a:pt x="236" y="246"/>
                  </a:lnTo>
                  <a:lnTo>
                    <a:pt x="242" y="240"/>
                  </a:lnTo>
                  <a:lnTo>
                    <a:pt x="247" y="235"/>
                  </a:lnTo>
                  <a:lnTo>
                    <a:pt x="251" y="227"/>
                  </a:lnTo>
                  <a:lnTo>
                    <a:pt x="255" y="219"/>
                  </a:lnTo>
                  <a:lnTo>
                    <a:pt x="255" y="211"/>
                  </a:lnTo>
                  <a:lnTo>
                    <a:pt x="253" y="202"/>
                  </a:lnTo>
                  <a:lnTo>
                    <a:pt x="251" y="194"/>
                  </a:lnTo>
                  <a:lnTo>
                    <a:pt x="247" y="188"/>
                  </a:lnTo>
                  <a:lnTo>
                    <a:pt x="242" y="185"/>
                  </a:lnTo>
                  <a:lnTo>
                    <a:pt x="234" y="183"/>
                  </a:lnTo>
                  <a:lnTo>
                    <a:pt x="220" y="177"/>
                  </a:lnTo>
                  <a:lnTo>
                    <a:pt x="203" y="173"/>
                  </a:lnTo>
                  <a:lnTo>
                    <a:pt x="180" y="171"/>
                  </a:lnTo>
                  <a:lnTo>
                    <a:pt x="151" y="167"/>
                  </a:lnTo>
                  <a:lnTo>
                    <a:pt x="113" y="165"/>
                  </a:lnTo>
                  <a:lnTo>
                    <a:pt x="76" y="160"/>
                  </a:lnTo>
                  <a:lnTo>
                    <a:pt x="61" y="156"/>
                  </a:lnTo>
                  <a:lnTo>
                    <a:pt x="46" y="152"/>
                  </a:lnTo>
                  <a:lnTo>
                    <a:pt x="34" y="146"/>
                  </a:lnTo>
                  <a:lnTo>
                    <a:pt x="23" y="138"/>
                  </a:lnTo>
                  <a:lnTo>
                    <a:pt x="17" y="133"/>
                  </a:lnTo>
                  <a:lnTo>
                    <a:pt x="11" y="125"/>
                  </a:lnTo>
                  <a:lnTo>
                    <a:pt x="7" y="117"/>
                  </a:lnTo>
                  <a:lnTo>
                    <a:pt x="4" y="108"/>
                  </a:lnTo>
                  <a:lnTo>
                    <a:pt x="2" y="98"/>
                  </a:lnTo>
                  <a:lnTo>
                    <a:pt x="2" y="88"/>
                  </a:lnTo>
                  <a:lnTo>
                    <a:pt x="4" y="71"/>
                  </a:lnTo>
                  <a:lnTo>
                    <a:pt x="7" y="58"/>
                  </a:lnTo>
                  <a:lnTo>
                    <a:pt x="13" y="48"/>
                  </a:lnTo>
                  <a:lnTo>
                    <a:pt x="17" y="40"/>
                  </a:lnTo>
                  <a:lnTo>
                    <a:pt x="25" y="35"/>
                  </a:lnTo>
                  <a:lnTo>
                    <a:pt x="36" y="25"/>
                  </a:lnTo>
                  <a:lnTo>
                    <a:pt x="48" y="17"/>
                  </a:lnTo>
                  <a:lnTo>
                    <a:pt x="63" y="12"/>
                  </a:lnTo>
                  <a:lnTo>
                    <a:pt x="76" y="8"/>
                  </a:lnTo>
                  <a:lnTo>
                    <a:pt x="92" y="4"/>
                  </a:lnTo>
                  <a:lnTo>
                    <a:pt x="107" y="2"/>
                  </a:lnTo>
                  <a:lnTo>
                    <a:pt x="123" y="0"/>
                  </a:lnTo>
                  <a:lnTo>
                    <a:pt x="13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535"/>
            <p:cNvSpPr>
              <a:spLocks/>
            </p:cNvSpPr>
            <p:nvPr/>
          </p:nvSpPr>
          <p:spPr bwMode="auto">
            <a:xfrm>
              <a:off x="941" y="2065"/>
              <a:ext cx="326" cy="298"/>
            </a:xfrm>
            <a:custGeom>
              <a:avLst/>
              <a:gdLst>
                <a:gd name="T0" fmla="*/ 165 w 326"/>
                <a:gd name="T1" fmla="*/ 0 h 298"/>
                <a:gd name="T2" fmla="*/ 201 w 326"/>
                <a:gd name="T3" fmla="*/ 2 h 298"/>
                <a:gd name="T4" fmla="*/ 234 w 326"/>
                <a:gd name="T5" fmla="*/ 10 h 298"/>
                <a:gd name="T6" fmla="*/ 263 w 326"/>
                <a:gd name="T7" fmla="*/ 19 h 298"/>
                <a:gd name="T8" fmla="*/ 284 w 326"/>
                <a:gd name="T9" fmla="*/ 35 h 298"/>
                <a:gd name="T10" fmla="*/ 303 w 326"/>
                <a:gd name="T11" fmla="*/ 54 h 298"/>
                <a:gd name="T12" fmla="*/ 315 w 326"/>
                <a:gd name="T13" fmla="*/ 75 h 298"/>
                <a:gd name="T14" fmla="*/ 322 w 326"/>
                <a:gd name="T15" fmla="*/ 100 h 298"/>
                <a:gd name="T16" fmla="*/ 326 w 326"/>
                <a:gd name="T17" fmla="*/ 129 h 298"/>
                <a:gd name="T18" fmla="*/ 326 w 326"/>
                <a:gd name="T19" fmla="*/ 298 h 298"/>
                <a:gd name="T20" fmla="*/ 280 w 326"/>
                <a:gd name="T21" fmla="*/ 298 h 298"/>
                <a:gd name="T22" fmla="*/ 280 w 326"/>
                <a:gd name="T23" fmla="*/ 129 h 298"/>
                <a:gd name="T24" fmla="*/ 278 w 326"/>
                <a:gd name="T25" fmla="*/ 108 h 298"/>
                <a:gd name="T26" fmla="*/ 271 w 326"/>
                <a:gd name="T27" fmla="*/ 90 h 298"/>
                <a:gd name="T28" fmla="*/ 265 w 326"/>
                <a:gd name="T29" fmla="*/ 81 h 298"/>
                <a:gd name="T30" fmla="*/ 257 w 326"/>
                <a:gd name="T31" fmla="*/ 71 h 298"/>
                <a:gd name="T32" fmla="*/ 247 w 326"/>
                <a:gd name="T33" fmla="*/ 63 h 298"/>
                <a:gd name="T34" fmla="*/ 230 w 326"/>
                <a:gd name="T35" fmla="*/ 54 h 298"/>
                <a:gd name="T36" fmla="*/ 209 w 326"/>
                <a:gd name="T37" fmla="*/ 48 h 298"/>
                <a:gd name="T38" fmla="*/ 188 w 326"/>
                <a:gd name="T39" fmla="*/ 44 h 298"/>
                <a:gd name="T40" fmla="*/ 163 w 326"/>
                <a:gd name="T41" fmla="*/ 44 h 298"/>
                <a:gd name="T42" fmla="*/ 138 w 326"/>
                <a:gd name="T43" fmla="*/ 44 h 298"/>
                <a:gd name="T44" fmla="*/ 115 w 326"/>
                <a:gd name="T45" fmla="*/ 48 h 298"/>
                <a:gd name="T46" fmla="*/ 96 w 326"/>
                <a:gd name="T47" fmla="*/ 54 h 298"/>
                <a:gd name="T48" fmla="*/ 79 w 326"/>
                <a:gd name="T49" fmla="*/ 63 h 298"/>
                <a:gd name="T50" fmla="*/ 69 w 326"/>
                <a:gd name="T51" fmla="*/ 71 h 298"/>
                <a:gd name="T52" fmla="*/ 61 w 326"/>
                <a:gd name="T53" fmla="*/ 81 h 298"/>
                <a:gd name="T54" fmla="*/ 55 w 326"/>
                <a:gd name="T55" fmla="*/ 90 h 298"/>
                <a:gd name="T56" fmla="*/ 48 w 326"/>
                <a:gd name="T57" fmla="*/ 108 h 298"/>
                <a:gd name="T58" fmla="*/ 46 w 326"/>
                <a:gd name="T59" fmla="*/ 129 h 298"/>
                <a:gd name="T60" fmla="*/ 46 w 326"/>
                <a:gd name="T61" fmla="*/ 298 h 298"/>
                <a:gd name="T62" fmla="*/ 0 w 326"/>
                <a:gd name="T63" fmla="*/ 298 h 298"/>
                <a:gd name="T64" fmla="*/ 0 w 326"/>
                <a:gd name="T65" fmla="*/ 35 h 298"/>
                <a:gd name="T66" fmla="*/ 46 w 326"/>
                <a:gd name="T67" fmla="*/ 35 h 298"/>
                <a:gd name="T68" fmla="*/ 73 w 326"/>
                <a:gd name="T69" fmla="*/ 19 h 298"/>
                <a:gd name="T70" fmla="*/ 100 w 326"/>
                <a:gd name="T71" fmla="*/ 8 h 298"/>
                <a:gd name="T72" fmla="*/ 130 w 326"/>
                <a:gd name="T73" fmla="*/ 2 h 298"/>
                <a:gd name="T74" fmla="*/ 165 w 326"/>
                <a:gd name="T7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298">
                  <a:moveTo>
                    <a:pt x="165" y="0"/>
                  </a:moveTo>
                  <a:lnTo>
                    <a:pt x="201" y="2"/>
                  </a:lnTo>
                  <a:lnTo>
                    <a:pt x="234" y="10"/>
                  </a:lnTo>
                  <a:lnTo>
                    <a:pt x="263" y="19"/>
                  </a:lnTo>
                  <a:lnTo>
                    <a:pt x="284" y="35"/>
                  </a:lnTo>
                  <a:lnTo>
                    <a:pt x="303" y="54"/>
                  </a:lnTo>
                  <a:lnTo>
                    <a:pt x="315" y="75"/>
                  </a:lnTo>
                  <a:lnTo>
                    <a:pt x="322" y="100"/>
                  </a:lnTo>
                  <a:lnTo>
                    <a:pt x="326" y="129"/>
                  </a:lnTo>
                  <a:lnTo>
                    <a:pt x="326" y="298"/>
                  </a:lnTo>
                  <a:lnTo>
                    <a:pt x="280" y="298"/>
                  </a:lnTo>
                  <a:lnTo>
                    <a:pt x="280" y="129"/>
                  </a:lnTo>
                  <a:lnTo>
                    <a:pt x="278" y="108"/>
                  </a:lnTo>
                  <a:lnTo>
                    <a:pt x="271" y="90"/>
                  </a:lnTo>
                  <a:lnTo>
                    <a:pt x="265" y="81"/>
                  </a:lnTo>
                  <a:lnTo>
                    <a:pt x="257" y="71"/>
                  </a:lnTo>
                  <a:lnTo>
                    <a:pt x="247" y="63"/>
                  </a:lnTo>
                  <a:lnTo>
                    <a:pt x="230" y="54"/>
                  </a:lnTo>
                  <a:lnTo>
                    <a:pt x="209" y="48"/>
                  </a:lnTo>
                  <a:lnTo>
                    <a:pt x="188" y="44"/>
                  </a:lnTo>
                  <a:lnTo>
                    <a:pt x="163" y="44"/>
                  </a:lnTo>
                  <a:lnTo>
                    <a:pt x="138" y="44"/>
                  </a:lnTo>
                  <a:lnTo>
                    <a:pt x="115" y="48"/>
                  </a:lnTo>
                  <a:lnTo>
                    <a:pt x="96" y="54"/>
                  </a:lnTo>
                  <a:lnTo>
                    <a:pt x="79" y="63"/>
                  </a:lnTo>
                  <a:lnTo>
                    <a:pt x="69" y="71"/>
                  </a:lnTo>
                  <a:lnTo>
                    <a:pt x="61" y="81"/>
                  </a:lnTo>
                  <a:lnTo>
                    <a:pt x="55" y="90"/>
                  </a:lnTo>
                  <a:lnTo>
                    <a:pt x="48" y="108"/>
                  </a:lnTo>
                  <a:lnTo>
                    <a:pt x="46" y="129"/>
                  </a:lnTo>
                  <a:lnTo>
                    <a:pt x="46" y="298"/>
                  </a:lnTo>
                  <a:lnTo>
                    <a:pt x="0" y="298"/>
                  </a:lnTo>
                  <a:lnTo>
                    <a:pt x="0" y="35"/>
                  </a:lnTo>
                  <a:lnTo>
                    <a:pt x="46" y="35"/>
                  </a:lnTo>
                  <a:lnTo>
                    <a:pt x="73" y="19"/>
                  </a:lnTo>
                  <a:lnTo>
                    <a:pt x="100" y="8"/>
                  </a:lnTo>
                  <a:lnTo>
                    <a:pt x="130" y="2"/>
                  </a:lnTo>
                  <a:lnTo>
                    <a:pt x="16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9" name="Freeform 536"/>
            <p:cNvSpPr>
              <a:spLocks noEditPoints="1"/>
            </p:cNvSpPr>
            <p:nvPr/>
          </p:nvSpPr>
          <p:spPr bwMode="auto">
            <a:xfrm>
              <a:off x="1805" y="2071"/>
              <a:ext cx="326" cy="300"/>
            </a:xfrm>
            <a:custGeom>
              <a:avLst/>
              <a:gdLst>
                <a:gd name="T0" fmla="*/ 123 w 326"/>
                <a:gd name="T1" fmla="*/ 46 h 300"/>
                <a:gd name="T2" fmla="*/ 90 w 326"/>
                <a:gd name="T3" fmla="*/ 61 h 300"/>
                <a:gd name="T4" fmla="*/ 73 w 326"/>
                <a:gd name="T5" fmla="*/ 77 h 300"/>
                <a:gd name="T6" fmla="*/ 55 w 326"/>
                <a:gd name="T7" fmla="*/ 104 h 300"/>
                <a:gd name="T8" fmla="*/ 276 w 326"/>
                <a:gd name="T9" fmla="*/ 125 h 300"/>
                <a:gd name="T10" fmla="*/ 263 w 326"/>
                <a:gd name="T11" fmla="*/ 88 h 300"/>
                <a:gd name="T12" fmla="*/ 247 w 326"/>
                <a:gd name="T13" fmla="*/ 69 h 300"/>
                <a:gd name="T14" fmla="*/ 223 w 326"/>
                <a:gd name="T15" fmla="*/ 52 h 300"/>
                <a:gd name="T16" fmla="*/ 186 w 326"/>
                <a:gd name="T17" fmla="*/ 42 h 300"/>
                <a:gd name="T18" fmla="*/ 163 w 326"/>
                <a:gd name="T19" fmla="*/ 0 h 300"/>
                <a:gd name="T20" fmla="*/ 228 w 326"/>
                <a:gd name="T21" fmla="*/ 11 h 300"/>
                <a:gd name="T22" fmla="*/ 280 w 326"/>
                <a:gd name="T23" fmla="*/ 40 h 300"/>
                <a:gd name="T24" fmla="*/ 313 w 326"/>
                <a:gd name="T25" fmla="*/ 88 h 300"/>
                <a:gd name="T26" fmla="*/ 326 w 326"/>
                <a:gd name="T27" fmla="*/ 154 h 300"/>
                <a:gd name="T28" fmla="*/ 48 w 326"/>
                <a:gd name="T29" fmla="*/ 163 h 300"/>
                <a:gd name="T30" fmla="*/ 61 w 326"/>
                <a:gd name="T31" fmla="*/ 205 h 300"/>
                <a:gd name="T32" fmla="*/ 79 w 326"/>
                <a:gd name="T33" fmla="*/ 227 h 300"/>
                <a:gd name="T34" fmla="*/ 107 w 326"/>
                <a:gd name="T35" fmla="*/ 246 h 300"/>
                <a:gd name="T36" fmla="*/ 151 w 326"/>
                <a:gd name="T37" fmla="*/ 257 h 300"/>
                <a:gd name="T38" fmla="*/ 209 w 326"/>
                <a:gd name="T39" fmla="*/ 257 h 300"/>
                <a:gd name="T40" fmla="*/ 271 w 326"/>
                <a:gd name="T41" fmla="*/ 238 h 300"/>
                <a:gd name="T42" fmla="*/ 299 w 326"/>
                <a:gd name="T43" fmla="*/ 271 h 300"/>
                <a:gd name="T44" fmla="*/ 242 w 326"/>
                <a:gd name="T45" fmla="*/ 292 h 300"/>
                <a:gd name="T46" fmla="*/ 175 w 326"/>
                <a:gd name="T47" fmla="*/ 300 h 300"/>
                <a:gd name="T48" fmla="*/ 105 w 326"/>
                <a:gd name="T49" fmla="*/ 292 h 300"/>
                <a:gd name="T50" fmla="*/ 50 w 326"/>
                <a:gd name="T51" fmla="*/ 263 h 300"/>
                <a:gd name="T52" fmla="*/ 13 w 326"/>
                <a:gd name="T53" fmla="*/ 217 h 300"/>
                <a:gd name="T54" fmla="*/ 0 w 326"/>
                <a:gd name="T55" fmla="*/ 152 h 300"/>
                <a:gd name="T56" fmla="*/ 13 w 326"/>
                <a:gd name="T57" fmla="*/ 86 h 300"/>
                <a:gd name="T58" fmla="*/ 48 w 326"/>
                <a:gd name="T59" fmla="*/ 38 h 300"/>
                <a:gd name="T60" fmla="*/ 100 w 326"/>
                <a:gd name="T61" fmla="*/ 9 h 300"/>
                <a:gd name="T62" fmla="*/ 163 w 326"/>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300">
                  <a:moveTo>
                    <a:pt x="163" y="40"/>
                  </a:moveTo>
                  <a:lnTo>
                    <a:pt x="123" y="46"/>
                  </a:lnTo>
                  <a:lnTo>
                    <a:pt x="105" y="52"/>
                  </a:lnTo>
                  <a:lnTo>
                    <a:pt x="90" y="61"/>
                  </a:lnTo>
                  <a:lnTo>
                    <a:pt x="80" y="67"/>
                  </a:lnTo>
                  <a:lnTo>
                    <a:pt x="73" y="77"/>
                  </a:lnTo>
                  <a:lnTo>
                    <a:pt x="65" y="86"/>
                  </a:lnTo>
                  <a:lnTo>
                    <a:pt x="55" y="104"/>
                  </a:lnTo>
                  <a:lnTo>
                    <a:pt x="50" y="125"/>
                  </a:lnTo>
                  <a:lnTo>
                    <a:pt x="276" y="125"/>
                  </a:lnTo>
                  <a:lnTo>
                    <a:pt x="272" y="106"/>
                  </a:lnTo>
                  <a:lnTo>
                    <a:pt x="263" y="88"/>
                  </a:lnTo>
                  <a:lnTo>
                    <a:pt x="257" y="79"/>
                  </a:lnTo>
                  <a:lnTo>
                    <a:pt x="247" y="69"/>
                  </a:lnTo>
                  <a:lnTo>
                    <a:pt x="238" y="61"/>
                  </a:lnTo>
                  <a:lnTo>
                    <a:pt x="223" y="52"/>
                  </a:lnTo>
                  <a:lnTo>
                    <a:pt x="205" y="46"/>
                  </a:lnTo>
                  <a:lnTo>
                    <a:pt x="186" y="42"/>
                  </a:lnTo>
                  <a:lnTo>
                    <a:pt x="163" y="40"/>
                  </a:lnTo>
                  <a:close/>
                  <a:moveTo>
                    <a:pt x="163" y="0"/>
                  </a:moveTo>
                  <a:lnTo>
                    <a:pt x="198" y="2"/>
                  </a:lnTo>
                  <a:lnTo>
                    <a:pt x="228" y="11"/>
                  </a:lnTo>
                  <a:lnTo>
                    <a:pt x="255" y="23"/>
                  </a:lnTo>
                  <a:lnTo>
                    <a:pt x="280" y="40"/>
                  </a:lnTo>
                  <a:lnTo>
                    <a:pt x="299" y="61"/>
                  </a:lnTo>
                  <a:lnTo>
                    <a:pt x="313" y="88"/>
                  </a:lnTo>
                  <a:lnTo>
                    <a:pt x="322" y="119"/>
                  </a:lnTo>
                  <a:lnTo>
                    <a:pt x="326" y="154"/>
                  </a:lnTo>
                  <a:lnTo>
                    <a:pt x="326" y="163"/>
                  </a:lnTo>
                  <a:lnTo>
                    <a:pt x="48" y="163"/>
                  </a:lnTo>
                  <a:lnTo>
                    <a:pt x="52" y="186"/>
                  </a:lnTo>
                  <a:lnTo>
                    <a:pt x="61" y="205"/>
                  </a:lnTo>
                  <a:lnTo>
                    <a:pt x="69" y="217"/>
                  </a:lnTo>
                  <a:lnTo>
                    <a:pt x="79" y="227"/>
                  </a:lnTo>
                  <a:lnTo>
                    <a:pt x="88" y="236"/>
                  </a:lnTo>
                  <a:lnTo>
                    <a:pt x="107" y="246"/>
                  </a:lnTo>
                  <a:lnTo>
                    <a:pt x="128" y="253"/>
                  </a:lnTo>
                  <a:lnTo>
                    <a:pt x="151" y="257"/>
                  </a:lnTo>
                  <a:lnTo>
                    <a:pt x="175" y="259"/>
                  </a:lnTo>
                  <a:lnTo>
                    <a:pt x="209" y="257"/>
                  </a:lnTo>
                  <a:lnTo>
                    <a:pt x="242" y="250"/>
                  </a:lnTo>
                  <a:lnTo>
                    <a:pt x="271" y="238"/>
                  </a:lnTo>
                  <a:lnTo>
                    <a:pt x="299" y="225"/>
                  </a:lnTo>
                  <a:lnTo>
                    <a:pt x="299" y="271"/>
                  </a:lnTo>
                  <a:lnTo>
                    <a:pt x="272" y="284"/>
                  </a:lnTo>
                  <a:lnTo>
                    <a:pt x="242" y="292"/>
                  </a:lnTo>
                  <a:lnTo>
                    <a:pt x="211" y="298"/>
                  </a:lnTo>
                  <a:lnTo>
                    <a:pt x="175" y="300"/>
                  </a:lnTo>
                  <a:lnTo>
                    <a:pt x="138" y="298"/>
                  </a:lnTo>
                  <a:lnTo>
                    <a:pt x="105" y="292"/>
                  </a:lnTo>
                  <a:lnTo>
                    <a:pt x="75" y="278"/>
                  </a:lnTo>
                  <a:lnTo>
                    <a:pt x="50" y="263"/>
                  </a:lnTo>
                  <a:lnTo>
                    <a:pt x="29" y="242"/>
                  </a:lnTo>
                  <a:lnTo>
                    <a:pt x="13" y="217"/>
                  </a:lnTo>
                  <a:lnTo>
                    <a:pt x="4" y="186"/>
                  </a:lnTo>
                  <a:lnTo>
                    <a:pt x="0" y="152"/>
                  </a:lnTo>
                  <a:lnTo>
                    <a:pt x="4" y="117"/>
                  </a:lnTo>
                  <a:lnTo>
                    <a:pt x="13" y="86"/>
                  </a:lnTo>
                  <a:lnTo>
                    <a:pt x="29" y="61"/>
                  </a:lnTo>
                  <a:lnTo>
                    <a:pt x="48" y="38"/>
                  </a:lnTo>
                  <a:lnTo>
                    <a:pt x="73" y="23"/>
                  </a:lnTo>
                  <a:lnTo>
                    <a:pt x="100" y="9"/>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0" name="Freeform 537"/>
            <p:cNvSpPr>
              <a:spLocks/>
            </p:cNvSpPr>
            <p:nvPr/>
          </p:nvSpPr>
          <p:spPr bwMode="auto">
            <a:xfrm>
              <a:off x="2191" y="2071"/>
              <a:ext cx="322" cy="294"/>
            </a:xfrm>
            <a:custGeom>
              <a:avLst/>
              <a:gdLst>
                <a:gd name="T0" fmla="*/ 163 w 322"/>
                <a:gd name="T1" fmla="*/ 0 h 294"/>
                <a:gd name="T2" fmla="*/ 199 w 322"/>
                <a:gd name="T3" fmla="*/ 2 h 294"/>
                <a:gd name="T4" fmla="*/ 232 w 322"/>
                <a:gd name="T5" fmla="*/ 9 h 294"/>
                <a:gd name="T6" fmla="*/ 259 w 322"/>
                <a:gd name="T7" fmla="*/ 19 h 294"/>
                <a:gd name="T8" fmla="*/ 282 w 322"/>
                <a:gd name="T9" fmla="*/ 34 h 294"/>
                <a:gd name="T10" fmla="*/ 299 w 322"/>
                <a:gd name="T11" fmla="*/ 52 h 294"/>
                <a:gd name="T12" fmla="*/ 311 w 322"/>
                <a:gd name="T13" fmla="*/ 75 h 294"/>
                <a:gd name="T14" fmla="*/ 318 w 322"/>
                <a:gd name="T15" fmla="*/ 100 h 294"/>
                <a:gd name="T16" fmla="*/ 322 w 322"/>
                <a:gd name="T17" fmla="*/ 127 h 294"/>
                <a:gd name="T18" fmla="*/ 322 w 322"/>
                <a:gd name="T19" fmla="*/ 294 h 294"/>
                <a:gd name="T20" fmla="*/ 276 w 322"/>
                <a:gd name="T21" fmla="*/ 294 h 294"/>
                <a:gd name="T22" fmla="*/ 276 w 322"/>
                <a:gd name="T23" fmla="*/ 127 h 294"/>
                <a:gd name="T24" fmla="*/ 274 w 322"/>
                <a:gd name="T25" fmla="*/ 106 h 294"/>
                <a:gd name="T26" fmla="*/ 267 w 322"/>
                <a:gd name="T27" fmla="*/ 90 h 294"/>
                <a:gd name="T28" fmla="*/ 261 w 322"/>
                <a:gd name="T29" fmla="*/ 79 h 294"/>
                <a:gd name="T30" fmla="*/ 253 w 322"/>
                <a:gd name="T31" fmla="*/ 71 h 294"/>
                <a:gd name="T32" fmla="*/ 244 w 322"/>
                <a:gd name="T33" fmla="*/ 63 h 294"/>
                <a:gd name="T34" fmla="*/ 226 w 322"/>
                <a:gd name="T35" fmla="*/ 54 h 294"/>
                <a:gd name="T36" fmla="*/ 207 w 322"/>
                <a:gd name="T37" fmla="*/ 48 h 294"/>
                <a:gd name="T38" fmla="*/ 186 w 322"/>
                <a:gd name="T39" fmla="*/ 44 h 294"/>
                <a:gd name="T40" fmla="*/ 161 w 322"/>
                <a:gd name="T41" fmla="*/ 42 h 294"/>
                <a:gd name="T42" fmla="*/ 136 w 322"/>
                <a:gd name="T43" fmla="*/ 44 h 294"/>
                <a:gd name="T44" fmla="*/ 115 w 322"/>
                <a:gd name="T45" fmla="*/ 48 h 294"/>
                <a:gd name="T46" fmla="*/ 94 w 322"/>
                <a:gd name="T47" fmla="*/ 54 h 294"/>
                <a:gd name="T48" fmla="*/ 78 w 322"/>
                <a:gd name="T49" fmla="*/ 63 h 294"/>
                <a:gd name="T50" fmla="*/ 69 w 322"/>
                <a:gd name="T51" fmla="*/ 71 h 294"/>
                <a:gd name="T52" fmla="*/ 61 w 322"/>
                <a:gd name="T53" fmla="*/ 79 h 294"/>
                <a:gd name="T54" fmla="*/ 53 w 322"/>
                <a:gd name="T55" fmla="*/ 90 h 294"/>
                <a:gd name="T56" fmla="*/ 48 w 322"/>
                <a:gd name="T57" fmla="*/ 106 h 294"/>
                <a:gd name="T58" fmla="*/ 46 w 322"/>
                <a:gd name="T59" fmla="*/ 127 h 294"/>
                <a:gd name="T60" fmla="*/ 46 w 322"/>
                <a:gd name="T61" fmla="*/ 294 h 294"/>
                <a:gd name="T62" fmla="*/ 0 w 322"/>
                <a:gd name="T63" fmla="*/ 294 h 294"/>
                <a:gd name="T64" fmla="*/ 0 w 322"/>
                <a:gd name="T65" fmla="*/ 34 h 294"/>
                <a:gd name="T66" fmla="*/ 46 w 322"/>
                <a:gd name="T67" fmla="*/ 34 h 294"/>
                <a:gd name="T68" fmla="*/ 71 w 322"/>
                <a:gd name="T69" fmla="*/ 19 h 294"/>
                <a:gd name="T70" fmla="*/ 100 w 322"/>
                <a:gd name="T71" fmla="*/ 7 h 294"/>
                <a:gd name="T72" fmla="*/ 130 w 322"/>
                <a:gd name="T73" fmla="*/ 2 h 294"/>
                <a:gd name="T74" fmla="*/ 163 w 322"/>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2" h="294">
                  <a:moveTo>
                    <a:pt x="163" y="0"/>
                  </a:moveTo>
                  <a:lnTo>
                    <a:pt x="199" y="2"/>
                  </a:lnTo>
                  <a:lnTo>
                    <a:pt x="232" y="9"/>
                  </a:lnTo>
                  <a:lnTo>
                    <a:pt x="259" y="19"/>
                  </a:lnTo>
                  <a:lnTo>
                    <a:pt x="282" y="34"/>
                  </a:lnTo>
                  <a:lnTo>
                    <a:pt x="299" y="52"/>
                  </a:lnTo>
                  <a:lnTo>
                    <a:pt x="311" y="75"/>
                  </a:lnTo>
                  <a:lnTo>
                    <a:pt x="318" y="100"/>
                  </a:lnTo>
                  <a:lnTo>
                    <a:pt x="322" y="127"/>
                  </a:lnTo>
                  <a:lnTo>
                    <a:pt x="322" y="294"/>
                  </a:lnTo>
                  <a:lnTo>
                    <a:pt x="276" y="294"/>
                  </a:lnTo>
                  <a:lnTo>
                    <a:pt x="276" y="127"/>
                  </a:lnTo>
                  <a:lnTo>
                    <a:pt x="274" y="106"/>
                  </a:lnTo>
                  <a:lnTo>
                    <a:pt x="267" y="90"/>
                  </a:lnTo>
                  <a:lnTo>
                    <a:pt x="261" y="79"/>
                  </a:lnTo>
                  <a:lnTo>
                    <a:pt x="253" y="71"/>
                  </a:lnTo>
                  <a:lnTo>
                    <a:pt x="244" y="63"/>
                  </a:lnTo>
                  <a:lnTo>
                    <a:pt x="226" y="54"/>
                  </a:lnTo>
                  <a:lnTo>
                    <a:pt x="207" y="48"/>
                  </a:lnTo>
                  <a:lnTo>
                    <a:pt x="186" y="44"/>
                  </a:lnTo>
                  <a:lnTo>
                    <a:pt x="161" y="42"/>
                  </a:lnTo>
                  <a:lnTo>
                    <a:pt x="136" y="44"/>
                  </a:lnTo>
                  <a:lnTo>
                    <a:pt x="115" y="48"/>
                  </a:lnTo>
                  <a:lnTo>
                    <a:pt x="94" y="54"/>
                  </a:lnTo>
                  <a:lnTo>
                    <a:pt x="78" y="63"/>
                  </a:lnTo>
                  <a:lnTo>
                    <a:pt x="69" y="71"/>
                  </a:lnTo>
                  <a:lnTo>
                    <a:pt x="61" y="79"/>
                  </a:lnTo>
                  <a:lnTo>
                    <a:pt x="53" y="90"/>
                  </a:lnTo>
                  <a:lnTo>
                    <a:pt x="48" y="106"/>
                  </a:lnTo>
                  <a:lnTo>
                    <a:pt x="46" y="127"/>
                  </a:lnTo>
                  <a:lnTo>
                    <a:pt x="46" y="294"/>
                  </a:lnTo>
                  <a:lnTo>
                    <a:pt x="0" y="294"/>
                  </a:lnTo>
                  <a:lnTo>
                    <a:pt x="0" y="34"/>
                  </a:lnTo>
                  <a:lnTo>
                    <a:pt x="46" y="34"/>
                  </a:lnTo>
                  <a:lnTo>
                    <a:pt x="71" y="19"/>
                  </a:lnTo>
                  <a:lnTo>
                    <a:pt x="100" y="7"/>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1" name="Freeform 538"/>
            <p:cNvSpPr>
              <a:spLocks/>
            </p:cNvSpPr>
            <p:nvPr/>
          </p:nvSpPr>
          <p:spPr bwMode="auto">
            <a:xfrm>
              <a:off x="2561" y="1992"/>
              <a:ext cx="271" cy="379"/>
            </a:xfrm>
            <a:custGeom>
              <a:avLst/>
              <a:gdLst>
                <a:gd name="T0" fmla="*/ 67 w 271"/>
                <a:gd name="T1" fmla="*/ 0 h 379"/>
                <a:gd name="T2" fmla="*/ 112 w 271"/>
                <a:gd name="T3" fmla="*/ 0 h 379"/>
                <a:gd name="T4" fmla="*/ 112 w 271"/>
                <a:gd name="T5" fmla="*/ 85 h 379"/>
                <a:gd name="T6" fmla="*/ 271 w 271"/>
                <a:gd name="T7" fmla="*/ 85 h 379"/>
                <a:gd name="T8" fmla="*/ 271 w 271"/>
                <a:gd name="T9" fmla="*/ 125 h 379"/>
                <a:gd name="T10" fmla="*/ 112 w 271"/>
                <a:gd name="T11" fmla="*/ 125 h 379"/>
                <a:gd name="T12" fmla="*/ 112 w 271"/>
                <a:gd name="T13" fmla="*/ 254 h 379"/>
                <a:gd name="T14" fmla="*/ 115 w 271"/>
                <a:gd name="T15" fmla="*/ 281 h 379"/>
                <a:gd name="T16" fmla="*/ 121 w 271"/>
                <a:gd name="T17" fmla="*/ 302 h 379"/>
                <a:gd name="T18" fmla="*/ 131 w 271"/>
                <a:gd name="T19" fmla="*/ 319 h 379"/>
                <a:gd name="T20" fmla="*/ 146 w 271"/>
                <a:gd name="T21" fmla="*/ 329 h 379"/>
                <a:gd name="T22" fmla="*/ 165 w 271"/>
                <a:gd name="T23" fmla="*/ 336 h 379"/>
                <a:gd name="T24" fmla="*/ 188 w 271"/>
                <a:gd name="T25" fmla="*/ 338 h 379"/>
                <a:gd name="T26" fmla="*/ 210 w 271"/>
                <a:gd name="T27" fmla="*/ 336 h 379"/>
                <a:gd name="T28" fmla="*/ 229 w 271"/>
                <a:gd name="T29" fmla="*/ 332 h 379"/>
                <a:gd name="T30" fmla="*/ 265 w 271"/>
                <a:gd name="T31" fmla="*/ 317 h 379"/>
                <a:gd name="T32" fmla="*/ 265 w 271"/>
                <a:gd name="T33" fmla="*/ 359 h 379"/>
                <a:gd name="T34" fmla="*/ 229 w 271"/>
                <a:gd name="T35" fmla="*/ 375 h 379"/>
                <a:gd name="T36" fmla="*/ 206 w 271"/>
                <a:gd name="T37" fmla="*/ 379 h 379"/>
                <a:gd name="T38" fmla="*/ 183 w 271"/>
                <a:gd name="T39" fmla="*/ 379 h 379"/>
                <a:gd name="T40" fmla="*/ 160 w 271"/>
                <a:gd name="T41" fmla="*/ 379 h 379"/>
                <a:gd name="T42" fmla="*/ 137 w 271"/>
                <a:gd name="T43" fmla="*/ 373 h 379"/>
                <a:gd name="T44" fmla="*/ 117 w 271"/>
                <a:gd name="T45" fmla="*/ 365 h 379"/>
                <a:gd name="T46" fmla="*/ 100 w 271"/>
                <a:gd name="T47" fmla="*/ 354 h 379"/>
                <a:gd name="T48" fmla="*/ 87 w 271"/>
                <a:gd name="T49" fmla="*/ 338 h 379"/>
                <a:gd name="T50" fmla="*/ 77 w 271"/>
                <a:gd name="T51" fmla="*/ 319 h 379"/>
                <a:gd name="T52" fmla="*/ 69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2" y="0"/>
                  </a:lnTo>
                  <a:lnTo>
                    <a:pt x="112" y="85"/>
                  </a:lnTo>
                  <a:lnTo>
                    <a:pt x="271" y="85"/>
                  </a:lnTo>
                  <a:lnTo>
                    <a:pt x="271" y="125"/>
                  </a:lnTo>
                  <a:lnTo>
                    <a:pt x="112" y="125"/>
                  </a:lnTo>
                  <a:lnTo>
                    <a:pt x="112" y="254"/>
                  </a:lnTo>
                  <a:lnTo>
                    <a:pt x="115" y="281"/>
                  </a:lnTo>
                  <a:lnTo>
                    <a:pt x="121" y="302"/>
                  </a:lnTo>
                  <a:lnTo>
                    <a:pt x="131" y="319"/>
                  </a:lnTo>
                  <a:lnTo>
                    <a:pt x="146" y="329"/>
                  </a:lnTo>
                  <a:lnTo>
                    <a:pt x="165" y="336"/>
                  </a:lnTo>
                  <a:lnTo>
                    <a:pt x="188" y="338"/>
                  </a:lnTo>
                  <a:lnTo>
                    <a:pt x="210" y="336"/>
                  </a:lnTo>
                  <a:lnTo>
                    <a:pt x="229" y="332"/>
                  </a:lnTo>
                  <a:lnTo>
                    <a:pt x="265" y="317"/>
                  </a:lnTo>
                  <a:lnTo>
                    <a:pt x="265" y="359"/>
                  </a:lnTo>
                  <a:lnTo>
                    <a:pt x="229" y="375"/>
                  </a:lnTo>
                  <a:lnTo>
                    <a:pt x="206" y="379"/>
                  </a:lnTo>
                  <a:lnTo>
                    <a:pt x="183" y="379"/>
                  </a:lnTo>
                  <a:lnTo>
                    <a:pt x="160" y="379"/>
                  </a:lnTo>
                  <a:lnTo>
                    <a:pt x="137" y="373"/>
                  </a:lnTo>
                  <a:lnTo>
                    <a:pt x="117" y="365"/>
                  </a:lnTo>
                  <a:lnTo>
                    <a:pt x="100" y="354"/>
                  </a:lnTo>
                  <a:lnTo>
                    <a:pt x="87" y="338"/>
                  </a:lnTo>
                  <a:lnTo>
                    <a:pt x="77"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539"/>
            <p:cNvSpPr>
              <a:spLocks noEditPoints="1"/>
            </p:cNvSpPr>
            <p:nvPr/>
          </p:nvSpPr>
          <p:spPr bwMode="auto">
            <a:xfrm>
              <a:off x="2868" y="2071"/>
              <a:ext cx="325" cy="300"/>
            </a:xfrm>
            <a:custGeom>
              <a:avLst/>
              <a:gdLst>
                <a:gd name="T0" fmla="*/ 123 w 325"/>
                <a:gd name="T1" fmla="*/ 46 h 300"/>
                <a:gd name="T2" fmla="*/ 89 w 325"/>
                <a:gd name="T3" fmla="*/ 61 h 300"/>
                <a:gd name="T4" fmla="*/ 72 w 325"/>
                <a:gd name="T5" fmla="*/ 77 h 300"/>
                <a:gd name="T6" fmla="*/ 54 w 325"/>
                <a:gd name="T7" fmla="*/ 104 h 300"/>
                <a:gd name="T8" fmla="*/ 277 w 325"/>
                <a:gd name="T9" fmla="*/ 125 h 300"/>
                <a:gd name="T10" fmla="*/ 262 w 325"/>
                <a:gd name="T11" fmla="*/ 88 h 300"/>
                <a:gd name="T12" fmla="*/ 246 w 325"/>
                <a:gd name="T13" fmla="*/ 69 h 300"/>
                <a:gd name="T14" fmla="*/ 221 w 325"/>
                <a:gd name="T15" fmla="*/ 52 h 300"/>
                <a:gd name="T16" fmla="*/ 185 w 325"/>
                <a:gd name="T17" fmla="*/ 42 h 300"/>
                <a:gd name="T18" fmla="*/ 162 w 325"/>
                <a:gd name="T19" fmla="*/ 0 h 300"/>
                <a:gd name="T20" fmla="*/ 227 w 325"/>
                <a:gd name="T21" fmla="*/ 11 h 300"/>
                <a:gd name="T22" fmla="*/ 279 w 325"/>
                <a:gd name="T23" fmla="*/ 40 h 300"/>
                <a:gd name="T24" fmla="*/ 312 w 325"/>
                <a:gd name="T25" fmla="*/ 88 h 300"/>
                <a:gd name="T26" fmla="*/ 325 w 325"/>
                <a:gd name="T27" fmla="*/ 154 h 300"/>
                <a:gd name="T28" fmla="*/ 47 w 325"/>
                <a:gd name="T29" fmla="*/ 163 h 300"/>
                <a:gd name="T30" fmla="*/ 60 w 325"/>
                <a:gd name="T31" fmla="*/ 205 h 300"/>
                <a:gd name="T32" fmla="*/ 77 w 325"/>
                <a:gd name="T33" fmla="*/ 227 h 300"/>
                <a:gd name="T34" fmla="*/ 106 w 325"/>
                <a:gd name="T35" fmla="*/ 246 h 300"/>
                <a:gd name="T36" fmla="*/ 150 w 325"/>
                <a:gd name="T37" fmla="*/ 257 h 300"/>
                <a:gd name="T38" fmla="*/ 208 w 325"/>
                <a:gd name="T39" fmla="*/ 257 h 300"/>
                <a:gd name="T40" fmla="*/ 271 w 325"/>
                <a:gd name="T41" fmla="*/ 238 h 300"/>
                <a:gd name="T42" fmla="*/ 298 w 325"/>
                <a:gd name="T43" fmla="*/ 271 h 300"/>
                <a:gd name="T44" fmla="*/ 242 w 325"/>
                <a:gd name="T45" fmla="*/ 292 h 300"/>
                <a:gd name="T46" fmla="*/ 173 w 325"/>
                <a:gd name="T47" fmla="*/ 300 h 300"/>
                <a:gd name="T48" fmla="*/ 104 w 325"/>
                <a:gd name="T49" fmla="*/ 292 h 300"/>
                <a:gd name="T50" fmla="*/ 48 w 325"/>
                <a:gd name="T51" fmla="*/ 263 h 300"/>
                <a:gd name="T52" fmla="*/ 14 w 325"/>
                <a:gd name="T53" fmla="*/ 217 h 300"/>
                <a:gd name="T54" fmla="*/ 0 w 325"/>
                <a:gd name="T55" fmla="*/ 152 h 300"/>
                <a:gd name="T56" fmla="*/ 12 w 325"/>
                <a:gd name="T57" fmla="*/ 86 h 300"/>
                <a:gd name="T58" fmla="*/ 48 w 325"/>
                <a:gd name="T59" fmla="*/ 38 h 300"/>
                <a:gd name="T60" fmla="*/ 98 w 325"/>
                <a:gd name="T61" fmla="*/ 9 h 300"/>
                <a:gd name="T62" fmla="*/ 162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2" y="40"/>
                  </a:moveTo>
                  <a:lnTo>
                    <a:pt x="123" y="46"/>
                  </a:lnTo>
                  <a:lnTo>
                    <a:pt x="104" y="52"/>
                  </a:lnTo>
                  <a:lnTo>
                    <a:pt x="89" y="61"/>
                  </a:lnTo>
                  <a:lnTo>
                    <a:pt x="79" y="67"/>
                  </a:lnTo>
                  <a:lnTo>
                    <a:pt x="72" y="77"/>
                  </a:lnTo>
                  <a:lnTo>
                    <a:pt x="64" y="86"/>
                  </a:lnTo>
                  <a:lnTo>
                    <a:pt x="54" y="104"/>
                  </a:lnTo>
                  <a:lnTo>
                    <a:pt x="48" y="125"/>
                  </a:lnTo>
                  <a:lnTo>
                    <a:pt x="277" y="125"/>
                  </a:lnTo>
                  <a:lnTo>
                    <a:pt x="271" y="106"/>
                  </a:lnTo>
                  <a:lnTo>
                    <a:pt x="262" y="88"/>
                  </a:lnTo>
                  <a:lnTo>
                    <a:pt x="256" y="79"/>
                  </a:lnTo>
                  <a:lnTo>
                    <a:pt x="246" y="69"/>
                  </a:lnTo>
                  <a:lnTo>
                    <a:pt x="239" y="61"/>
                  </a:lnTo>
                  <a:lnTo>
                    <a:pt x="221" y="52"/>
                  </a:lnTo>
                  <a:lnTo>
                    <a:pt x="204" y="46"/>
                  </a:lnTo>
                  <a:lnTo>
                    <a:pt x="185" y="42"/>
                  </a:lnTo>
                  <a:lnTo>
                    <a:pt x="162" y="40"/>
                  </a:lnTo>
                  <a:close/>
                  <a:moveTo>
                    <a:pt x="162" y="0"/>
                  </a:moveTo>
                  <a:lnTo>
                    <a:pt x="196" y="2"/>
                  </a:lnTo>
                  <a:lnTo>
                    <a:pt x="227" y="11"/>
                  </a:lnTo>
                  <a:lnTo>
                    <a:pt x="256" y="23"/>
                  </a:lnTo>
                  <a:lnTo>
                    <a:pt x="279" y="40"/>
                  </a:lnTo>
                  <a:lnTo>
                    <a:pt x="298" y="61"/>
                  </a:lnTo>
                  <a:lnTo>
                    <a:pt x="312" y="88"/>
                  </a:lnTo>
                  <a:lnTo>
                    <a:pt x="321" y="119"/>
                  </a:lnTo>
                  <a:lnTo>
                    <a:pt x="325" y="154"/>
                  </a:lnTo>
                  <a:lnTo>
                    <a:pt x="325" y="163"/>
                  </a:lnTo>
                  <a:lnTo>
                    <a:pt x="47" y="163"/>
                  </a:lnTo>
                  <a:lnTo>
                    <a:pt x="52" y="186"/>
                  </a:lnTo>
                  <a:lnTo>
                    <a:pt x="60" y="205"/>
                  </a:lnTo>
                  <a:lnTo>
                    <a:pt x="68" y="217"/>
                  </a:lnTo>
                  <a:lnTo>
                    <a:pt x="77" y="227"/>
                  </a:lnTo>
                  <a:lnTo>
                    <a:pt x="87" y="236"/>
                  </a:lnTo>
                  <a:lnTo>
                    <a:pt x="106" y="246"/>
                  </a:lnTo>
                  <a:lnTo>
                    <a:pt x="127" y="253"/>
                  </a:lnTo>
                  <a:lnTo>
                    <a:pt x="150" y="257"/>
                  </a:lnTo>
                  <a:lnTo>
                    <a:pt x="175" y="259"/>
                  </a:lnTo>
                  <a:lnTo>
                    <a:pt x="208" y="257"/>
                  </a:lnTo>
                  <a:lnTo>
                    <a:pt x="240" y="250"/>
                  </a:lnTo>
                  <a:lnTo>
                    <a:pt x="271" y="238"/>
                  </a:lnTo>
                  <a:lnTo>
                    <a:pt x="298" y="225"/>
                  </a:lnTo>
                  <a:lnTo>
                    <a:pt x="298" y="271"/>
                  </a:lnTo>
                  <a:lnTo>
                    <a:pt x="271" y="284"/>
                  </a:lnTo>
                  <a:lnTo>
                    <a:pt x="242" y="292"/>
                  </a:lnTo>
                  <a:lnTo>
                    <a:pt x="210" y="298"/>
                  </a:lnTo>
                  <a:lnTo>
                    <a:pt x="173" y="300"/>
                  </a:lnTo>
                  <a:lnTo>
                    <a:pt x="137" y="298"/>
                  </a:lnTo>
                  <a:lnTo>
                    <a:pt x="104" y="292"/>
                  </a:lnTo>
                  <a:lnTo>
                    <a:pt x="75" y="278"/>
                  </a:lnTo>
                  <a:lnTo>
                    <a:pt x="48" y="263"/>
                  </a:lnTo>
                  <a:lnTo>
                    <a:pt x="29" y="242"/>
                  </a:lnTo>
                  <a:lnTo>
                    <a:pt x="14" y="217"/>
                  </a:lnTo>
                  <a:lnTo>
                    <a:pt x="2" y="186"/>
                  </a:lnTo>
                  <a:lnTo>
                    <a:pt x="0" y="152"/>
                  </a:lnTo>
                  <a:lnTo>
                    <a:pt x="2" y="117"/>
                  </a:lnTo>
                  <a:lnTo>
                    <a:pt x="12" y="86"/>
                  </a:lnTo>
                  <a:lnTo>
                    <a:pt x="27" y="61"/>
                  </a:lnTo>
                  <a:lnTo>
                    <a:pt x="48" y="38"/>
                  </a:lnTo>
                  <a:lnTo>
                    <a:pt x="72" y="23"/>
                  </a:lnTo>
                  <a:lnTo>
                    <a:pt x="98" y="9"/>
                  </a:lnTo>
                  <a:lnTo>
                    <a:pt x="129" y="2"/>
                  </a:lnTo>
                  <a:lnTo>
                    <a:pt x="16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3" name="Freeform 540"/>
            <p:cNvSpPr>
              <a:spLocks/>
            </p:cNvSpPr>
            <p:nvPr/>
          </p:nvSpPr>
          <p:spPr bwMode="auto">
            <a:xfrm>
              <a:off x="3254" y="2071"/>
              <a:ext cx="214" cy="294"/>
            </a:xfrm>
            <a:custGeom>
              <a:avLst/>
              <a:gdLst>
                <a:gd name="T0" fmla="*/ 152 w 214"/>
                <a:gd name="T1" fmla="*/ 0 h 294"/>
                <a:gd name="T2" fmla="*/ 160 w 214"/>
                <a:gd name="T3" fmla="*/ 0 h 294"/>
                <a:gd name="T4" fmla="*/ 169 w 214"/>
                <a:gd name="T5" fmla="*/ 0 h 294"/>
                <a:gd name="T6" fmla="*/ 185 w 214"/>
                <a:gd name="T7" fmla="*/ 2 h 294"/>
                <a:gd name="T8" fmla="*/ 192 w 214"/>
                <a:gd name="T9" fmla="*/ 4 h 294"/>
                <a:gd name="T10" fmla="*/ 200 w 214"/>
                <a:gd name="T11" fmla="*/ 6 h 294"/>
                <a:gd name="T12" fmla="*/ 208 w 214"/>
                <a:gd name="T13" fmla="*/ 7 h 294"/>
                <a:gd name="T14" fmla="*/ 214 w 214"/>
                <a:gd name="T15" fmla="*/ 7 h 294"/>
                <a:gd name="T16" fmla="*/ 214 w 214"/>
                <a:gd name="T17" fmla="*/ 54 h 294"/>
                <a:gd name="T18" fmla="*/ 181 w 214"/>
                <a:gd name="T19" fmla="*/ 46 h 294"/>
                <a:gd name="T20" fmla="*/ 146 w 214"/>
                <a:gd name="T21" fmla="*/ 42 h 294"/>
                <a:gd name="T22" fmla="*/ 123 w 214"/>
                <a:gd name="T23" fmla="*/ 44 h 294"/>
                <a:gd name="T24" fmla="*/ 104 w 214"/>
                <a:gd name="T25" fmla="*/ 48 h 294"/>
                <a:gd name="T26" fmla="*/ 87 w 214"/>
                <a:gd name="T27" fmla="*/ 56 h 294"/>
                <a:gd name="T28" fmla="*/ 71 w 214"/>
                <a:gd name="T29" fmla="*/ 65 h 294"/>
                <a:gd name="T30" fmla="*/ 64 w 214"/>
                <a:gd name="T31" fmla="*/ 73 h 294"/>
                <a:gd name="T32" fmla="*/ 58 w 214"/>
                <a:gd name="T33" fmla="*/ 82 h 294"/>
                <a:gd name="T34" fmla="*/ 52 w 214"/>
                <a:gd name="T35" fmla="*/ 92 h 294"/>
                <a:gd name="T36" fmla="*/ 46 w 214"/>
                <a:gd name="T37" fmla="*/ 109 h 294"/>
                <a:gd name="T38" fmla="*/ 45 w 214"/>
                <a:gd name="T39" fmla="*/ 127 h 294"/>
                <a:gd name="T40" fmla="*/ 45 w 214"/>
                <a:gd name="T41" fmla="*/ 294 h 294"/>
                <a:gd name="T42" fmla="*/ 0 w 214"/>
                <a:gd name="T43" fmla="*/ 294 h 294"/>
                <a:gd name="T44" fmla="*/ 0 w 214"/>
                <a:gd name="T45" fmla="*/ 34 h 294"/>
                <a:gd name="T46" fmla="*/ 45 w 214"/>
                <a:gd name="T47" fmla="*/ 34 h 294"/>
                <a:gd name="T48" fmla="*/ 56 w 214"/>
                <a:gd name="T49" fmla="*/ 25 h 294"/>
                <a:gd name="T50" fmla="*/ 68 w 214"/>
                <a:gd name="T51" fmla="*/ 17 h 294"/>
                <a:gd name="T52" fmla="*/ 79 w 214"/>
                <a:gd name="T53" fmla="*/ 11 h 294"/>
                <a:gd name="T54" fmla="*/ 93 w 214"/>
                <a:gd name="T55" fmla="*/ 7 h 294"/>
                <a:gd name="T56" fmla="*/ 106 w 214"/>
                <a:gd name="T57" fmla="*/ 4 h 294"/>
                <a:gd name="T58" fmla="*/ 119 w 214"/>
                <a:gd name="T59" fmla="*/ 2 h 294"/>
                <a:gd name="T60" fmla="*/ 152 w 214"/>
                <a:gd name="T6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94">
                  <a:moveTo>
                    <a:pt x="152" y="0"/>
                  </a:moveTo>
                  <a:lnTo>
                    <a:pt x="160" y="0"/>
                  </a:lnTo>
                  <a:lnTo>
                    <a:pt x="169" y="0"/>
                  </a:lnTo>
                  <a:lnTo>
                    <a:pt x="185" y="2"/>
                  </a:lnTo>
                  <a:lnTo>
                    <a:pt x="192" y="4"/>
                  </a:lnTo>
                  <a:lnTo>
                    <a:pt x="200" y="6"/>
                  </a:lnTo>
                  <a:lnTo>
                    <a:pt x="208" y="7"/>
                  </a:lnTo>
                  <a:lnTo>
                    <a:pt x="214" y="7"/>
                  </a:lnTo>
                  <a:lnTo>
                    <a:pt x="214" y="54"/>
                  </a:lnTo>
                  <a:lnTo>
                    <a:pt x="181" y="46"/>
                  </a:lnTo>
                  <a:lnTo>
                    <a:pt x="146" y="42"/>
                  </a:lnTo>
                  <a:lnTo>
                    <a:pt x="123" y="44"/>
                  </a:lnTo>
                  <a:lnTo>
                    <a:pt x="104" y="48"/>
                  </a:lnTo>
                  <a:lnTo>
                    <a:pt x="87" y="56"/>
                  </a:lnTo>
                  <a:lnTo>
                    <a:pt x="71" y="65"/>
                  </a:lnTo>
                  <a:lnTo>
                    <a:pt x="64" y="73"/>
                  </a:lnTo>
                  <a:lnTo>
                    <a:pt x="58" y="82"/>
                  </a:lnTo>
                  <a:lnTo>
                    <a:pt x="52" y="92"/>
                  </a:lnTo>
                  <a:lnTo>
                    <a:pt x="46" y="109"/>
                  </a:lnTo>
                  <a:lnTo>
                    <a:pt x="45" y="127"/>
                  </a:lnTo>
                  <a:lnTo>
                    <a:pt x="45" y="294"/>
                  </a:lnTo>
                  <a:lnTo>
                    <a:pt x="0" y="294"/>
                  </a:lnTo>
                  <a:lnTo>
                    <a:pt x="0" y="34"/>
                  </a:lnTo>
                  <a:lnTo>
                    <a:pt x="45" y="34"/>
                  </a:lnTo>
                  <a:lnTo>
                    <a:pt x="56" y="25"/>
                  </a:lnTo>
                  <a:lnTo>
                    <a:pt x="68" y="17"/>
                  </a:lnTo>
                  <a:lnTo>
                    <a:pt x="79" y="11"/>
                  </a:lnTo>
                  <a:lnTo>
                    <a:pt x="93" y="7"/>
                  </a:lnTo>
                  <a:lnTo>
                    <a:pt x="106" y="4"/>
                  </a:lnTo>
                  <a:lnTo>
                    <a:pt x="119" y="2"/>
                  </a:lnTo>
                  <a:lnTo>
                    <a:pt x="15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4" name="Freeform 541"/>
            <p:cNvSpPr>
              <a:spLocks/>
            </p:cNvSpPr>
            <p:nvPr/>
          </p:nvSpPr>
          <p:spPr bwMode="auto">
            <a:xfrm>
              <a:off x="3491" y="1992"/>
              <a:ext cx="270" cy="379"/>
            </a:xfrm>
            <a:custGeom>
              <a:avLst/>
              <a:gdLst>
                <a:gd name="T0" fmla="*/ 67 w 270"/>
                <a:gd name="T1" fmla="*/ 0 h 379"/>
                <a:gd name="T2" fmla="*/ 113 w 270"/>
                <a:gd name="T3" fmla="*/ 0 h 379"/>
                <a:gd name="T4" fmla="*/ 113 w 270"/>
                <a:gd name="T5" fmla="*/ 85 h 379"/>
                <a:gd name="T6" fmla="*/ 270 w 270"/>
                <a:gd name="T7" fmla="*/ 85 h 379"/>
                <a:gd name="T8" fmla="*/ 270 w 270"/>
                <a:gd name="T9" fmla="*/ 125 h 379"/>
                <a:gd name="T10" fmla="*/ 113 w 270"/>
                <a:gd name="T11" fmla="*/ 125 h 379"/>
                <a:gd name="T12" fmla="*/ 113 w 270"/>
                <a:gd name="T13" fmla="*/ 254 h 379"/>
                <a:gd name="T14" fmla="*/ 115 w 270"/>
                <a:gd name="T15" fmla="*/ 281 h 379"/>
                <a:gd name="T16" fmla="*/ 121 w 270"/>
                <a:gd name="T17" fmla="*/ 302 h 379"/>
                <a:gd name="T18" fmla="*/ 130 w 270"/>
                <a:gd name="T19" fmla="*/ 319 h 379"/>
                <a:gd name="T20" fmla="*/ 145 w 270"/>
                <a:gd name="T21" fmla="*/ 329 h 379"/>
                <a:gd name="T22" fmla="*/ 165 w 270"/>
                <a:gd name="T23" fmla="*/ 336 h 379"/>
                <a:gd name="T24" fmla="*/ 188 w 270"/>
                <a:gd name="T25" fmla="*/ 338 h 379"/>
                <a:gd name="T26" fmla="*/ 209 w 270"/>
                <a:gd name="T27" fmla="*/ 336 h 379"/>
                <a:gd name="T28" fmla="*/ 228 w 270"/>
                <a:gd name="T29" fmla="*/ 332 h 379"/>
                <a:gd name="T30" fmla="*/ 265 w 270"/>
                <a:gd name="T31" fmla="*/ 317 h 379"/>
                <a:gd name="T32" fmla="*/ 265 w 270"/>
                <a:gd name="T33" fmla="*/ 359 h 379"/>
                <a:gd name="T34" fmla="*/ 228 w 270"/>
                <a:gd name="T35" fmla="*/ 375 h 379"/>
                <a:gd name="T36" fmla="*/ 205 w 270"/>
                <a:gd name="T37" fmla="*/ 379 h 379"/>
                <a:gd name="T38" fmla="*/ 182 w 270"/>
                <a:gd name="T39" fmla="*/ 379 h 379"/>
                <a:gd name="T40" fmla="*/ 159 w 270"/>
                <a:gd name="T41" fmla="*/ 379 h 379"/>
                <a:gd name="T42" fmla="*/ 136 w 270"/>
                <a:gd name="T43" fmla="*/ 373 h 379"/>
                <a:gd name="T44" fmla="*/ 117 w 270"/>
                <a:gd name="T45" fmla="*/ 365 h 379"/>
                <a:gd name="T46" fmla="*/ 99 w 270"/>
                <a:gd name="T47" fmla="*/ 354 h 379"/>
                <a:gd name="T48" fmla="*/ 86 w 270"/>
                <a:gd name="T49" fmla="*/ 338 h 379"/>
                <a:gd name="T50" fmla="*/ 76 w 270"/>
                <a:gd name="T51" fmla="*/ 319 h 379"/>
                <a:gd name="T52" fmla="*/ 69 w 270"/>
                <a:gd name="T53" fmla="*/ 294 h 379"/>
                <a:gd name="T54" fmla="*/ 67 w 270"/>
                <a:gd name="T55" fmla="*/ 265 h 379"/>
                <a:gd name="T56" fmla="*/ 67 w 270"/>
                <a:gd name="T57" fmla="*/ 125 h 379"/>
                <a:gd name="T58" fmla="*/ 0 w 270"/>
                <a:gd name="T59" fmla="*/ 125 h 379"/>
                <a:gd name="T60" fmla="*/ 0 w 270"/>
                <a:gd name="T61" fmla="*/ 85 h 379"/>
                <a:gd name="T62" fmla="*/ 67 w 270"/>
                <a:gd name="T63" fmla="*/ 85 h 379"/>
                <a:gd name="T64" fmla="*/ 67 w 27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379">
                  <a:moveTo>
                    <a:pt x="67" y="0"/>
                  </a:moveTo>
                  <a:lnTo>
                    <a:pt x="113" y="0"/>
                  </a:lnTo>
                  <a:lnTo>
                    <a:pt x="113" y="85"/>
                  </a:lnTo>
                  <a:lnTo>
                    <a:pt x="270" y="85"/>
                  </a:lnTo>
                  <a:lnTo>
                    <a:pt x="270" y="125"/>
                  </a:lnTo>
                  <a:lnTo>
                    <a:pt x="113" y="125"/>
                  </a:lnTo>
                  <a:lnTo>
                    <a:pt x="113" y="254"/>
                  </a:lnTo>
                  <a:lnTo>
                    <a:pt x="115" y="281"/>
                  </a:lnTo>
                  <a:lnTo>
                    <a:pt x="121" y="302"/>
                  </a:lnTo>
                  <a:lnTo>
                    <a:pt x="130" y="319"/>
                  </a:lnTo>
                  <a:lnTo>
                    <a:pt x="145" y="329"/>
                  </a:lnTo>
                  <a:lnTo>
                    <a:pt x="165" y="336"/>
                  </a:lnTo>
                  <a:lnTo>
                    <a:pt x="188" y="338"/>
                  </a:lnTo>
                  <a:lnTo>
                    <a:pt x="209" y="336"/>
                  </a:lnTo>
                  <a:lnTo>
                    <a:pt x="228" y="332"/>
                  </a:lnTo>
                  <a:lnTo>
                    <a:pt x="265" y="317"/>
                  </a:lnTo>
                  <a:lnTo>
                    <a:pt x="265" y="359"/>
                  </a:lnTo>
                  <a:lnTo>
                    <a:pt x="228" y="375"/>
                  </a:lnTo>
                  <a:lnTo>
                    <a:pt x="205" y="379"/>
                  </a:lnTo>
                  <a:lnTo>
                    <a:pt x="182" y="379"/>
                  </a:lnTo>
                  <a:lnTo>
                    <a:pt x="159" y="379"/>
                  </a:lnTo>
                  <a:lnTo>
                    <a:pt x="136" y="373"/>
                  </a:lnTo>
                  <a:lnTo>
                    <a:pt x="117" y="365"/>
                  </a:lnTo>
                  <a:lnTo>
                    <a:pt x="99" y="354"/>
                  </a:lnTo>
                  <a:lnTo>
                    <a:pt x="86" y="338"/>
                  </a:lnTo>
                  <a:lnTo>
                    <a:pt x="76"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5" name="Freeform 542"/>
            <p:cNvSpPr>
              <a:spLocks noEditPoints="1"/>
            </p:cNvSpPr>
            <p:nvPr/>
          </p:nvSpPr>
          <p:spPr bwMode="auto">
            <a:xfrm>
              <a:off x="3794" y="2071"/>
              <a:ext cx="324" cy="300"/>
            </a:xfrm>
            <a:custGeom>
              <a:avLst/>
              <a:gdLst>
                <a:gd name="T0" fmla="*/ 152 w 324"/>
                <a:gd name="T1" fmla="*/ 165 h 300"/>
                <a:gd name="T2" fmla="*/ 104 w 324"/>
                <a:gd name="T3" fmla="*/ 169 h 300"/>
                <a:gd name="T4" fmla="*/ 71 w 324"/>
                <a:gd name="T5" fmla="*/ 177 h 300"/>
                <a:gd name="T6" fmla="*/ 56 w 324"/>
                <a:gd name="T7" fmla="*/ 184 h 300"/>
                <a:gd name="T8" fmla="*/ 48 w 324"/>
                <a:gd name="T9" fmla="*/ 196 h 300"/>
                <a:gd name="T10" fmla="*/ 46 w 324"/>
                <a:gd name="T11" fmla="*/ 211 h 300"/>
                <a:gd name="T12" fmla="*/ 50 w 324"/>
                <a:gd name="T13" fmla="*/ 227 h 300"/>
                <a:gd name="T14" fmla="*/ 59 w 324"/>
                <a:gd name="T15" fmla="*/ 238 h 300"/>
                <a:gd name="T16" fmla="*/ 75 w 324"/>
                <a:gd name="T17" fmla="*/ 248 h 300"/>
                <a:gd name="T18" fmla="*/ 106 w 324"/>
                <a:gd name="T19" fmla="*/ 257 h 300"/>
                <a:gd name="T20" fmla="*/ 148 w 324"/>
                <a:gd name="T21" fmla="*/ 259 h 300"/>
                <a:gd name="T22" fmla="*/ 207 w 324"/>
                <a:gd name="T23" fmla="*/ 253 h 300"/>
                <a:gd name="T24" fmla="*/ 248 w 324"/>
                <a:gd name="T25" fmla="*/ 238 h 300"/>
                <a:gd name="T26" fmla="*/ 265 w 324"/>
                <a:gd name="T27" fmla="*/ 221 h 300"/>
                <a:gd name="T28" fmla="*/ 276 w 324"/>
                <a:gd name="T29" fmla="*/ 196 h 300"/>
                <a:gd name="T30" fmla="*/ 278 w 324"/>
                <a:gd name="T31" fmla="*/ 161 h 300"/>
                <a:gd name="T32" fmla="*/ 207 w 324"/>
                <a:gd name="T33" fmla="*/ 2 h 300"/>
                <a:gd name="T34" fmla="*/ 265 w 324"/>
                <a:gd name="T35" fmla="*/ 15 h 300"/>
                <a:gd name="T36" fmla="*/ 303 w 324"/>
                <a:gd name="T37" fmla="*/ 48 h 300"/>
                <a:gd name="T38" fmla="*/ 322 w 324"/>
                <a:gd name="T39" fmla="*/ 98 h 300"/>
                <a:gd name="T40" fmla="*/ 324 w 324"/>
                <a:gd name="T41" fmla="*/ 294 h 300"/>
                <a:gd name="T42" fmla="*/ 278 w 324"/>
                <a:gd name="T43" fmla="*/ 257 h 300"/>
                <a:gd name="T44" fmla="*/ 250 w 324"/>
                <a:gd name="T45" fmla="*/ 278 h 300"/>
                <a:gd name="T46" fmla="*/ 178 w 324"/>
                <a:gd name="T47" fmla="*/ 298 h 300"/>
                <a:gd name="T48" fmla="*/ 86 w 324"/>
                <a:gd name="T49" fmla="*/ 296 h 300"/>
                <a:gd name="T50" fmla="*/ 42 w 324"/>
                <a:gd name="T51" fmla="*/ 282 h 300"/>
                <a:gd name="T52" fmla="*/ 11 w 324"/>
                <a:gd name="T53" fmla="*/ 255 h 300"/>
                <a:gd name="T54" fmla="*/ 0 w 324"/>
                <a:gd name="T55" fmla="*/ 211 h 300"/>
                <a:gd name="T56" fmla="*/ 8 w 324"/>
                <a:gd name="T57" fmla="*/ 175 h 300"/>
                <a:gd name="T58" fmla="*/ 23 w 324"/>
                <a:gd name="T59" fmla="*/ 157 h 300"/>
                <a:gd name="T60" fmla="*/ 52 w 324"/>
                <a:gd name="T61" fmla="*/ 142 h 300"/>
                <a:gd name="T62" fmla="*/ 109 w 324"/>
                <a:gd name="T63" fmla="*/ 130 h 300"/>
                <a:gd name="T64" fmla="*/ 278 w 324"/>
                <a:gd name="T65" fmla="*/ 123 h 300"/>
                <a:gd name="T66" fmla="*/ 271 w 324"/>
                <a:gd name="T67" fmla="*/ 82 h 300"/>
                <a:gd name="T68" fmla="*/ 255 w 324"/>
                <a:gd name="T69" fmla="*/ 65 h 300"/>
                <a:gd name="T70" fmla="*/ 230 w 324"/>
                <a:gd name="T71" fmla="*/ 50 h 300"/>
                <a:gd name="T72" fmla="*/ 190 w 324"/>
                <a:gd name="T73" fmla="*/ 42 h 300"/>
                <a:gd name="T74" fmla="*/ 130 w 324"/>
                <a:gd name="T75" fmla="*/ 42 h 300"/>
                <a:gd name="T76" fmla="*/ 59 w 324"/>
                <a:gd name="T77" fmla="*/ 61 h 300"/>
                <a:gd name="T78" fmla="*/ 29 w 324"/>
                <a:gd name="T79" fmla="*/ 31 h 300"/>
                <a:gd name="T80" fmla="*/ 96 w 324"/>
                <a:gd name="T81" fmla="*/ 7 h 300"/>
                <a:gd name="T82" fmla="*/ 173 w 324"/>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00">
                  <a:moveTo>
                    <a:pt x="278" y="161"/>
                  </a:moveTo>
                  <a:lnTo>
                    <a:pt x="152" y="165"/>
                  </a:lnTo>
                  <a:lnTo>
                    <a:pt x="125" y="167"/>
                  </a:lnTo>
                  <a:lnTo>
                    <a:pt x="104" y="169"/>
                  </a:lnTo>
                  <a:lnTo>
                    <a:pt x="84" y="173"/>
                  </a:lnTo>
                  <a:lnTo>
                    <a:pt x="71" y="177"/>
                  </a:lnTo>
                  <a:lnTo>
                    <a:pt x="63" y="180"/>
                  </a:lnTo>
                  <a:lnTo>
                    <a:pt x="56" y="184"/>
                  </a:lnTo>
                  <a:lnTo>
                    <a:pt x="52" y="190"/>
                  </a:lnTo>
                  <a:lnTo>
                    <a:pt x="48" y="196"/>
                  </a:lnTo>
                  <a:lnTo>
                    <a:pt x="46" y="204"/>
                  </a:lnTo>
                  <a:lnTo>
                    <a:pt x="46" y="211"/>
                  </a:lnTo>
                  <a:lnTo>
                    <a:pt x="46" y="219"/>
                  </a:lnTo>
                  <a:lnTo>
                    <a:pt x="50" y="227"/>
                  </a:lnTo>
                  <a:lnTo>
                    <a:pt x="54" y="232"/>
                  </a:lnTo>
                  <a:lnTo>
                    <a:pt x="59" y="238"/>
                  </a:lnTo>
                  <a:lnTo>
                    <a:pt x="65" y="244"/>
                  </a:lnTo>
                  <a:lnTo>
                    <a:pt x="75" y="248"/>
                  </a:lnTo>
                  <a:lnTo>
                    <a:pt x="88" y="253"/>
                  </a:lnTo>
                  <a:lnTo>
                    <a:pt x="106" y="257"/>
                  </a:lnTo>
                  <a:lnTo>
                    <a:pt x="127" y="259"/>
                  </a:lnTo>
                  <a:lnTo>
                    <a:pt x="148" y="259"/>
                  </a:lnTo>
                  <a:lnTo>
                    <a:pt x="180" y="257"/>
                  </a:lnTo>
                  <a:lnTo>
                    <a:pt x="207" y="253"/>
                  </a:lnTo>
                  <a:lnTo>
                    <a:pt x="230" y="248"/>
                  </a:lnTo>
                  <a:lnTo>
                    <a:pt x="248" y="238"/>
                  </a:lnTo>
                  <a:lnTo>
                    <a:pt x="257" y="230"/>
                  </a:lnTo>
                  <a:lnTo>
                    <a:pt x="265" y="221"/>
                  </a:lnTo>
                  <a:lnTo>
                    <a:pt x="273" y="211"/>
                  </a:lnTo>
                  <a:lnTo>
                    <a:pt x="276" y="196"/>
                  </a:lnTo>
                  <a:lnTo>
                    <a:pt x="278" y="177"/>
                  </a:lnTo>
                  <a:lnTo>
                    <a:pt x="278" y="161"/>
                  </a:lnTo>
                  <a:close/>
                  <a:moveTo>
                    <a:pt x="173" y="0"/>
                  </a:moveTo>
                  <a:lnTo>
                    <a:pt x="207" y="2"/>
                  </a:lnTo>
                  <a:lnTo>
                    <a:pt x="240" y="7"/>
                  </a:lnTo>
                  <a:lnTo>
                    <a:pt x="265" y="15"/>
                  </a:lnTo>
                  <a:lnTo>
                    <a:pt x="286" y="29"/>
                  </a:lnTo>
                  <a:lnTo>
                    <a:pt x="303" y="48"/>
                  </a:lnTo>
                  <a:lnTo>
                    <a:pt x="315" y="71"/>
                  </a:lnTo>
                  <a:lnTo>
                    <a:pt x="322" y="98"/>
                  </a:lnTo>
                  <a:lnTo>
                    <a:pt x="324" y="132"/>
                  </a:lnTo>
                  <a:lnTo>
                    <a:pt x="324" y="294"/>
                  </a:lnTo>
                  <a:lnTo>
                    <a:pt x="278" y="294"/>
                  </a:lnTo>
                  <a:lnTo>
                    <a:pt x="278" y="257"/>
                  </a:lnTo>
                  <a:lnTo>
                    <a:pt x="265" y="269"/>
                  </a:lnTo>
                  <a:lnTo>
                    <a:pt x="250" y="278"/>
                  </a:lnTo>
                  <a:lnTo>
                    <a:pt x="217" y="292"/>
                  </a:lnTo>
                  <a:lnTo>
                    <a:pt x="178" y="298"/>
                  </a:lnTo>
                  <a:lnTo>
                    <a:pt x="138" y="300"/>
                  </a:lnTo>
                  <a:lnTo>
                    <a:pt x="86" y="296"/>
                  </a:lnTo>
                  <a:lnTo>
                    <a:pt x="63" y="290"/>
                  </a:lnTo>
                  <a:lnTo>
                    <a:pt x="42" y="282"/>
                  </a:lnTo>
                  <a:lnTo>
                    <a:pt x="25" y="271"/>
                  </a:lnTo>
                  <a:lnTo>
                    <a:pt x="11" y="255"/>
                  </a:lnTo>
                  <a:lnTo>
                    <a:pt x="2" y="236"/>
                  </a:lnTo>
                  <a:lnTo>
                    <a:pt x="0" y="211"/>
                  </a:lnTo>
                  <a:lnTo>
                    <a:pt x="2" y="192"/>
                  </a:lnTo>
                  <a:lnTo>
                    <a:pt x="8" y="175"/>
                  </a:lnTo>
                  <a:lnTo>
                    <a:pt x="13" y="165"/>
                  </a:lnTo>
                  <a:lnTo>
                    <a:pt x="23" y="157"/>
                  </a:lnTo>
                  <a:lnTo>
                    <a:pt x="33" y="150"/>
                  </a:lnTo>
                  <a:lnTo>
                    <a:pt x="52" y="142"/>
                  </a:lnTo>
                  <a:lnTo>
                    <a:pt x="79" y="134"/>
                  </a:lnTo>
                  <a:lnTo>
                    <a:pt x="109" y="130"/>
                  </a:lnTo>
                  <a:lnTo>
                    <a:pt x="148" y="129"/>
                  </a:lnTo>
                  <a:lnTo>
                    <a:pt x="278" y="123"/>
                  </a:lnTo>
                  <a:lnTo>
                    <a:pt x="276" y="100"/>
                  </a:lnTo>
                  <a:lnTo>
                    <a:pt x="271" y="82"/>
                  </a:lnTo>
                  <a:lnTo>
                    <a:pt x="263" y="73"/>
                  </a:lnTo>
                  <a:lnTo>
                    <a:pt x="255" y="65"/>
                  </a:lnTo>
                  <a:lnTo>
                    <a:pt x="248" y="57"/>
                  </a:lnTo>
                  <a:lnTo>
                    <a:pt x="230" y="50"/>
                  </a:lnTo>
                  <a:lnTo>
                    <a:pt x="211" y="44"/>
                  </a:lnTo>
                  <a:lnTo>
                    <a:pt x="190" y="42"/>
                  </a:lnTo>
                  <a:lnTo>
                    <a:pt x="167" y="40"/>
                  </a:lnTo>
                  <a:lnTo>
                    <a:pt x="130" y="42"/>
                  </a:lnTo>
                  <a:lnTo>
                    <a:pt x="94" y="50"/>
                  </a:lnTo>
                  <a:lnTo>
                    <a:pt x="59" y="61"/>
                  </a:lnTo>
                  <a:lnTo>
                    <a:pt x="29" y="75"/>
                  </a:lnTo>
                  <a:lnTo>
                    <a:pt x="29" y="31"/>
                  </a:lnTo>
                  <a:lnTo>
                    <a:pt x="61" y="17"/>
                  </a:lnTo>
                  <a:lnTo>
                    <a:pt x="96" y="7"/>
                  </a:lnTo>
                  <a:lnTo>
                    <a:pt x="134" y="2"/>
                  </a:lnTo>
                  <a:lnTo>
                    <a:pt x="17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6" name="Freeform 543"/>
            <p:cNvSpPr>
              <a:spLocks noEditPoints="1"/>
            </p:cNvSpPr>
            <p:nvPr/>
          </p:nvSpPr>
          <p:spPr bwMode="auto">
            <a:xfrm>
              <a:off x="4186" y="1944"/>
              <a:ext cx="61" cy="421"/>
            </a:xfrm>
            <a:custGeom>
              <a:avLst/>
              <a:gdLst>
                <a:gd name="T0" fmla="*/ 7 w 61"/>
                <a:gd name="T1" fmla="*/ 133 h 421"/>
                <a:gd name="T2" fmla="*/ 53 w 61"/>
                <a:gd name="T3" fmla="*/ 133 h 421"/>
                <a:gd name="T4" fmla="*/ 53 w 61"/>
                <a:gd name="T5" fmla="*/ 421 h 421"/>
                <a:gd name="T6" fmla="*/ 7 w 61"/>
                <a:gd name="T7" fmla="*/ 421 h 421"/>
                <a:gd name="T8" fmla="*/ 7 w 61"/>
                <a:gd name="T9" fmla="*/ 133 h 421"/>
                <a:gd name="T10" fmla="*/ 30 w 61"/>
                <a:gd name="T11" fmla="*/ 0 h 421"/>
                <a:gd name="T12" fmla="*/ 36 w 61"/>
                <a:gd name="T13" fmla="*/ 2 h 421"/>
                <a:gd name="T14" fmla="*/ 42 w 61"/>
                <a:gd name="T15" fmla="*/ 2 h 421"/>
                <a:gd name="T16" fmla="*/ 51 w 61"/>
                <a:gd name="T17" fmla="*/ 10 h 421"/>
                <a:gd name="T18" fmla="*/ 55 w 61"/>
                <a:gd name="T19" fmla="*/ 13 h 421"/>
                <a:gd name="T20" fmla="*/ 59 w 61"/>
                <a:gd name="T21" fmla="*/ 19 h 421"/>
                <a:gd name="T22" fmla="*/ 61 w 61"/>
                <a:gd name="T23" fmla="*/ 25 h 421"/>
                <a:gd name="T24" fmla="*/ 61 w 61"/>
                <a:gd name="T25" fmla="*/ 31 h 421"/>
                <a:gd name="T26" fmla="*/ 61 w 61"/>
                <a:gd name="T27" fmla="*/ 36 h 421"/>
                <a:gd name="T28" fmla="*/ 59 w 61"/>
                <a:gd name="T29" fmla="*/ 42 h 421"/>
                <a:gd name="T30" fmla="*/ 55 w 61"/>
                <a:gd name="T31" fmla="*/ 48 h 421"/>
                <a:gd name="T32" fmla="*/ 51 w 61"/>
                <a:gd name="T33" fmla="*/ 52 h 421"/>
                <a:gd name="T34" fmla="*/ 42 w 61"/>
                <a:gd name="T35" fmla="*/ 58 h 421"/>
                <a:gd name="T36" fmla="*/ 36 w 61"/>
                <a:gd name="T37" fmla="*/ 60 h 421"/>
                <a:gd name="T38" fmla="*/ 30 w 61"/>
                <a:gd name="T39" fmla="*/ 60 h 421"/>
                <a:gd name="T40" fmla="*/ 23 w 61"/>
                <a:gd name="T41" fmla="*/ 60 h 421"/>
                <a:gd name="T42" fmla="*/ 15 w 61"/>
                <a:gd name="T43" fmla="*/ 56 h 421"/>
                <a:gd name="T44" fmla="*/ 9 w 61"/>
                <a:gd name="T45" fmla="*/ 52 h 421"/>
                <a:gd name="T46" fmla="*/ 3 w 61"/>
                <a:gd name="T47" fmla="*/ 46 h 421"/>
                <a:gd name="T48" fmla="*/ 2 w 61"/>
                <a:gd name="T49" fmla="*/ 38 h 421"/>
                <a:gd name="T50" fmla="*/ 0 w 61"/>
                <a:gd name="T51" fmla="*/ 31 h 421"/>
                <a:gd name="T52" fmla="*/ 2 w 61"/>
                <a:gd name="T53" fmla="*/ 23 h 421"/>
                <a:gd name="T54" fmla="*/ 3 w 61"/>
                <a:gd name="T55" fmla="*/ 15 h 421"/>
                <a:gd name="T56" fmla="*/ 9 w 61"/>
                <a:gd name="T57" fmla="*/ 10 h 421"/>
                <a:gd name="T58" fmla="*/ 15 w 61"/>
                <a:gd name="T59" fmla="*/ 4 h 421"/>
                <a:gd name="T60" fmla="*/ 23 w 61"/>
                <a:gd name="T61" fmla="*/ 2 h 421"/>
                <a:gd name="T62" fmla="*/ 30 w 61"/>
                <a:gd name="T6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21">
                  <a:moveTo>
                    <a:pt x="7" y="133"/>
                  </a:moveTo>
                  <a:lnTo>
                    <a:pt x="53" y="133"/>
                  </a:lnTo>
                  <a:lnTo>
                    <a:pt x="53" y="421"/>
                  </a:lnTo>
                  <a:lnTo>
                    <a:pt x="7" y="421"/>
                  </a:lnTo>
                  <a:lnTo>
                    <a:pt x="7" y="133"/>
                  </a:lnTo>
                  <a:close/>
                  <a:moveTo>
                    <a:pt x="30" y="0"/>
                  </a:moveTo>
                  <a:lnTo>
                    <a:pt x="36" y="2"/>
                  </a:lnTo>
                  <a:lnTo>
                    <a:pt x="42" y="2"/>
                  </a:lnTo>
                  <a:lnTo>
                    <a:pt x="51" y="10"/>
                  </a:lnTo>
                  <a:lnTo>
                    <a:pt x="55" y="13"/>
                  </a:lnTo>
                  <a:lnTo>
                    <a:pt x="59" y="19"/>
                  </a:lnTo>
                  <a:lnTo>
                    <a:pt x="61" y="25"/>
                  </a:lnTo>
                  <a:lnTo>
                    <a:pt x="61" y="31"/>
                  </a:lnTo>
                  <a:lnTo>
                    <a:pt x="61" y="36"/>
                  </a:lnTo>
                  <a:lnTo>
                    <a:pt x="59" y="42"/>
                  </a:lnTo>
                  <a:lnTo>
                    <a:pt x="55" y="48"/>
                  </a:lnTo>
                  <a:lnTo>
                    <a:pt x="51" y="52"/>
                  </a:lnTo>
                  <a:lnTo>
                    <a:pt x="42" y="58"/>
                  </a:lnTo>
                  <a:lnTo>
                    <a:pt x="36" y="60"/>
                  </a:lnTo>
                  <a:lnTo>
                    <a:pt x="30" y="60"/>
                  </a:lnTo>
                  <a:lnTo>
                    <a:pt x="23" y="60"/>
                  </a:lnTo>
                  <a:lnTo>
                    <a:pt x="15" y="56"/>
                  </a:lnTo>
                  <a:lnTo>
                    <a:pt x="9" y="52"/>
                  </a:lnTo>
                  <a:lnTo>
                    <a:pt x="3" y="46"/>
                  </a:lnTo>
                  <a:lnTo>
                    <a:pt x="2" y="38"/>
                  </a:lnTo>
                  <a:lnTo>
                    <a:pt x="0" y="31"/>
                  </a:lnTo>
                  <a:lnTo>
                    <a:pt x="2" y="23"/>
                  </a:lnTo>
                  <a:lnTo>
                    <a:pt x="3" y="15"/>
                  </a:lnTo>
                  <a:lnTo>
                    <a:pt x="9" y="10"/>
                  </a:lnTo>
                  <a:lnTo>
                    <a:pt x="15" y="4"/>
                  </a:lnTo>
                  <a:lnTo>
                    <a:pt x="23" y="2"/>
                  </a:lnTo>
                  <a:lnTo>
                    <a:pt x="3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7" name="Freeform 544"/>
            <p:cNvSpPr>
              <a:spLocks/>
            </p:cNvSpPr>
            <p:nvPr/>
          </p:nvSpPr>
          <p:spPr bwMode="auto">
            <a:xfrm>
              <a:off x="4316" y="2071"/>
              <a:ext cx="321" cy="294"/>
            </a:xfrm>
            <a:custGeom>
              <a:avLst/>
              <a:gdLst>
                <a:gd name="T0" fmla="*/ 163 w 321"/>
                <a:gd name="T1" fmla="*/ 0 h 294"/>
                <a:gd name="T2" fmla="*/ 200 w 321"/>
                <a:gd name="T3" fmla="*/ 2 h 294"/>
                <a:gd name="T4" fmla="*/ 232 w 321"/>
                <a:gd name="T5" fmla="*/ 9 h 294"/>
                <a:gd name="T6" fmla="*/ 259 w 321"/>
                <a:gd name="T7" fmla="*/ 19 h 294"/>
                <a:gd name="T8" fmla="*/ 280 w 321"/>
                <a:gd name="T9" fmla="*/ 34 h 294"/>
                <a:gd name="T10" fmla="*/ 300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4 w 321"/>
                <a:gd name="T39" fmla="*/ 44 h 294"/>
                <a:gd name="T40" fmla="*/ 161 w 321"/>
                <a:gd name="T41" fmla="*/ 42 h 294"/>
                <a:gd name="T42" fmla="*/ 136 w 321"/>
                <a:gd name="T43" fmla="*/ 44 h 294"/>
                <a:gd name="T44" fmla="*/ 113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100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2" y="9"/>
                  </a:lnTo>
                  <a:lnTo>
                    <a:pt x="259" y="19"/>
                  </a:lnTo>
                  <a:lnTo>
                    <a:pt x="280" y="34"/>
                  </a:lnTo>
                  <a:lnTo>
                    <a:pt x="300"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4" y="44"/>
                  </a:lnTo>
                  <a:lnTo>
                    <a:pt x="161" y="42"/>
                  </a:lnTo>
                  <a:lnTo>
                    <a:pt x="136" y="44"/>
                  </a:lnTo>
                  <a:lnTo>
                    <a:pt x="113"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100"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8" name="Freeform 545"/>
            <p:cNvSpPr>
              <a:spLocks/>
            </p:cNvSpPr>
            <p:nvPr/>
          </p:nvSpPr>
          <p:spPr bwMode="auto">
            <a:xfrm>
              <a:off x="4714" y="2071"/>
              <a:ext cx="520" cy="294"/>
            </a:xfrm>
            <a:custGeom>
              <a:avLst/>
              <a:gdLst>
                <a:gd name="T0" fmla="*/ 180 w 520"/>
                <a:gd name="T1" fmla="*/ 4 h 294"/>
                <a:gd name="T2" fmla="*/ 242 w 520"/>
                <a:gd name="T3" fmla="*/ 34 h 294"/>
                <a:gd name="T4" fmla="*/ 284 w 520"/>
                <a:gd name="T5" fmla="*/ 34 h 294"/>
                <a:gd name="T6" fmla="*/ 343 w 520"/>
                <a:gd name="T7" fmla="*/ 4 h 294"/>
                <a:gd name="T8" fmla="*/ 410 w 520"/>
                <a:gd name="T9" fmla="*/ 2 h 294"/>
                <a:gd name="T10" fmla="*/ 462 w 520"/>
                <a:gd name="T11" fmla="*/ 21 h 294"/>
                <a:gd name="T12" fmla="*/ 499 w 520"/>
                <a:gd name="T13" fmla="*/ 54 h 294"/>
                <a:gd name="T14" fmla="*/ 518 w 520"/>
                <a:gd name="T15" fmla="*/ 100 h 294"/>
                <a:gd name="T16" fmla="*/ 520 w 520"/>
                <a:gd name="T17" fmla="*/ 294 h 294"/>
                <a:gd name="T18" fmla="*/ 476 w 520"/>
                <a:gd name="T19" fmla="*/ 127 h 294"/>
                <a:gd name="T20" fmla="*/ 468 w 520"/>
                <a:gd name="T21" fmla="*/ 90 h 294"/>
                <a:gd name="T22" fmla="*/ 455 w 520"/>
                <a:gd name="T23" fmla="*/ 73 h 294"/>
                <a:gd name="T24" fmla="*/ 434 w 520"/>
                <a:gd name="T25" fmla="*/ 56 h 294"/>
                <a:gd name="T26" fmla="*/ 397 w 520"/>
                <a:gd name="T27" fmla="*/ 44 h 294"/>
                <a:gd name="T28" fmla="*/ 343 w 520"/>
                <a:gd name="T29" fmla="*/ 48 h 294"/>
                <a:gd name="T30" fmla="*/ 313 w 520"/>
                <a:gd name="T31" fmla="*/ 63 h 294"/>
                <a:gd name="T32" fmla="*/ 297 w 520"/>
                <a:gd name="T33" fmla="*/ 81 h 294"/>
                <a:gd name="T34" fmla="*/ 286 w 520"/>
                <a:gd name="T35" fmla="*/ 107 h 294"/>
                <a:gd name="T36" fmla="*/ 282 w 520"/>
                <a:gd name="T37" fmla="*/ 294 h 294"/>
                <a:gd name="T38" fmla="*/ 236 w 520"/>
                <a:gd name="T39" fmla="*/ 127 h 294"/>
                <a:gd name="T40" fmla="*/ 230 w 520"/>
                <a:gd name="T41" fmla="*/ 90 h 294"/>
                <a:gd name="T42" fmla="*/ 217 w 520"/>
                <a:gd name="T43" fmla="*/ 71 h 294"/>
                <a:gd name="T44" fmla="*/ 199 w 520"/>
                <a:gd name="T45" fmla="*/ 57 h 294"/>
                <a:gd name="T46" fmla="*/ 178 w 520"/>
                <a:gd name="T47" fmla="*/ 48 h 294"/>
                <a:gd name="T48" fmla="*/ 140 w 520"/>
                <a:gd name="T49" fmla="*/ 42 h 294"/>
                <a:gd name="T50" fmla="*/ 94 w 520"/>
                <a:gd name="T51" fmla="*/ 52 h 294"/>
                <a:gd name="T52" fmla="*/ 74 w 520"/>
                <a:gd name="T53" fmla="*/ 63 h 294"/>
                <a:gd name="T54" fmla="*/ 59 w 520"/>
                <a:gd name="T55" fmla="*/ 81 h 294"/>
                <a:gd name="T56" fmla="*/ 46 w 520"/>
                <a:gd name="T57" fmla="*/ 107 h 294"/>
                <a:gd name="T58" fmla="*/ 44 w 520"/>
                <a:gd name="T59" fmla="*/ 294 h 294"/>
                <a:gd name="T60" fmla="*/ 0 w 520"/>
                <a:gd name="T61" fmla="*/ 34 h 294"/>
                <a:gd name="T62" fmla="*/ 63 w 520"/>
                <a:gd name="T63" fmla="*/ 21 h 294"/>
                <a:gd name="T64" fmla="*/ 113 w 520"/>
                <a:gd name="T6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294">
                  <a:moveTo>
                    <a:pt x="140" y="0"/>
                  </a:moveTo>
                  <a:lnTo>
                    <a:pt x="180" y="4"/>
                  </a:lnTo>
                  <a:lnTo>
                    <a:pt x="215" y="15"/>
                  </a:lnTo>
                  <a:lnTo>
                    <a:pt x="242" y="34"/>
                  </a:lnTo>
                  <a:lnTo>
                    <a:pt x="263" y="57"/>
                  </a:lnTo>
                  <a:lnTo>
                    <a:pt x="284" y="34"/>
                  </a:lnTo>
                  <a:lnTo>
                    <a:pt x="311" y="15"/>
                  </a:lnTo>
                  <a:lnTo>
                    <a:pt x="343" y="4"/>
                  </a:lnTo>
                  <a:lnTo>
                    <a:pt x="378" y="0"/>
                  </a:lnTo>
                  <a:lnTo>
                    <a:pt x="410" y="2"/>
                  </a:lnTo>
                  <a:lnTo>
                    <a:pt x="439" y="9"/>
                  </a:lnTo>
                  <a:lnTo>
                    <a:pt x="462" y="21"/>
                  </a:lnTo>
                  <a:lnTo>
                    <a:pt x="483" y="34"/>
                  </a:lnTo>
                  <a:lnTo>
                    <a:pt x="499" y="54"/>
                  </a:lnTo>
                  <a:lnTo>
                    <a:pt x="510" y="75"/>
                  </a:lnTo>
                  <a:lnTo>
                    <a:pt x="518" y="100"/>
                  </a:lnTo>
                  <a:lnTo>
                    <a:pt x="520" y="127"/>
                  </a:lnTo>
                  <a:lnTo>
                    <a:pt x="520" y="294"/>
                  </a:lnTo>
                  <a:lnTo>
                    <a:pt x="476" y="294"/>
                  </a:lnTo>
                  <a:lnTo>
                    <a:pt x="476" y="127"/>
                  </a:lnTo>
                  <a:lnTo>
                    <a:pt x="474" y="107"/>
                  </a:lnTo>
                  <a:lnTo>
                    <a:pt x="468" y="90"/>
                  </a:lnTo>
                  <a:lnTo>
                    <a:pt x="462" y="81"/>
                  </a:lnTo>
                  <a:lnTo>
                    <a:pt x="455" y="73"/>
                  </a:lnTo>
                  <a:lnTo>
                    <a:pt x="447" y="65"/>
                  </a:lnTo>
                  <a:lnTo>
                    <a:pt x="434" y="56"/>
                  </a:lnTo>
                  <a:lnTo>
                    <a:pt x="416" y="48"/>
                  </a:lnTo>
                  <a:lnTo>
                    <a:pt x="397" y="44"/>
                  </a:lnTo>
                  <a:lnTo>
                    <a:pt x="378" y="42"/>
                  </a:lnTo>
                  <a:lnTo>
                    <a:pt x="343" y="48"/>
                  </a:lnTo>
                  <a:lnTo>
                    <a:pt x="326" y="54"/>
                  </a:lnTo>
                  <a:lnTo>
                    <a:pt x="313" y="63"/>
                  </a:lnTo>
                  <a:lnTo>
                    <a:pt x="303" y="71"/>
                  </a:lnTo>
                  <a:lnTo>
                    <a:pt x="297" y="81"/>
                  </a:lnTo>
                  <a:lnTo>
                    <a:pt x="291" y="90"/>
                  </a:lnTo>
                  <a:lnTo>
                    <a:pt x="286" y="107"/>
                  </a:lnTo>
                  <a:lnTo>
                    <a:pt x="282" y="127"/>
                  </a:lnTo>
                  <a:lnTo>
                    <a:pt x="282" y="294"/>
                  </a:lnTo>
                  <a:lnTo>
                    <a:pt x="236" y="294"/>
                  </a:lnTo>
                  <a:lnTo>
                    <a:pt x="236" y="127"/>
                  </a:lnTo>
                  <a:lnTo>
                    <a:pt x="236" y="107"/>
                  </a:lnTo>
                  <a:lnTo>
                    <a:pt x="230" y="90"/>
                  </a:lnTo>
                  <a:lnTo>
                    <a:pt x="224" y="81"/>
                  </a:lnTo>
                  <a:lnTo>
                    <a:pt x="217" y="71"/>
                  </a:lnTo>
                  <a:lnTo>
                    <a:pt x="209" y="63"/>
                  </a:lnTo>
                  <a:lnTo>
                    <a:pt x="199" y="57"/>
                  </a:lnTo>
                  <a:lnTo>
                    <a:pt x="190" y="52"/>
                  </a:lnTo>
                  <a:lnTo>
                    <a:pt x="178" y="48"/>
                  </a:lnTo>
                  <a:lnTo>
                    <a:pt x="159" y="44"/>
                  </a:lnTo>
                  <a:lnTo>
                    <a:pt x="140" y="42"/>
                  </a:lnTo>
                  <a:lnTo>
                    <a:pt x="105" y="48"/>
                  </a:lnTo>
                  <a:lnTo>
                    <a:pt x="94" y="52"/>
                  </a:lnTo>
                  <a:lnTo>
                    <a:pt x="84" y="57"/>
                  </a:lnTo>
                  <a:lnTo>
                    <a:pt x="74" y="63"/>
                  </a:lnTo>
                  <a:lnTo>
                    <a:pt x="65" y="71"/>
                  </a:lnTo>
                  <a:lnTo>
                    <a:pt x="59" y="81"/>
                  </a:lnTo>
                  <a:lnTo>
                    <a:pt x="51" y="90"/>
                  </a:lnTo>
                  <a:lnTo>
                    <a:pt x="46" y="107"/>
                  </a:lnTo>
                  <a:lnTo>
                    <a:pt x="44" y="127"/>
                  </a:lnTo>
                  <a:lnTo>
                    <a:pt x="44" y="294"/>
                  </a:lnTo>
                  <a:lnTo>
                    <a:pt x="0" y="294"/>
                  </a:lnTo>
                  <a:lnTo>
                    <a:pt x="0" y="34"/>
                  </a:lnTo>
                  <a:lnTo>
                    <a:pt x="44" y="34"/>
                  </a:lnTo>
                  <a:lnTo>
                    <a:pt x="63" y="21"/>
                  </a:lnTo>
                  <a:lnTo>
                    <a:pt x="86" y="9"/>
                  </a:lnTo>
                  <a:lnTo>
                    <a:pt x="113" y="2"/>
                  </a:lnTo>
                  <a:lnTo>
                    <a:pt x="14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19" name="Freeform 546"/>
            <p:cNvSpPr>
              <a:spLocks noEditPoints="1"/>
            </p:cNvSpPr>
            <p:nvPr/>
          </p:nvSpPr>
          <p:spPr bwMode="auto">
            <a:xfrm>
              <a:off x="5295" y="2071"/>
              <a:ext cx="325" cy="300"/>
            </a:xfrm>
            <a:custGeom>
              <a:avLst/>
              <a:gdLst>
                <a:gd name="T0" fmla="*/ 123 w 325"/>
                <a:gd name="T1" fmla="*/ 46 h 300"/>
                <a:gd name="T2" fmla="*/ 89 w 325"/>
                <a:gd name="T3" fmla="*/ 61 h 300"/>
                <a:gd name="T4" fmla="*/ 71 w 325"/>
                <a:gd name="T5" fmla="*/ 77 h 300"/>
                <a:gd name="T6" fmla="*/ 56 w 325"/>
                <a:gd name="T7" fmla="*/ 104 h 300"/>
                <a:gd name="T8" fmla="*/ 277 w 325"/>
                <a:gd name="T9" fmla="*/ 125 h 300"/>
                <a:gd name="T10" fmla="*/ 263 w 325"/>
                <a:gd name="T11" fmla="*/ 88 h 300"/>
                <a:gd name="T12" fmla="*/ 248 w 325"/>
                <a:gd name="T13" fmla="*/ 69 h 300"/>
                <a:gd name="T14" fmla="*/ 223 w 325"/>
                <a:gd name="T15" fmla="*/ 52 h 300"/>
                <a:gd name="T16" fmla="*/ 185 w 325"/>
                <a:gd name="T17" fmla="*/ 42 h 300"/>
                <a:gd name="T18" fmla="*/ 164 w 325"/>
                <a:gd name="T19" fmla="*/ 0 h 300"/>
                <a:gd name="T20" fmla="*/ 229 w 325"/>
                <a:gd name="T21" fmla="*/ 11 h 300"/>
                <a:gd name="T22" fmla="*/ 279 w 325"/>
                <a:gd name="T23" fmla="*/ 40 h 300"/>
                <a:gd name="T24" fmla="*/ 313 w 325"/>
                <a:gd name="T25" fmla="*/ 88 h 300"/>
                <a:gd name="T26" fmla="*/ 325 w 325"/>
                <a:gd name="T27" fmla="*/ 154 h 300"/>
                <a:gd name="T28" fmla="*/ 48 w 325"/>
                <a:gd name="T29" fmla="*/ 163 h 300"/>
                <a:gd name="T30" fmla="*/ 62 w 325"/>
                <a:gd name="T31" fmla="*/ 205 h 300"/>
                <a:gd name="T32" fmla="*/ 79 w 325"/>
                <a:gd name="T33" fmla="*/ 227 h 300"/>
                <a:gd name="T34" fmla="*/ 106 w 325"/>
                <a:gd name="T35" fmla="*/ 246 h 300"/>
                <a:gd name="T36" fmla="*/ 150 w 325"/>
                <a:gd name="T37" fmla="*/ 257 h 300"/>
                <a:gd name="T38" fmla="*/ 210 w 325"/>
                <a:gd name="T39" fmla="*/ 257 h 300"/>
                <a:gd name="T40" fmla="*/ 271 w 325"/>
                <a:gd name="T41" fmla="*/ 238 h 300"/>
                <a:gd name="T42" fmla="*/ 300 w 325"/>
                <a:gd name="T43" fmla="*/ 271 h 300"/>
                <a:gd name="T44" fmla="*/ 242 w 325"/>
                <a:gd name="T45" fmla="*/ 292 h 300"/>
                <a:gd name="T46" fmla="*/ 175 w 325"/>
                <a:gd name="T47" fmla="*/ 300 h 300"/>
                <a:gd name="T48" fmla="*/ 106 w 325"/>
                <a:gd name="T49" fmla="*/ 292 h 300"/>
                <a:gd name="T50" fmla="*/ 50 w 325"/>
                <a:gd name="T51" fmla="*/ 263 h 300"/>
                <a:gd name="T52" fmla="*/ 14 w 325"/>
                <a:gd name="T53" fmla="*/ 217 h 300"/>
                <a:gd name="T54" fmla="*/ 0 w 325"/>
                <a:gd name="T55" fmla="*/ 152 h 300"/>
                <a:gd name="T56" fmla="*/ 14 w 325"/>
                <a:gd name="T57" fmla="*/ 86 h 300"/>
                <a:gd name="T58" fmla="*/ 48 w 325"/>
                <a:gd name="T59" fmla="*/ 38 h 300"/>
                <a:gd name="T60" fmla="*/ 100 w 325"/>
                <a:gd name="T61" fmla="*/ 9 h 300"/>
                <a:gd name="T62" fmla="*/ 164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4" y="40"/>
                  </a:moveTo>
                  <a:lnTo>
                    <a:pt x="123" y="46"/>
                  </a:lnTo>
                  <a:lnTo>
                    <a:pt x="106" y="52"/>
                  </a:lnTo>
                  <a:lnTo>
                    <a:pt x="89" y="61"/>
                  </a:lnTo>
                  <a:lnTo>
                    <a:pt x="81" y="67"/>
                  </a:lnTo>
                  <a:lnTo>
                    <a:pt x="71" y="77"/>
                  </a:lnTo>
                  <a:lnTo>
                    <a:pt x="64" y="86"/>
                  </a:lnTo>
                  <a:lnTo>
                    <a:pt x="56" y="104"/>
                  </a:lnTo>
                  <a:lnTo>
                    <a:pt x="50" y="125"/>
                  </a:lnTo>
                  <a:lnTo>
                    <a:pt x="277" y="125"/>
                  </a:lnTo>
                  <a:lnTo>
                    <a:pt x="271" y="106"/>
                  </a:lnTo>
                  <a:lnTo>
                    <a:pt x="263" y="88"/>
                  </a:lnTo>
                  <a:lnTo>
                    <a:pt x="256" y="79"/>
                  </a:lnTo>
                  <a:lnTo>
                    <a:pt x="248" y="69"/>
                  </a:lnTo>
                  <a:lnTo>
                    <a:pt x="238" y="61"/>
                  </a:lnTo>
                  <a:lnTo>
                    <a:pt x="223" y="52"/>
                  </a:lnTo>
                  <a:lnTo>
                    <a:pt x="206" y="46"/>
                  </a:lnTo>
                  <a:lnTo>
                    <a:pt x="185" y="42"/>
                  </a:lnTo>
                  <a:lnTo>
                    <a:pt x="164" y="40"/>
                  </a:lnTo>
                  <a:close/>
                  <a:moveTo>
                    <a:pt x="164" y="0"/>
                  </a:moveTo>
                  <a:lnTo>
                    <a:pt x="196" y="2"/>
                  </a:lnTo>
                  <a:lnTo>
                    <a:pt x="229" y="11"/>
                  </a:lnTo>
                  <a:lnTo>
                    <a:pt x="256" y="23"/>
                  </a:lnTo>
                  <a:lnTo>
                    <a:pt x="279" y="40"/>
                  </a:lnTo>
                  <a:lnTo>
                    <a:pt x="298" y="61"/>
                  </a:lnTo>
                  <a:lnTo>
                    <a:pt x="313" y="88"/>
                  </a:lnTo>
                  <a:lnTo>
                    <a:pt x="323" y="119"/>
                  </a:lnTo>
                  <a:lnTo>
                    <a:pt x="325" y="154"/>
                  </a:lnTo>
                  <a:lnTo>
                    <a:pt x="325" y="163"/>
                  </a:lnTo>
                  <a:lnTo>
                    <a:pt x="48" y="163"/>
                  </a:lnTo>
                  <a:lnTo>
                    <a:pt x="52" y="186"/>
                  </a:lnTo>
                  <a:lnTo>
                    <a:pt x="62" y="205"/>
                  </a:lnTo>
                  <a:lnTo>
                    <a:pt x="69" y="217"/>
                  </a:lnTo>
                  <a:lnTo>
                    <a:pt x="79" y="227"/>
                  </a:lnTo>
                  <a:lnTo>
                    <a:pt x="89" y="236"/>
                  </a:lnTo>
                  <a:lnTo>
                    <a:pt x="106" y="246"/>
                  </a:lnTo>
                  <a:lnTo>
                    <a:pt x="127" y="253"/>
                  </a:lnTo>
                  <a:lnTo>
                    <a:pt x="150" y="257"/>
                  </a:lnTo>
                  <a:lnTo>
                    <a:pt x="175" y="259"/>
                  </a:lnTo>
                  <a:lnTo>
                    <a:pt x="210" y="257"/>
                  </a:lnTo>
                  <a:lnTo>
                    <a:pt x="242" y="250"/>
                  </a:lnTo>
                  <a:lnTo>
                    <a:pt x="271" y="238"/>
                  </a:lnTo>
                  <a:lnTo>
                    <a:pt x="300" y="225"/>
                  </a:lnTo>
                  <a:lnTo>
                    <a:pt x="300" y="271"/>
                  </a:lnTo>
                  <a:lnTo>
                    <a:pt x="271" y="284"/>
                  </a:lnTo>
                  <a:lnTo>
                    <a:pt x="242" y="292"/>
                  </a:lnTo>
                  <a:lnTo>
                    <a:pt x="210" y="298"/>
                  </a:lnTo>
                  <a:lnTo>
                    <a:pt x="175" y="300"/>
                  </a:lnTo>
                  <a:lnTo>
                    <a:pt x="139" y="298"/>
                  </a:lnTo>
                  <a:lnTo>
                    <a:pt x="106" y="292"/>
                  </a:lnTo>
                  <a:lnTo>
                    <a:pt x="75" y="278"/>
                  </a:lnTo>
                  <a:lnTo>
                    <a:pt x="50" y="263"/>
                  </a:lnTo>
                  <a:lnTo>
                    <a:pt x="29" y="242"/>
                  </a:lnTo>
                  <a:lnTo>
                    <a:pt x="14" y="217"/>
                  </a:lnTo>
                  <a:lnTo>
                    <a:pt x="4" y="186"/>
                  </a:lnTo>
                  <a:lnTo>
                    <a:pt x="0" y="152"/>
                  </a:lnTo>
                  <a:lnTo>
                    <a:pt x="4" y="117"/>
                  </a:lnTo>
                  <a:lnTo>
                    <a:pt x="14" y="86"/>
                  </a:lnTo>
                  <a:lnTo>
                    <a:pt x="29" y="61"/>
                  </a:lnTo>
                  <a:lnTo>
                    <a:pt x="48" y="38"/>
                  </a:lnTo>
                  <a:lnTo>
                    <a:pt x="71" y="23"/>
                  </a:lnTo>
                  <a:lnTo>
                    <a:pt x="100" y="9"/>
                  </a:lnTo>
                  <a:lnTo>
                    <a:pt x="129" y="2"/>
                  </a:lnTo>
                  <a:lnTo>
                    <a:pt x="16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0" name="Freeform 547"/>
            <p:cNvSpPr>
              <a:spLocks/>
            </p:cNvSpPr>
            <p:nvPr/>
          </p:nvSpPr>
          <p:spPr bwMode="auto">
            <a:xfrm>
              <a:off x="5681" y="2071"/>
              <a:ext cx="321" cy="294"/>
            </a:xfrm>
            <a:custGeom>
              <a:avLst/>
              <a:gdLst>
                <a:gd name="T0" fmla="*/ 163 w 321"/>
                <a:gd name="T1" fmla="*/ 0 h 294"/>
                <a:gd name="T2" fmla="*/ 200 w 321"/>
                <a:gd name="T3" fmla="*/ 2 h 294"/>
                <a:gd name="T4" fmla="*/ 233 w 321"/>
                <a:gd name="T5" fmla="*/ 9 h 294"/>
                <a:gd name="T6" fmla="*/ 259 w 321"/>
                <a:gd name="T7" fmla="*/ 19 h 294"/>
                <a:gd name="T8" fmla="*/ 281 w 321"/>
                <a:gd name="T9" fmla="*/ 34 h 294"/>
                <a:gd name="T10" fmla="*/ 298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5 w 321"/>
                <a:gd name="T39" fmla="*/ 44 h 294"/>
                <a:gd name="T40" fmla="*/ 160 w 321"/>
                <a:gd name="T41" fmla="*/ 42 h 294"/>
                <a:gd name="T42" fmla="*/ 137 w 321"/>
                <a:gd name="T43" fmla="*/ 44 h 294"/>
                <a:gd name="T44" fmla="*/ 114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98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3" y="9"/>
                  </a:lnTo>
                  <a:lnTo>
                    <a:pt x="259" y="19"/>
                  </a:lnTo>
                  <a:lnTo>
                    <a:pt x="281" y="34"/>
                  </a:lnTo>
                  <a:lnTo>
                    <a:pt x="298"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5" y="44"/>
                  </a:lnTo>
                  <a:lnTo>
                    <a:pt x="160" y="42"/>
                  </a:lnTo>
                  <a:lnTo>
                    <a:pt x="137" y="44"/>
                  </a:lnTo>
                  <a:lnTo>
                    <a:pt x="114"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98"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1" name="Freeform 548"/>
            <p:cNvSpPr>
              <a:spLocks/>
            </p:cNvSpPr>
            <p:nvPr/>
          </p:nvSpPr>
          <p:spPr bwMode="auto">
            <a:xfrm>
              <a:off x="6050" y="1992"/>
              <a:ext cx="271" cy="379"/>
            </a:xfrm>
            <a:custGeom>
              <a:avLst/>
              <a:gdLst>
                <a:gd name="T0" fmla="*/ 67 w 271"/>
                <a:gd name="T1" fmla="*/ 0 h 379"/>
                <a:gd name="T2" fmla="*/ 113 w 271"/>
                <a:gd name="T3" fmla="*/ 0 h 379"/>
                <a:gd name="T4" fmla="*/ 113 w 271"/>
                <a:gd name="T5" fmla="*/ 85 h 379"/>
                <a:gd name="T6" fmla="*/ 271 w 271"/>
                <a:gd name="T7" fmla="*/ 85 h 379"/>
                <a:gd name="T8" fmla="*/ 271 w 271"/>
                <a:gd name="T9" fmla="*/ 125 h 379"/>
                <a:gd name="T10" fmla="*/ 113 w 271"/>
                <a:gd name="T11" fmla="*/ 125 h 379"/>
                <a:gd name="T12" fmla="*/ 113 w 271"/>
                <a:gd name="T13" fmla="*/ 254 h 379"/>
                <a:gd name="T14" fmla="*/ 115 w 271"/>
                <a:gd name="T15" fmla="*/ 281 h 379"/>
                <a:gd name="T16" fmla="*/ 121 w 271"/>
                <a:gd name="T17" fmla="*/ 302 h 379"/>
                <a:gd name="T18" fmla="*/ 132 w 271"/>
                <a:gd name="T19" fmla="*/ 319 h 379"/>
                <a:gd name="T20" fmla="*/ 148 w 271"/>
                <a:gd name="T21" fmla="*/ 329 h 379"/>
                <a:gd name="T22" fmla="*/ 167 w 271"/>
                <a:gd name="T23" fmla="*/ 336 h 379"/>
                <a:gd name="T24" fmla="*/ 190 w 271"/>
                <a:gd name="T25" fmla="*/ 338 h 379"/>
                <a:gd name="T26" fmla="*/ 209 w 271"/>
                <a:gd name="T27" fmla="*/ 336 h 379"/>
                <a:gd name="T28" fmla="*/ 230 w 271"/>
                <a:gd name="T29" fmla="*/ 332 h 379"/>
                <a:gd name="T30" fmla="*/ 267 w 271"/>
                <a:gd name="T31" fmla="*/ 317 h 379"/>
                <a:gd name="T32" fmla="*/ 267 w 271"/>
                <a:gd name="T33" fmla="*/ 359 h 379"/>
                <a:gd name="T34" fmla="*/ 228 w 271"/>
                <a:gd name="T35" fmla="*/ 375 h 379"/>
                <a:gd name="T36" fmla="*/ 207 w 271"/>
                <a:gd name="T37" fmla="*/ 379 h 379"/>
                <a:gd name="T38" fmla="*/ 182 w 271"/>
                <a:gd name="T39" fmla="*/ 379 h 379"/>
                <a:gd name="T40" fmla="*/ 159 w 271"/>
                <a:gd name="T41" fmla="*/ 379 h 379"/>
                <a:gd name="T42" fmla="*/ 138 w 271"/>
                <a:gd name="T43" fmla="*/ 373 h 379"/>
                <a:gd name="T44" fmla="*/ 119 w 271"/>
                <a:gd name="T45" fmla="*/ 365 h 379"/>
                <a:gd name="T46" fmla="*/ 102 w 271"/>
                <a:gd name="T47" fmla="*/ 354 h 379"/>
                <a:gd name="T48" fmla="*/ 88 w 271"/>
                <a:gd name="T49" fmla="*/ 338 h 379"/>
                <a:gd name="T50" fmla="*/ 77 w 271"/>
                <a:gd name="T51" fmla="*/ 319 h 379"/>
                <a:gd name="T52" fmla="*/ 71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3" y="0"/>
                  </a:lnTo>
                  <a:lnTo>
                    <a:pt x="113" y="85"/>
                  </a:lnTo>
                  <a:lnTo>
                    <a:pt x="271" y="85"/>
                  </a:lnTo>
                  <a:lnTo>
                    <a:pt x="271" y="125"/>
                  </a:lnTo>
                  <a:lnTo>
                    <a:pt x="113" y="125"/>
                  </a:lnTo>
                  <a:lnTo>
                    <a:pt x="113" y="254"/>
                  </a:lnTo>
                  <a:lnTo>
                    <a:pt x="115" y="281"/>
                  </a:lnTo>
                  <a:lnTo>
                    <a:pt x="121" y="302"/>
                  </a:lnTo>
                  <a:lnTo>
                    <a:pt x="132" y="319"/>
                  </a:lnTo>
                  <a:lnTo>
                    <a:pt x="148" y="329"/>
                  </a:lnTo>
                  <a:lnTo>
                    <a:pt x="167" y="336"/>
                  </a:lnTo>
                  <a:lnTo>
                    <a:pt x="190" y="338"/>
                  </a:lnTo>
                  <a:lnTo>
                    <a:pt x="209" y="336"/>
                  </a:lnTo>
                  <a:lnTo>
                    <a:pt x="230" y="332"/>
                  </a:lnTo>
                  <a:lnTo>
                    <a:pt x="267" y="317"/>
                  </a:lnTo>
                  <a:lnTo>
                    <a:pt x="267" y="359"/>
                  </a:lnTo>
                  <a:lnTo>
                    <a:pt x="228" y="375"/>
                  </a:lnTo>
                  <a:lnTo>
                    <a:pt x="207" y="379"/>
                  </a:lnTo>
                  <a:lnTo>
                    <a:pt x="182" y="379"/>
                  </a:lnTo>
                  <a:lnTo>
                    <a:pt x="159" y="379"/>
                  </a:lnTo>
                  <a:lnTo>
                    <a:pt x="138" y="373"/>
                  </a:lnTo>
                  <a:lnTo>
                    <a:pt x="119" y="365"/>
                  </a:lnTo>
                  <a:lnTo>
                    <a:pt x="102" y="354"/>
                  </a:lnTo>
                  <a:lnTo>
                    <a:pt x="88" y="338"/>
                  </a:lnTo>
                  <a:lnTo>
                    <a:pt x="77" y="319"/>
                  </a:lnTo>
                  <a:lnTo>
                    <a:pt x="71"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122" name="Group 415"/>
          <p:cNvGrpSpPr>
            <a:grpSpLocks noChangeAspect="1"/>
          </p:cNvGrpSpPr>
          <p:nvPr/>
        </p:nvGrpSpPr>
        <p:grpSpPr bwMode="auto">
          <a:xfrm>
            <a:off x="4248133" y="2089182"/>
            <a:ext cx="1009698" cy="173810"/>
            <a:chOff x="0" y="1496"/>
            <a:chExt cx="6303" cy="1085"/>
          </a:xfrm>
          <a:solidFill>
            <a:schemeClr val="tx2"/>
          </a:solidFill>
        </p:grpSpPr>
        <p:sp>
          <p:nvSpPr>
            <p:cNvPr id="123"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a:off x="7137022" y="3466830"/>
            <a:ext cx="1429555" cy="800281"/>
            <a:chOff x="7137022" y="3466830"/>
            <a:chExt cx="1429555" cy="800281"/>
          </a:xfrm>
        </p:grpSpPr>
        <p:grpSp>
          <p:nvGrpSpPr>
            <p:cNvPr id="271" name="Group 432"/>
            <p:cNvGrpSpPr>
              <a:grpSpLocks noChangeAspect="1"/>
            </p:cNvGrpSpPr>
            <p:nvPr/>
          </p:nvGrpSpPr>
          <p:grpSpPr bwMode="auto">
            <a:xfrm>
              <a:off x="7137022" y="3793763"/>
              <a:ext cx="654517" cy="136960"/>
              <a:chOff x="8" y="1359"/>
              <a:chExt cx="6332" cy="1325"/>
            </a:xfrm>
            <a:solidFill>
              <a:schemeClr val="tx2"/>
            </a:solidFill>
          </p:grpSpPr>
          <p:sp>
            <p:nvSpPr>
              <p:cNvPr id="272"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82" name="Picture 2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7022" y="4100186"/>
              <a:ext cx="741074" cy="166925"/>
            </a:xfrm>
            <a:prstGeom prst="rect">
              <a:avLst/>
            </a:prstGeom>
          </p:spPr>
        </p:pic>
        <p:pic>
          <p:nvPicPr>
            <p:cNvPr id="283" name="Picture 2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4388" y="3803413"/>
              <a:ext cx="472189" cy="201390"/>
            </a:xfrm>
            <a:prstGeom prst="rect">
              <a:avLst/>
            </a:prstGeom>
          </p:spPr>
        </p:pic>
        <p:pic>
          <p:nvPicPr>
            <p:cNvPr id="284" name="Picture 283"/>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810043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285" name="Group 516"/>
            <p:cNvGrpSpPr>
              <a:grpSpLocks noChangeAspect="1"/>
            </p:cNvGrpSpPr>
            <p:nvPr/>
          </p:nvGrpSpPr>
          <p:grpSpPr bwMode="auto">
            <a:xfrm>
              <a:off x="7137022" y="3466830"/>
              <a:ext cx="634387" cy="141568"/>
              <a:chOff x="500" y="1283"/>
              <a:chExt cx="6305" cy="1407"/>
            </a:xfrm>
            <a:solidFill>
              <a:schemeClr val="tx2"/>
            </a:solidFill>
          </p:grpSpPr>
          <p:sp>
            <p:nvSpPr>
              <p:cNvPr id="286"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8" name="Group 247"/>
            <p:cNvGrpSpPr/>
            <p:nvPr/>
          </p:nvGrpSpPr>
          <p:grpSpPr>
            <a:xfrm>
              <a:off x="8092999" y="4122674"/>
              <a:ext cx="462579" cy="140500"/>
              <a:chOff x="5630863" y="-465376"/>
              <a:chExt cx="2466975" cy="749300"/>
            </a:xfrm>
          </p:grpSpPr>
          <p:sp>
            <p:nvSpPr>
              <p:cNvPr id="249" name="Freeform 6"/>
              <p:cNvSpPr>
                <a:spLocks noEditPoints="1"/>
              </p:cNvSpPr>
              <p:nvPr/>
            </p:nvSpPr>
            <p:spPr bwMode="auto">
              <a:xfrm>
                <a:off x="6513513" y="-320914"/>
                <a:ext cx="1584325" cy="469900"/>
              </a:xfrm>
              <a:custGeom>
                <a:avLst/>
                <a:gdLst>
                  <a:gd name="T0" fmla="*/ 944 w 2994"/>
                  <a:gd name="T1" fmla="*/ 780 h 888"/>
                  <a:gd name="T2" fmla="*/ 1158 w 2994"/>
                  <a:gd name="T3" fmla="*/ 780 h 888"/>
                  <a:gd name="T4" fmla="*/ 1246 w 2994"/>
                  <a:gd name="T5" fmla="*/ 770 h 888"/>
                  <a:gd name="T6" fmla="*/ 1330 w 2994"/>
                  <a:gd name="T7" fmla="*/ 723 h 888"/>
                  <a:gd name="T8" fmla="*/ 1365 w 2994"/>
                  <a:gd name="T9" fmla="*/ 620 h 888"/>
                  <a:gd name="T10" fmla="*/ 1327 w 2994"/>
                  <a:gd name="T11" fmla="*/ 521 h 888"/>
                  <a:gd name="T12" fmla="*/ 1236 w 2994"/>
                  <a:gd name="T13" fmla="*/ 478 h 888"/>
                  <a:gd name="T14" fmla="*/ 908 w 2994"/>
                  <a:gd name="T15" fmla="*/ 471 h 888"/>
                  <a:gd name="T16" fmla="*/ 1158 w 2994"/>
                  <a:gd name="T17" fmla="*/ 386 h 888"/>
                  <a:gd name="T18" fmla="*/ 1291 w 2994"/>
                  <a:gd name="T19" fmla="*/ 348 h 888"/>
                  <a:gd name="T20" fmla="*/ 1338 w 2994"/>
                  <a:gd name="T21" fmla="*/ 244 h 888"/>
                  <a:gd name="T22" fmla="*/ 1301 w 2994"/>
                  <a:gd name="T23" fmla="*/ 150 h 888"/>
                  <a:gd name="T24" fmla="*/ 1220 w 2994"/>
                  <a:gd name="T25" fmla="*/ 113 h 888"/>
                  <a:gd name="T26" fmla="*/ 1139 w 2994"/>
                  <a:gd name="T27" fmla="*/ 108 h 888"/>
                  <a:gd name="T28" fmla="*/ 1032 w 2994"/>
                  <a:gd name="T29" fmla="*/ 108 h 888"/>
                  <a:gd name="T30" fmla="*/ 922 w 2994"/>
                  <a:gd name="T31" fmla="*/ 108 h 888"/>
                  <a:gd name="T32" fmla="*/ 1775 w 2994"/>
                  <a:gd name="T33" fmla="*/ 121 h 888"/>
                  <a:gd name="T34" fmla="*/ 1647 w 2994"/>
                  <a:gd name="T35" fmla="*/ 245 h 888"/>
                  <a:gd name="T36" fmla="*/ 1600 w 2994"/>
                  <a:gd name="T37" fmla="*/ 444 h 888"/>
                  <a:gd name="T38" fmla="*/ 1647 w 2994"/>
                  <a:gd name="T39" fmla="*/ 643 h 888"/>
                  <a:gd name="T40" fmla="*/ 1775 w 2994"/>
                  <a:gd name="T41" fmla="*/ 767 h 888"/>
                  <a:gd name="T42" fmla="*/ 1958 w 2994"/>
                  <a:gd name="T43" fmla="*/ 794 h 888"/>
                  <a:gd name="T44" fmla="*/ 2117 w 2994"/>
                  <a:gd name="T45" fmla="*/ 716 h 888"/>
                  <a:gd name="T46" fmla="*/ 2206 w 2994"/>
                  <a:gd name="T47" fmla="*/ 550 h 888"/>
                  <a:gd name="T48" fmla="*/ 2206 w 2994"/>
                  <a:gd name="T49" fmla="*/ 338 h 888"/>
                  <a:gd name="T50" fmla="*/ 2117 w 2994"/>
                  <a:gd name="T51" fmla="*/ 173 h 888"/>
                  <a:gd name="T52" fmla="*/ 1958 w 2994"/>
                  <a:gd name="T53" fmla="*/ 94 h 888"/>
                  <a:gd name="T54" fmla="*/ 2611 w 2994"/>
                  <a:gd name="T55" fmla="*/ 349 h 888"/>
                  <a:gd name="T56" fmla="*/ 2994 w 2994"/>
                  <a:gd name="T57" fmla="*/ 870 h 888"/>
                  <a:gd name="T58" fmla="*/ 2228 w 2994"/>
                  <a:gd name="T59" fmla="*/ 870 h 888"/>
                  <a:gd name="T60" fmla="*/ 1158 w 2994"/>
                  <a:gd name="T61" fmla="*/ 20 h 888"/>
                  <a:gd name="T62" fmla="*/ 1317 w 2994"/>
                  <a:gd name="T63" fmla="*/ 52 h 888"/>
                  <a:gd name="T64" fmla="*/ 1399 w 2994"/>
                  <a:gd name="T65" fmla="*/ 125 h 888"/>
                  <a:gd name="T66" fmla="*/ 1430 w 2994"/>
                  <a:gd name="T67" fmla="*/ 206 h 888"/>
                  <a:gd name="T68" fmla="*/ 1430 w 2994"/>
                  <a:gd name="T69" fmla="*/ 287 h 888"/>
                  <a:gd name="T70" fmla="*/ 1361 w 2994"/>
                  <a:gd name="T71" fmla="*/ 401 h 888"/>
                  <a:gd name="T72" fmla="*/ 1413 w 2994"/>
                  <a:gd name="T73" fmla="*/ 482 h 888"/>
                  <a:gd name="T74" fmla="*/ 1460 w 2994"/>
                  <a:gd name="T75" fmla="*/ 621 h 888"/>
                  <a:gd name="T76" fmla="*/ 1408 w 2994"/>
                  <a:gd name="T77" fmla="*/ 775 h 888"/>
                  <a:gd name="T78" fmla="*/ 1261 w 2994"/>
                  <a:gd name="T79" fmla="*/ 858 h 888"/>
                  <a:gd name="T80" fmla="*/ 813 w 2994"/>
                  <a:gd name="T81" fmla="*/ 471 h 888"/>
                  <a:gd name="T82" fmla="*/ 666 w 2994"/>
                  <a:gd name="T83" fmla="*/ 428 h 888"/>
                  <a:gd name="T84" fmla="*/ 813 w 2994"/>
                  <a:gd name="T85" fmla="*/ 386 h 888"/>
                  <a:gd name="T86" fmla="*/ 383 w 2994"/>
                  <a:gd name="T87" fmla="*/ 350 h 888"/>
                  <a:gd name="T88" fmla="*/ 766 w 2994"/>
                  <a:gd name="T89" fmla="*/ 870 h 888"/>
                  <a:gd name="T90" fmla="*/ 0 w 2994"/>
                  <a:gd name="T91" fmla="*/ 870 h 888"/>
                  <a:gd name="T92" fmla="*/ 1968 w 2994"/>
                  <a:gd name="T93" fmla="*/ 4 h 888"/>
                  <a:gd name="T94" fmla="*/ 2164 w 2994"/>
                  <a:gd name="T95" fmla="*/ 88 h 888"/>
                  <a:gd name="T96" fmla="*/ 2284 w 2994"/>
                  <a:gd name="T97" fmla="*/ 264 h 888"/>
                  <a:gd name="T98" fmla="*/ 2311 w 2994"/>
                  <a:gd name="T99" fmla="*/ 508 h 888"/>
                  <a:gd name="T100" fmla="*/ 2235 w 2994"/>
                  <a:gd name="T101" fmla="*/ 722 h 888"/>
                  <a:gd name="T102" fmla="*/ 2073 w 2994"/>
                  <a:gd name="T103" fmla="*/ 855 h 888"/>
                  <a:gd name="T104" fmla="*/ 1852 w 2994"/>
                  <a:gd name="T105" fmla="*/ 884 h 888"/>
                  <a:gd name="T106" fmla="*/ 1656 w 2994"/>
                  <a:gd name="T107" fmla="*/ 800 h 888"/>
                  <a:gd name="T108" fmla="*/ 1534 w 2994"/>
                  <a:gd name="T109" fmla="*/ 624 h 888"/>
                  <a:gd name="T110" fmla="*/ 1507 w 2994"/>
                  <a:gd name="T111" fmla="*/ 380 h 888"/>
                  <a:gd name="T112" fmla="*/ 1583 w 2994"/>
                  <a:gd name="T113" fmla="*/ 166 h 888"/>
                  <a:gd name="T114" fmla="*/ 1745 w 2994"/>
                  <a:gd name="T115" fmla="*/ 33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4" h="888">
                    <a:moveTo>
                      <a:pt x="908" y="471"/>
                    </a:moveTo>
                    <a:lnTo>
                      <a:pt x="908" y="780"/>
                    </a:lnTo>
                    <a:lnTo>
                      <a:pt x="922" y="780"/>
                    </a:lnTo>
                    <a:lnTo>
                      <a:pt x="944" y="780"/>
                    </a:lnTo>
                    <a:lnTo>
                      <a:pt x="1000" y="780"/>
                    </a:lnTo>
                    <a:lnTo>
                      <a:pt x="1032" y="780"/>
                    </a:lnTo>
                    <a:lnTo>
                      <a:pt x="1063" y="780"/>
                    </a:lnTo>
                    <a:lnTo>
                      <a:pt x="1158" y="780"/>
                    </a:lnTo>
                    <a:lnTo>
                      <a:pt x="1178" y="780"/>
                    </a:lnTo>
                    <a:lnTo>
                      <a:pt x="1200" y="779"/>
                    </a:lnTo>
                    <a:lnTo>
                      <a:pt x="1223" y="775"/>
                    </a:lnTo>
                    <a:lnTo>
                      <a:pt x="1246" y="770"/>
                    </a:lnTo>
                    <a:lnTo>
                      <a:pt x="1269" y="763"/>
                    </a:lnTo>
                    <a:lnTo>
                      <a:pt x="1291" y="753"/>
                    </a:lnTo>
                    <a:lnTo>
                      <a:pt x="1311" y="739"/>
                    </a:lnTo>
                    <a:lnTo>
                      <a:pt x="1330" y="723"/>
                    </a:lnTo>
                    <a:lnTo>
                      <a:pt x="1344" y="704"/>
                    </a:lnTo>
                    <a:lnTo>
                      <a:pt x="1355" y="679"/>
                    </a:lnTo>
                    <a:lnTo>
                      <a:pt x="1364" y="653"/>
                    </a:lnTo>
                    <a:lnTo>
                      <a:pt x="1365" y="620"/>
                    </a:lnTo>
                    <a:lnTo>
                      <a:pt x="1362" y="589"/>
                    </a:lnTo>
                    <a:lnTo>
                      <a:pt x="1355" y="562"/>
                    </a:lnTo>
                    <a:lnTo>
                      <a:pt x="1342" y="539"/>
                    </a:lnTo>
                    <a:lnTo>
                      <a:pt x="1327" y="521"/>
                    </a:lnTo>
                    <a:lnTo>
                      <a:pt x="1308" y="506"/>
                    </a:lnTo>
                    <a:lnTo>
                      <a:pt x="1286" y="494"/>
                    </a:lnTo>
                    <a:lnTo>
                      <a:pt x="1261" y="485"/>
                    </a:lnTo>
                    <a:lnTo>
                      <a:pt x="1236" y="478"/>
                    </a:lnTo>
                    <a:lnTo>
                      <a:pt x="1210" y="474"/>
                    </a:lnTo>
                    <a:lnTo>
                      <a:pt x="1183" y="472"/>
                    </a:lnTo>
                    <a:lnTo>
                      <a:pt x="1158" y="471"/>
                    </a:lnTo>
                    <a:lnTo>
                      <a:pt x="908" y="471"/>
                    </a:lnTo>
                    <a:close/>
                    <a:moveTo>
                      <a:pt x="922" y="108"/>
                    </a:moveTo>
                    <a:lnTo>
                      <a:pt x="908" y="108"/>
                    </a:lnTo>
                    <a:lnTo>
                      <a:pt x="908" y="386"/>
                    </a:lnTo>
                    <a:lnTo>
                      <a:pt x="1158" y="386"/>
                    </a:lnTo>
                    <a:lnTo>
                      <a:pt x="1199" y="383"/>
                    </a:lnTo>
                    <a:lnTo>
                      <a:pt x="1234" y="376"/>
                    </a:lnTo>
                    <a:lnTo>
                      <a:pt x="1266" y="365"/>
                    </a:lnTo>
                    <a:lnTo>
                      <a:pt x="1291" y="348"/>
                    </a:lnTo>
                    <a:lnTo>
                      <a:pt x="1311" y="328"/>
                    </a:lnTo>
                    <a:lnTo>
                      <a:pt x="1327" y="304"/>
                    </a:lnTo>
                    <a:lnTo>
                      <a:pt x="1335" y="275"/>
                    </a:lnTo>
                    <a:lnTo>
                      <a:pt x="1338" y="244"/>
                    </a:lnTo>
                    <a:lnTo>
                      <a:pt x="1335" y="214"/>
                    </a:lnTo>
                    <a:lnTo>
                      <a:pt x="1328" y="189"/>
                    </a:lnTo>
                    <a:lnTo>
                      <a:pt x="1317" y="167"/>
                    </a:lnTo>
                    <a:lnTo>
                      <a:pt x="1301" y="150"/>
                    </a:lnTo>
                    <a:lnTo>
                      <a:pt x="1283" y="138"/>
                    </a:lnTo>
                    <a:lnTo>
                      <a:pt x="1263" y="126"/>
                    </a:lnTo>
                    <a:lnTo>
                      <a:pt x="1242" y="119"/>
                    </a:lnTo>
                    <a:lnTo>
                      <a:pt x="1220" y="113"/>
                    </a:lnTo>
                    <a:lnTo>
                      <a:pt x="1198" y="111"/>
                    </a:lnTo>
                    <a:lnTo>
                      <a:pt x="1178" y="109"/>
                    </a:lnTo>
                    <a:lnTo>
                      <a:pt x="1158" y="108"/>
                    </a:lnTo>
                    <a:lnTo>
                      <a:pt x="1139" y="108"/>
                    </a:lnTo>
                    <a:lnTo>
                      <a:pt x="1118" y="108"/>
                    </a:lnTo>
                    <a:lnTo>
                      <a:pt x="1093" y="108"/>
                    </a:lnTo>
                    <a:lnTo>
                      <a:pt x="1063" y="108"/>
                    </a:lnTo>
                    <a:lnTo>
                      <a:pt x="1032" y="108"/>
                    </a:lnTo>
                    <a:lnTo>
                      <a:pt x="1000" y="108"/>
                    </a:lnTo>
                    <a:lnTo>
                      <a:pt x="971" y="108"/>
                    </a:lnTo>
                    <a:lnTo>
                      <a:pt x="944" y="108"/>
                    </a:lnTo>
                    <a:lnTo>
                      <a:pt x="922" y="108"/>
                    </a:lnTo>
                    <a:close/>
                    <a:moveTo>
                      <a:pt x="1910" y="89"/>
                    </a:moveTo>
                    <a:lnTo>
                      <a:pt x="1862" y="94"/>
                    </a:lnTo>
                    <a:lnTo>
                      <a:pt x="1816" y="103"/>
                    </a:lnTo>
                    <a:lnTo>
                      <a:pt x="1775" y="121"/>
                    </a:lnTo>
                    <a:lnTo>
                      <a:pt x="1737" y="143"/>
                    </a:lnTo>
                    <a:lnTo>
                      <a:pt x="1703" y="173"/>
                    </a:lnTo>
                    <a:lnTo>
                      <a:pt x="1673" y="207"/>
                    </a:lnTo>
                    <a:lnTo>
                      <a:pt x="1647" y="245"/>
                    </a:lnTo>
                    <a:lnTo>
                      <a:pt x="1627" y="289"/>
                    </a:lnTo>
                    <a:lnTo>
                      <a:pt x="1612" y="338"/>
                    </a:lnTo>
                    <a:lnTo>
                      <a:pt x="1603" y="389"/>
                    </a:lnTo>
                    <a:lnTo>
                      <a:pt x="1600" y="444"/>
                    </a:lnTo>
                    <a:lnTo>
                      <a:pt x="1603" y="499"/>
                    </a:lnTo>
                    <a:lnTo>
                      <a:pt x="1612" y="550"/>
                    </a:lnTo>
                    <a:lnTo>
                      <a:pt x="1627" y="599"/>
                    </a:lnTo>
                    <a:lnTo>
                      <a:pt x="1647" y="643"/>
                    </a:lnTo>
                    <a:lnTo>
                      <a:pt x="1673" y="682"/>
                    </a:lnTo>
                    <a:lnTo>
                      <a:pt x="1703" y="716"/>
                    </a:lnTo>
                    <a:lnTo>
                      <a:pt x="1737" y="745"/>
                    </a:lnTo>
                    <a:lnTo>
                      <a:pt x="1775" y="767"/>
                    </a:lnTo>
                    <a:lnTo>
                      <a:pt x="1816" y="784"/>
                    </a:lnTo>
                    <a:lnTo>
                      <a:pt x="1862" y="794"/>
                    </a:lnTo>
                    <a:lnTo>
                      <a:pt x="1910" y="799"/>
                    </a:lnTo>
                    <a:lnTo>
                      <a:pt x="1958" y="794"/>
                    </a:lnTo>
                    <a:lnTo>
                      <a:pt x="2002" y="784"/>
                    </a:lnTo>
                    <a:lnTo>
                      <a:pt x="2045" y="767"/>
                    </a:lnTo>
                    <a:lnTo>
                      <a:pt x="2083" y="745"/>
                    </a:lnTo>
                    <a:lnTo>
                      <a:pt x="2117" y="716"/>
                    </a:lnTo>
                    <a:lnTo>
                      <a:pt x="2145" y="682"/>
                    </a:lnTo>
                    <a:lnTo>
                      <a:pt x="2171" y="643"/>
                    </a:lnTo>
                    <a:lnTo>
                      <a:pt x="2191" y="599"/>
                    </a:lnTo>
                    <a:lnTo>
                      <a:pt x="2206" y="550"/>
                    </a:lnTo>
                    <a:lnTo>
                      <a:pt x="2215" y="499"/>
                    </a:lnTo>
                    <a:lnTo>
                      <a:pt x="2218" y="444"/>
                    </a:lnTo>
                    <a:lnTo>
                      <a:pt x="2215" y="389"/>
                    </a:lnTo>
                    <a:lnTo>
                      <a:pt x="2206" y="338"/>
                    </a:lnTo>
                    <a:lnTo>
                      <a:pt x="2191" y="289"/>
                    </a:lnTo>
                    <a:lnTo>
                      <a:pt x="2171" y="245"/>
                    </a:lnTo>
                    <a:lnTo>
                      <a:pt x="2145" y="207"/>
                    </a:lnTo>
                    <a:lnTo>
                      <a:pt x="2117" y="173"/>
                    </a:lnTo>
                    <a:lnTo>
                      <a:pt x="2083" y="143"/>
                    </a:lnTo>
                    <a:lnTo>
                      <a:pt x="2045" y="121"/>
                    </a:lnTo>
                    <a:lnTo>
                      <a:pt x="2002" y="103"/>
                    </a:lnTo>
                    <a:lnTo>
                      <a:pt x="1958" y="94"/>
                    </a:lnTo>
                    <a:lnTo>
                      <a:pt x="1910" y="89"/>
                    </a:lnTo>
                    <a:close/>
                    <a:moveTo>
                      <a:pt x="2256" y="20"/>
                    </a:moveTo>
                    <a:lnTo>
                      <a:pt x="2367" y="20"/>
                    </a:lnTo>
                    <a:lnTo>
                      <a:pt x="2611" y="349"/>
                    </a:lnTo>
                    <a:lnTo>
                      <a:pt x="2853" y="20"/>
                    </a:lnTo>
                    <a:lnTo>
                      <a:pt x="2964" y="20"/>
                    </a:lnTo>
                    <a:lnTo>
                      <a:pt x="2666" y="424"/>
                    </a:lnTo>
                    <a:lnTo>
                      <a:pt x="2994" y="870"/>
                    </a:lnTo>
                    <a:lnTo>
                      <a:pt x="2881" y="870"/>
                    </a:lnTo>
                    <a:lnTo>
                      <a:pt x="2611" y="501"/>
                    </a:lnTo>
                    <a:lnTo>
                      <a:pt x="2338" y="870"/>
                    </a:lnTo>
                    <a:lnTo>
                      <a:pt x="2228" y="870"/>
                    </a:lnTo>
                    <a:lnTo>
                      <a:pt x="2554" y="424"/>
                    </a:lnTo>
                    <a:lnTo>
                      <a:pt x="2256" y="20"/>
                    </a:lnTo>
                    <a:close/>
                    <a:moveTo>
                      <a:pt x="813" y="20"/>
                    </a:moveTo>
                    <a:lnTo>
                      <a:pt x="1158" y="20"/>
                    </a:lnTo>
                    <a:lnTo>
                      <a:pt x="1206" y="23"/>
                    </a:lnTo>
                    <a:lnTo>
                      <a:pt x="1249" y="28"/>
                    </a:lnTo>
                    <a:lnTo>
                      <a:pt x="1284" y="38"/>
                    </a:lnTo>
                    <a:lnTo>
                      <a:pt x="1317" y="52"/>
                    </a:lnTo>
                    <a:lnTo>
                      <a:pt x="1344" y="68"/>
                    </a:lnTo>
                    <a:lnTo>
                      <a:pt x="1365" y="85"/>
                    </a:lnTo>
                    <a:lnTo>
                      <a:pt x="1383" y="105"/>
                    </a:lnTo>
                    <a:lnTo>
                      <a:pt x="1399" y="125"/>
                    </a:lnTo>
                    <a:lnTo>
                      <a:pt x="1410" y="146"/>
                    </a:lnTo>
                    <a:lnTo>
                      <a:pt x="1419" y="167"/>
                    </a:lnTo>
                    <a:lnTo>
                      <a:pt x="1426" y="187"/>
                    </a:lnTo>
                    <a:lnTo>
                      <a:pt x="1430" y="206"/>
                    </a:lnTo>
                    <a:lnTo>
                      <a:pt x="1432" y="223"/>
                    </a:lnTo>
                    <a:lnTo>
                      <a:pt x="1433" y="238"/>
                    </a:lnTo>
                    <a:lnTo>
                      <a:pt x="1435" y="251"/>
                    </a:lnTo>
                    <a:lnTo>
                      <a:pt x="1430" y="287"/>
                    </a:lnTo>
                    <a:lnTo>
                      <a:pt x="1422" y="321"/>
                    </a:lnTo>
                    <a:lnTo>
                      <a:pt x="1406" y="350"/>
                    </a:lnTo>
                    <a:lnTo>
                      <a:pt x="1386" y="379"/>
                    </a:lnTo>
                    <a:lnTo>
                      <a:pt x="1361" y="401"/>
                    </a:lnTo>
                    <a:lnTo>
                      <a:pt x="1332" y="420"/>
                    </a:lnTo>
                    <a:lnTo>
                      <a:pt x="1359" y="437"/>
                    </a:lnTo>
                    <a:lnTo>
                      <a:pt x="1388" y="457"/>
                    </a:lnTo>
                    <a:lnTo>
                      <a:pt x="1413" y="482"/>
                    </a:lnTo>
                    <a:lnTo>
                      <a:pt x="1435" y="514"/>
                    </a:lnTo>
                    <a:lnTo>
                      <a:pt x="1449" y="546"/>
                    </a:lnTo>
                    <a:lnTo>
                      <a:pt x="1457" y="583"/>
                    </a:lnTo>
                    <a:lnTo>
                      <a:pt x="1460" y="621"/>
                    </a:lnTo>
                    <a:lnTo>
                      <a:pt x="1457" y="665"/>
                    </a:lnTo>
                    <a:lnTo>
                      <a:pt x="1447" y="706"/>
                    </a:lnTo>
                    <a:lnTo>
                      <a:pt x="1430" y="742"/>
                    </a:lnTo>
                    <a:lnTo>
                      <a:pt x="1408" y="775"/>
                    </a:lnTo>
                    <a:lnTo>
                      <a:pt x="1379" y="803"/>
                    </a:lnTo>
                    <a:lnTo>
                      <a:pt x="1345" y="826"/>
                    </a:lnTo>
                    <a:lnTo>
                      <a:pt x="1305" y="844"/>
                    </a:lnTo>
                    <a:lnTo>
                      <a:pt x="1261" y="858"/>
                    </a:lnTo>
                    <a:lnTo>
                      <a:pt x="1212" y="867"/>
                    </a:lnTo>
                    <a:lnTo>
                      <a:pt x="1158" y="870"/>
                    </a:lnTo>
                    <a:lnTo>
                      <a:pt x="813" y="870"/>
                    </a:lnTo>
                    <a:lnTo>
                      <a:pt x="813" y="471"/>
                    </a:lnTo>
                    <a:lnTo>
                      <a:pt x="636" y="471"/>
                    </a:lnTo>
                    <a:lnTo>
                      <a:pt x="644" y="460"/>
                    </a:lnTo>
                    <a:lnTo>
                      <a:pt x="654" y="445"/>
                    </a:lnTo>
                    <a:lnTo>
                      <a:pt x="666" y="428"/>
                    </a:lnTo>
                    <a:lnTo>
                      <a:pt x="678" y="413"/>
                    </a:lnTo>
                    <a:lnTo>
                      <a:pt x="688" y="397"/>
                    </a:lnTo>
                    <a:lnTo>
                      <a:pt x="698" y="386"/>
                    </a:lnTo>
                    <a:lnTo>
                      <a:pt x="813" y="386"/>
                    </a:lnTo>
                    <a:lnTo>
                      <a:pt x="813" y="20"/>
                    </a:lnTo>
                    <a:close/>
                    <a:moveTo>
                      <a:pt x="29" y="20"/>
                    </a:moveTo>
                    <a:lnTo>
                      <a:pt x="141" y="20"/>
                    </a:lnTo>
                    <a:lnTo>
                      <a:pt x="383" y="350"/>
                    </a:lnTo>
                    <a:lnTo>
                      <a:pt x="626" y="20"/>
                    </a:lnTo>
                    <a:lnTo>
                      <a:pt x="738" y="20"/>
                    </a:lnTo>
                    <a:lnTo>
                      <a:pt x="440" y="424"/>
                    </a:lnTo>
                    <a:lnTo>
                      <a:pt x="766" y="870"/>
                    </a:lnTo>
                    <a:lnTo>
                      <a:pt x="654" y="870"/>
                    </a:lnTo>
                    <a:lnTo>
                      <a:pt x="383" y="501"/>
                    </a:lnTo>
                    <a:lnTo>
                      <a:pt x="112" y="870"/>
                    </a:lnTo>
                    <a:lnTo>
                      <a:pt x="0" y="870"/>
                    </a:lnTo>
                    <a:lnTo>
                      <a:pt x="327" y="424"/>
                    </a:lnTo>
                    <a:lnTo>
                      <a:pt x="29" y="20"/>
                    </a:lnTo>
                    <a:close/>
                    <a:moveTo>
                      <a:pt x="1910" y="0"/>
                    </a:moveTo>
                    <a:lnTo>
                      <a:pt x="1968" y="4"/>
                    </a:lnTo>
                    <a:lnTo>
                      <a:pt x="2022" y="14"/>
                    </a:lnTo>
                    <a:lnTo>
                      <a:pt x="2073" y="33"/>
                    </a:lnTo>
                    <a:lnTo>
                      <a:pt x="2120" y="57"/>
                    </a:lnTo>
                    <a:lnTo>
                      <a:pt x="2164" y="88"/>
                    </a:lnTo>
                    <a:lnTo>
                      <a:pt x="2201" y="123"/>
                    </a:lnTo>
                    <a:lnTo>
                      <a:pt x="2235" y="166"/>
                    </a:lnTo>
                    <a:lnTo>
                      <a:pt x="2262" y="213"/>
                    </a:lnTo>
                    <a:lnTo>
                      <a:pt x="2284" y="264"/>
                    </a:lnTo>
                    <a:lnTo>
                      <a:pt x="2301" y="321"/>
                    </a:lnTo>
                    <a:lnTo>
                      <a:pt x="2311" y="380"/>
                    </a:lnTo>
                    <a:lnTo>
                      <a:pt x="2314" y="444"/>
                    </a:lnTo>
                    <a:lnTo>
                      <a:pt x="2311" y="508"/>
                    </a:lnTo>
                    <a:lnTo>
                      <a:pt x="2301" y="567"/>
                    </a:lnTo>
                    <a:lnTo>
                      <a:pt x="2284" y="624"/>
                    </a:lnTo>
                    <a:lnTo>
                      <a:pt x="2262" y="675"/>
                    </a:lnTo>
                    <a:lnTo>
                      <a:pt x="2235" y="722"/>
                    </a:lnTo>
                    <a:lnTo>
                      <a:pt x="2201" y="765"/>
                    </a:lnTo>
                    <a:lnTo>
                      <a:pt x="2164" y="800"/>
                    </a:lnTo>
                    <a:lnTo>
                      <a:pt x="2120" y="831"/>
                    </a:lnTo>
                    <a:lnTo>
                      <a:pt x="2073" y="855"/>
                    </a:lnTo>
                    <a:lnTo>
                      <a:pt x="2022" y="874"/>
                    </a:lnTo>
                    <a:lnTo>
                      <a:pt x="1968" y="884"/>
                    </a:lnTo>
                    <a:lnTo>
                      <a:pt x="1910" y="888"/>
                    </a:lnTo>
                    <a:lnTo>
                      <a:pt x="1852" y="884"/>
                    </a:lnTo>
                    <a:lnTo>
                      <a:pt x="1796" y="874"/>
                    </a:lnTo>
                    <a:lnTo>
                      <a:pt x="1745" y="855"/>
                    </a:lnTo>
                    <a:lnTo>
                      <a:pt x="1698" y="831"/>
                    </a:lnTo>
                    <a:lnTo>
                      <a:pt x="1656" y="800"/>
                    </a:lnTo>
                    <a:lnTo>
                      <a:pt x="1618" y="765"/>
                    </a:lnTo>
                    <a:lnTo>
                      <a:pt x="1583" y="722"/>
                    </a:lnTo>
                    <a:lnTo>
                      <a:pt x="1557" y="675"/>
                    </a:lnTo>
                    <a:lnTo>
                      <a:pt x="1534" y="624"/>
                    </a:lnTo>
                    <a:lnTo>
                      <a:pt x="1518" y="567"/>
                    </a:lnTo>
                    <a:lnTo>
                      <a:pt x="1507" y="508"/>
                    </a:lnTo>
                    <a:lnTo>
                      <a:pt x="1504" y="444"/>
                    </a:lnTo>
                    <a:lnTo>
                      <a:pt x="1507" y="380"/>
                    </a:lnTo>
                    <a:lnTo>
                      <a:pt x="1518" y="321"/>
                    </a:lnTo>
                    <a:lnTo>
                      <a:pt x="1534" y="264"/>
                    </a:lnTo>
                    <a:lnTo>
                      <a:pt x="1557" y="213"/>
                    </a:lnTo>
                    <a:lnTo>
                      <a:pt x="1583" y="166"/>
                    </a:lnTo>
                    <a:lnTo>
                      <a:pt x="1618" y="123"/>
                    </a:lnTo>
                    <a:lnTo>
                      <a:pt x="1656" y="88"/>
                    </a:lnTo>
                    <a:lnTo>
                      <a:pt x="1698" y="57"/>
                    </a:lnTo>
                    <a:lnTo>
                      <a:pt x="1745" y="33"/>
                    </a:lnTo>
                    <a:lnTo>
                      <a:pt x="1796" y="14"/>
                    </a:lnTo>
                    <a:lnTo>
                      <a:pt x="1852" y="4"/>
                    </a:lnTo>
                    <a:lnTo>
                      <a:pt x="19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7"/>
              <p:cNvSpPr>
                <a:spLocks noEditPoints="1"/>
              </p:cNvSpPr>
              <p:nvPr/>
            </p:nvSpPr>
            <p:spPr bwMode="auto">
              <a:xfrm>
                <a:off x="5630863" y="-465376"/>
                <a:ext cx="749300" cy="749300"/>
              </a:xfrm>
              <a:custGeom>
                <a:avLst/>
                <a:gdLst>
                  <a:gd name="T0" fmla="*/ 824 w 1417"/>
                  <a:gd name="T1" fmla="*/ 641 h 1417"/>
                  <a:gd name="T2" fmla="*/ 1017 w 1417"/>
                  <a:gd name="T3" fmla="*/ 835 h 1417"/>
                  <a:gd name="T4" fmla="*/ 1160 w 1417"/>
                  <a:gd name="T5" fmla="*/ 1010 h 1417"/>
                  <a:gd name="T6" fmla="*/ 1231 w 1417"/>
                  <a:gd name="T7" fmla="*/ 1162 h 1417"/>
                  <a:gd name="T8" fmla="*/ 1180 w 1417"/>
                  <a:gd name="T9" fmla="*/ 1237 h 1417"/>
                  <a:gd name="T10" fmla="*/ 931 w 1417"/>
                  <a:gd name="T11" fmla="*/ 1382 h 1417"/>
                  <a:gd name="T12" fmla="*/ 634 w 1417"/>
                  <a:gd name="T13" fmla="*/ 1413 h 1417"/>
                  <a:gd name="T14" fmla="*/ 360 w 1417"/>
                  <a:gd name="T15" fmla="*/ 1323 h 1417"/>
                  <a:gd name="T16" fmla="*/ 193 w 1417"/>
                  <a:gd name="T17" fmla="*/ 1190 h 1417"/>
                  <a:gd name="T18" fmla="*/ 190 w 1417"/>
                  <a:gd name="T19" fmla="*/ 1174 h 1417"/>
                  <a:gd name="T20" fmla="*/ 223 w 1417"/>
                  <a:gd name="T21" fmla="*/ 1071 h 1417"/>
                  <a:gd name="T22" fmla="*/ 336 w 1417"/>
                  <a:gd name="T23" fmla="*/ 913 h 1417"/>
                  <a:gd name="T24" fmla="*/ 479 w 1417"/>
                  <a:gd name="T25" fmla="*/ 754 h 1417"/>
                  <a:gd name="T26" fmla="*/ 606 w 1417"/>
                  <a:gd name="T27" fmla="*/ 631 h 1417"/>
                  <a:gd name="T28" fmla="*/ 697 w 1417"/>
                  <a:gd name="T29" fmla="*/ 554 h 1417"/>
                  <a:gd name="T30" fmla="*/ 254 w 1417"/>
                  <a:gd name="T31" fmla="*/ 177 h 1417"/>
                  <a:gd name="T32" fmla="*/ 291 w 1417"/>
                  <a:gd name="T33" fmla="*/ 184 h 1417"/>
                  <a:gd name="T34" fmla="*/ 392 w 1417"/>
                  <a:gd name="T35" fmla="*/ 248 h 1417"/>
                  <a:gd name="T36" fmla="*/ 540 w 1417"/>
                  <a:gd name="T37" fmla="*/ 390 h 1417"/>
                  <a:gd name="T38" fmla="*/ 508 w 1417"/>
                  <a:gd name="T39" fmla="*/ 428 h 1417"/>
                  <a:gd name="T40" fmla="*/ 427 w 1417"/>
                  <a:gd name="T41" fmla="*/ 529 h 1417"/>
                  <a:gd name="T42" fmla="*/ 326 w 1417"/>
                  <a:gd name="T43" fmla="*/ 672 h 1417"/>
                  <a:gd name="T44" fmla="*/ 203 w 1417"/>
                  <a:gd name="T45" fmla="*/ 893 h 1417"/>
                  <a:gd name="T46" fmla="*/ 153 w 1417"/>
                  <a:gd name="T47" fmla="*/ 1054 h 1417"/>
                  <a:gd name="T48" fmla="*/ 169 w 1417"/>
                  <a:gd name="T49" fmla="*/ 1164 h 1417"/>
                  <a:gd name="T50" fmla="*/ 34 w 1417"/>
                  <a:gd name="T51" fmla="*/ 922 h 1417"/>
                  <a:gd name="T52" fmla="*/ 4 w 1417"/>
                  <a:gd name="T53" fmla="*/ 631 h 1417"/>
                  <a:gd name="T54" fmla="*/ 98 w 1417"/>
                  <a:gd name="T55" fmla="*/ 349 h 1417"/>
                  <a:gd name="T56" fmla="*/ 245 w 1417"/>
                  <a:gd name="T57" fmla="*/ 177 h 1417"/>
                  <a:gd name="T58" fmla="*/ 1179 w 1417"/>
                  <a:gd name="T59" fmla="*/ 177 h 1417"/>
                  <a:gd name="T60" fmla="*/ 1353 w 1417"/>
                  <a:gd name="T61" fmla="*/ 413 h 1417"/>
                  <a:gd name="T62" fmla="*/ 1417 w 1417"/>
                  <a:gd name="T63" fmla="*/ 708 h 1417"/>
                  <a:gd name="T64" fmla="*/ 1360 w 1417"/>
                  <a:gd name="T65" fmla="*/ 989 h 1417"/>
                  <a:gd name="T66" fmla="*/ 1261 w 1417"/>
                  <a:gd name="T67" fmla="*/ 1145 h 1417"/>
                  <a:gd name="T68" fmla="*/ 1264 w 1417"/>
                  <a:gd name="T69" fmla="*/ 1027 h 1417"/>
                  <a:gd name="T70" fmla="*/ 1216 w 1417"/>
                  <a:gd name="T71" fmla="*/ 882 h 1417"/>
                  <a:gd name="T72" fmla="*/ 1097 w 1417"/>
                  <a:gd name="T73" fmla="*/ 669 h 1417"/>
                  <a:gd name="T74" fmla="*/ 994 w 1417"/>
                  <a:gd name="T75" fmla="*/ 526 h 1417"/>
                  <a:gd name="T76" fmla="*/ 914 w 1417"/>
                  <a:gd name="T77" fmla="*/ 425 h 1417"/>
                  <a:gd name="T78" fmla="*/ 882 w 1417"/>
                  <a:gd name="T79" fmla="*/ 386 h 1417"/>
                  <a:gd name="T80" fmla="*/ 1028 w 1417"/>
                  <a:gd name="T81" fmla="*/ 249 h 1417"/>
                  <a:gd name="T82" fmla="*/ 1142 w 1417"/>
                  <a:gd name="T83" fmla="*/ 178 h 1417"/>
                  <a:gd name="T84" fmla="*/ 1166 w 1417"/>
                  <a:gd name="T85" fmla="*/ 176 h 1417"/>
                  <a:gd name="T86" fmla="*/ 921 w 1417"/>
                  <a:gd name="T87" fmla="*/ 32 h 1417"/>
                  <a:gd name="T88" fmla="*/ 1095 w 1417"/>
                  <a:gd name="T89" fmla="*/ 116 h 1417"/>
                  <a:gd name="T90" fmla="*/ 975 w 1417"/>
                  <a:gd name="T91" fmla="*/ 117 h 1417"/>
                  <a:gd name="T92" fmla="*/ 834 w 1417"/>
                  <a:gd name="T93" fmla="*/ 171 h 1417"/>
                  <a:gd name="T94" fmla="*/ 726 w 1417"/>
                  <a:gd name="T95" fmla="*/ 230 h 1417"/>
                  <a:gd name="T96" fmla="*/ 674 w 1417"/>
                  <a:gd name="T97" fmla="*/ 217 h 1417"/>
                  <a:gd name="T98" fmla="*/ 550 w 1417"/>
                  <a:gd name="T99" fmla="*/ 153 h 1417"/>
                  <a:gd name="T100" fmla="*/ 418 w 1417"/>
                  <a:gd name="T101" fmla="*/ 112 h 1417"/>
                  <a:gd name="T102" fmla="*/ 322 w 1417"/>
                  <a:gd name="T103" fmla="*/ 116 h 1417"/>
                  <a:gd name="T104" fmla="*/ 495 w 1417"/>
                  <a:gd name="T105" fmla="*/ 3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7" h="1417">
                    <a:moveTo>
                      <a:pt x="711" y="544"/>
                    </a:moveTo>
                    <a:lnTo>
                      <a:pt x="743" y="571"/>
                    </a:lnTo>
                    <a:lnTo>
                      <a:pt x="780" y="603"/>
                    </a:lnTo>
                    <a:lnTo>
                      <a:pt x="824" y="641"/>
                    </a:lnTo>
                    <a:lnTo>
                      <a:pt x="871" y="685"/>
                    </a:lnTo>
                    <a:lnTo>
                      <a:pt x="922" y="735"/>
                    </a:lnTo>
                    <a:lnTo>
                      <a:pt x="976" y="790"/>
                    </a:lnTo>
                    <a:lnTo>
                      <a:pt x="1017" y="835"/>
                    </a:lnTo>
                    <a:lnTo>
                      <a:pt x="1057" y="879"/>
                    </a:lnTo>
                    <a:lnTo>
                      <a:pt x="1095" y="923"/>
                    </a:lnTo>
                    <a:lnTo>
                      <a:pt x="1129" y="967"/>
                    </a:lnTo>
                    <a:lnTo>
                      <a:pt x="1160" y="1010"/>
                    </a:lnTo>
                    <a:lnTo>
                      <a:pt x="1187" y="1051"/>
                    </a:lnTo>
                    <a:lnTo>
                      <a:pt x="1209" y="1091"/>
                    </a:lnTo>
                    <a:lnTo>
                      <a:pt x="1224" y="1128"/>
                    </a:lnTo>
                    <a:lnTo>
                      <a:pt x="1231" y="1162"/>
                    </a:lnTo>
                    <a:lnTo>
                      <a:pt x="1233" y="1174"/>
                    </a:lnTo>
                    <a:lnTo>
                      <a:pt x="1233" y="1183"/>
                    </a:lnTo>
                    <a:lnTo>
                      <a:pt x="1231" y="1186"/>
                    </a:lnTo>
                    <a:lnTo>
                      <a:pt x="1180" y="1237"/>
                    </a:lnTo>
                    <a:lnTo>
                      <a:pt x="1125" y="1282"/>
                    </a:lnTo>
                    <a:lnTo>
                      <a:pt x="1064" y="1322"/>
                    </a:lnTo>
                    <a:lnTo>
                      <a:pt x="1000" y="1355"/>
                    </a:lnTo>
                    <a:lnTo>
                      <a:pt x="931" y="1382"/>
                    </a:lnTo>
                    <a:lnTo>
                      <a:pt x="860" y="1400"/>
                    </a:lnTo>
                    <a:lnTo>
                      <a:pt x="786" y="1413"/>
                    </a:lnTo>
                    <a:lnTo>
                      <a:pt x="709" y="1417"/>
                    </a:lnTo>
                    <a:lnTo>
                      <a:pt x="634" y="1413"/>
                    </a:lnTo>
                    <a:lnTo>
                      <a:pt x="562" y="1401"/>
                    </a:lnTo>
                    <a:lnTo>
                      <a:pt x="492" y="1382"/>
                    </a:lnTo>
                    <a:lnTo>
                      <a:pt x="424" y="1356"/>
                    </a:lnTo>
                    <a:lnTo>
                      <a:pt x="360" y="1323"/>
                    </a:lnTo>
                    <a:lnTo>
                      <a:pt x="301" y="1285"/>
                    </a:lnTo>
                    <a:lnTo>
                      <a:pt x="245" y="1241"/>
                    </a:lnTo>
                    <a:lnTo>
                      <a:pt x="194" y="1191"/>
                    </a:lnTo>
                    <a:lnTo>
                      <a:pt x="193" y="1190"/>
                    </a:lnTo>
                    <a:lnTo>
                      <a:pt x="192" y="1189"/>
                    </a:lnTo>
                    <a:lnTo>
                      <a:pt x="192" y="1186"/>
                    </a:lnTo>
                    <a:lnTo>
                      <a:pt x="192" y="1183"/>
                    </a:lnTo>
                    <a:lnTo>
                      <a:pt x="190" y="1174"/>
                    </a:lnTo>
                    <a:lnTo>
                      <a:pt x="190" y="1172"/>
                    </a:lnTo>
                    <a:lnTo>
                      <a:pt x="194" y="1140"/>
                    </a:lnTo>
                    <a:lnTo>
                      <a:pt x="206" y="1106"/>
                    </a:lnTo>
                    <a:lnTo>
                      <a:pt x="223" y="1071"/>
                    </a:lnTo>
                    <a:lnTo>
                      <a:pt x="245" y="1034"/>
                    </a:lnTo>
                    <a:lnTo>
                      <a:pt x="272" y="994"/>
                    </a:lnTo>
                    <a:lnTo>
                      <a:pt x="302" y="954"/>
                    </a:lnTo>
                    <a:lnTo>
                      <a:pt x="336" y="913"/>
                    </a:lnTo>
                    <a:lnTo>
                      <a:pt x="372" y="872"/>
                    </a:lnTo>
                    <a:lnTo>
                      <a:pt x="409" y="831"/>
                    </a:lnTo>
                    <a:lnTo>
                      <a:pt x="445" y="790"/>
                    </a:lnTo>
                    <a:lnTo>
                      <a:pt x="479" y="754"/>
                    </a:lnTo>
                    <a:lnTo>
                      <a:pt x="512" y="720"/>
                    </a:lnTo>
                    <a:lnTo>
                      <a:pt x="545" y="688"/>
                    </a:lnTo>
                    <a:lnTo>
                      <a:pt x="576" y="658"/>
                    </a:lnTo>
                    <a:lnTo>
                      <a:pt x="606" y="631"/>
                    </a:lnTo>
                    <a:lnTo>
                      <a:pt x="634" y="607"/>
                    </a:lnTo>
                    <a:lnTo>
                      <a:pt x="658" y="586"/>
                    </a:lnTo>
                    <a:lnTo>
                      <a:pt x="680" y="569"/>
                    </a:lnTo>
                    <a:lnTo>
                      <a:pt x="697" y="554"/>
                    </a:lnTo>
                    <a:lnTo>
                      <a:pt x="709" y="544"/>
                    </a:lnTo>
                    <a:lnTo>
                      <a:pt x="711" y="544"/>
                    </a:lnTo>
                    <a:lnTo>
                      <a:pt x="711" y="544"/>
                    </a:lnTo>
                    <a:close/>
                    <a:moveTo>
                      <a:pt x="254" y="177"/>
                    </a:moveTo>
                    <a:lnTo>
                      <a:pt x="262" y="177"/>
                    </a:lnTo>
                    <a:lnTo>
                      <a:pt x="271" y="178"/>
                    </a:lnTo>
                    <a:lnTo>
                      <a:pt x="274" y="178"/>
                    </a:lnTo>
                    <a:lnTo>
                      <a:pt x="291" y="184"/>
                    </a:lnTo>
                    <a:lnTo>
                      <a:pt x="311" y="193"/>
                    </a:lnTo>
                    <a:lnTo>
                      <a:pt x="333" y="205"/>
                    </a:lnTo>
                    <a:lnTo>
                      <a:pt x="360" y="224"/>
                    </a:lnTo>
                    <a:lnTo>
                      <a:pt x="392" y="248"/>
                    </a:lnTo>
                    <a:lnTo>
                      <a:pt x="426" y="276"/>
                    </a:lnTo>
                    <a:lnTo>
                      <a:pt x="462" y="309"/>
                    </a:lnTo>
                    <a:lnTo>
                      <a:pt x="501" y="347"/>
                    </a:lnTo>
                    <a:lnTo>
                      <a:pt x="540" y="390"/>
                    </a:lnTo>
                    <a:lnTo>
                      <a:pt x="539" y="391"/>
                    </a:lnTo>
                    <a:lnTo>
                      <a:pt x="532" y="400"/>
                    </a:lnTo>
                    <a:lnTo>
                      <a:pt x="522" y="411"/>
                    </a:lnTo>
                    <a:lnTo>
                      <a:pt x="508" y="428"/>
                    </a:lnTo>
                    <a:lnTo>
                      <a:pt x="491" y="448"/>
                    </a:lnTo>
                    <a:lnTo>
                      <a:pt x="471" y="472"/>
                    </a:lnTo>
                    <a:lnTo>
                      <a:pt x="450" y="499"/>
                    </a:lnTo>
                    <a:lnTo>
                      <a:pt x="427" y="529"/>
                    </a:lnTo>
                    <a:lnTo>
                      <a:pt x="403" y="562"/>
                    </a:lnTo>
                    <a:lnTo>
                      <a:pt x="377" y="597"/>
                    </a:lnTo>
                    <a:lnTo>
                      <a:pt x="352" y="634"/>
                    </a:lnTo>
                    <a:lnTo>
                      <a:pt x="326" y="672"/>
                    </a:lnTo>
                    <a:lnTo>
                      <a:pt x="301" y="712"/>
                    </a:lnTo>
                    <a:lnTo>
                      <a:pt x="260" y="780"/>
                    </a:lnTo>
                    <a:lnTo>
                      <a:pt x="223" y="850"/>
                    </a:lnTo>
                    <a:lnTo>
                      <a:pt x="203" y="893"/>
                    </a:lnTo>
                    <a:lnTo>
                      <a:pt x="184" y="936"/>
                    </a:lnTo>
                    <a:lnTo>
                      <a:pt x="170" y="977"/>
                    </a:lnTo>
                    <a:lnTo>
                      <a:pt x="160" y="1017"/>
                    </a:lnTo>
                    <a:lnTo>
                      <a:pt x="153" y="1054"/>
                    </a:lnTo>
                    <a:lnTo>
                      <a:pt x="150" y="1088"/>
                    </a:lnTo>
                    <a:lnTo>
                      <a:pt x="152" y="1118"/>
                    </a:lnTo>
                    <a:lnTo>
                      <a:pt x="157" y="1143"/>
                    </a:lnTo>
                    <a:lnTo>
                      <a:pt x="169" y="1164"/>
                    </a:lnTo>
                    <a:lnTo>
                      <a:pt x="126" y="1109"/>
                    </a:lnTo>
                    <a:lnTo>
                      <a:pt x="89" y="1050"/>
                    </a:lnTo>
                    <a:lnTo>
                      <a:pt x="58" y="987"/>
                    </a:lnTo>
                    <a:lnTo>
                      <a:pt x="34" y="922"/>
                    </a:lnTo>
                    <a:lnTo>
                      <a:pt x="16" y="852"/>
                    </a:lnTo>
                    <a:lnTo>
                      <a:pt x="4" y="781"/>
                    </a:lnTo>
                    <a:lnTo>
                      <a:pt x="0" y="708"/>
                    </a:lnTo>
                    <a:lnTo>
                      <a:pt x="4" y="631"/>
                    </a:lnTo>
                    <a:lnTo>
                      <a:pt x="17" y="556"/>
                    </a:lnTo>
                    <a:lnTo>
                      <a:pt x="37" y="483"/>
                    </a:lnTo>
                    <a:lnTo>
                      <a:pt x="64" y="414"/>
                    </a:lnTo>
                    <a:lnTo>
                      <a:pt x="98" y="349"/>
                    </a:lnTo>
                    <a:lnTo>
                      <a:pt x="138" y="288"/>
                    </a:lnTo>
                    <a:lnTo>
                      <a:pt x="184" y="231"/>
                    </a:lnTo>
                    <a:lnTo>
                      <a:pt x="237" y="180"/>
                    </a:lnTo>
                    <a:lnTo>
                      <a:pt x="245" y="177"/>
                    </a:lnTo>
                    <a:lnTo>
                      <a:pt x="254" y="177"/>
                    </a:lnTo>
                    <a:close/>
                    <a:moveTo>
                      <a:pt x="1166" y="176"/>
                    </a:moveTo>
                    <a:lnTo>
                      <a:pt x="1173" y="176"/>
                    </a:lnTo>
                    <a:lnTo>
                      <a:pt x="1179" y="177"/>
                    </a:lnTo>
                    <a:lnTo>
                      <a:pt x="1231" y="230"/>
                    </a:lnTo>
                    <a:lnTo>
                      <a:pt x="1278" y="285"/>
                    </a:lnTo>
                    <a:lnTo>
                      <a:pt x="1319" y="347"/>
                    </a:lnTo>
                    <a:lnTo>
                      <a:pt x="1353" y="413"/>
                    </a:lnTo>
                    <a:lnTo>
                      <a:pt x="1380" y="482"/>
                    </a:lnTo>
                    <a:lnTo>
                      <a:pt x="1402" y="554"/>
                    </a:lnTo>
                    <a:lnTo>
                      <a:pt x="1413" y="630"/>
                    </a:lnTo>
                    <a:lnTo>
                      <a:pt x="1417" y="708"/>
                    </a:lnTo>
                    <a:lnTo>
                      <a:pt x="1414" y="781"/>
                    </a:lnTo>
                    <a:lnTo>
                      <a:pt x="1403" y="854"/>
                    </a:lnTo>
                    <a:lnTo>
                      <a:pt x="1385" y="923"/>
                    </a:lnTo>
                    <a:lnTo>
                      <a:pt x="1360" y="989"/>
                    </a:lnTo>
                    <a:lnTo>
                      <a:pt x="1329" y="1051"/>
                    </a:lnTo>
                    <a:lnTo>
                      <a:pt x="1292" y="1111"/>
                    </a:lnTo>
                    <a:lnTo>
                      <a:pt x="1250" y="1166"/>
                    </a:lnTo>
                    <a:lnTo>
                      <a:pt x="1261" y="1145"/>
                    </a:lnTo>
                    <a:lnTo>
                      <a:pt x="1268" y="1120"/>
                    </a:lnTo>
                    <a:lnTo>
                      <a:pt x="1271" y="1092"/>
                    </a:lnTo>
                    <a:lnTo>
                      <a:pt x="1270" y="1059"/>
                    </a:lnTo>
                    <a:lnTo>
                      <a:pt x="1264" y="1027"/>
                    </a:lnTo>
                    <a:lnTo>
                      <a:pt x="1255" y="991"/>
                    </a:lnTo>
                    <a:lnTo>
                      <a:pt x="1244" y="956"/>
                    </a:lnTo>
                    <a:lnTo>
                      <a:pt x="1231" y="919"/>
                    </a:lnTo>
                    <a:lnTo>
                      <a:pt x="1216" y="882"/>
                    </a:lnTo>
                    <a:lnTo>
                      <a:pt x="1199" y="847"/>
                    </a:lnTo>
                    <a:lnTo>
                      <a:pt x="1162" y="777"/>
                    </a:lnTo>
                    <a:lnTo>
                      <a:pt x="1122" y="709"/>
                    </a:lnTo>
                    <a:lnTo>
                      <a:pt x="1097" y="669"/>
                    </a:lnTo>
                    <a:lnTo>
                      <a:pt x="1070" y="631"/>
                    </a:lnTo>
                    <a:lnTo>
                      <a:pt x="1044" y="594"/>
                    </a:lnTo>
                    <a:lnTo>
                      <a:pt x="1019" y="560"/>
                    </a:lnTo>
                    <a:lnTo>
                      <a:pt x="994" y="526"/>
                    </a:lnTo>
                    <a:lnTo>
                      <a:pt x="972" y="496"/>
                    </a:lnTo>
                    <a:lnTo>
                      <a:pt x="950" y="469"/>
                    </a:lnTo>
                    <a:lnTo>
                      <a:pt x="931" y="445"/>
                    </a:lnTo>
                    <a:lnTo>
                      <a:pt x="914" y="425"/>
                    </a:lnTo>
                    <a:lnTo>
                      <a:pt x="901" y="408"/>
                    </a:lnTo>
                    <a:lnTo>
                      <a:pt x="891" y="396"/>
                    </a:lnTo>
                    <a:lnTo>
                      <a:pt x="884" y="388"/>
                    </a:lnTo>
                    <a:lnTo>
                      <a:pt x="882" y="386"/>
                    </a:lnTo>
                    <a:lnTo>
                      <a:pt x="919" y="347"/>
                    </a:lnTo>
                    <a:lnTo>
                      <a:pt x="956" y="312"/>
                    </a:lnTo>
                    <a:lnTo>
                      <a:pt x="993" y="278"/>
                    </a:lnTo>
                    <a:lnTo>
                      <a:pt x="1028" y="249"/>
                    </a:lnTo>
                    <a:lnTo>
                      <a:pt x="1061" y="224"/>
                    </a:lnTo>
                    <a:lnTo>
                      <a:pt x="1092" y="204"/>
                    </a:lnTo>
                    <a:lnTo>
                      <a:pt x="1119" y="188"/>
                    </a:lnTo>
                    <a:lnTo>
                      <a:pt x="1142" y="178"/>
                    </a:lnTo>
                    <a:lnTo>
                      <a:pt x="1146" y="177"/>
                    </a:lnTo>
                    <a:lnTo>
                      <a:pt x="1149" y="177"/>
                    </a:lnTo>
                    <a:lnTo>
                      <a:pt x="1158" y="176"/>
                    </a:lnTo>
                    <a:lnTo>
                      <a:pt x="1166" y="176"/>
                    </a:lnTo>
                    <a:close/>
                    <a:moveTo>
                      <a:pt x="709" y="0"/>
                    </a:moveTo>
                    <a:lnTo>
                      <a:pt x="782" y="4"/>
                    </a:lnTo>
                    <a:lnTo>
                      <a:pt x="853" y="14"/>
                    </a:lnTo>
                    <a:lnTo>
                      <a:pt x="921" y="32"/>
                    </a:lnTo>
                    <a:lnTo>
                      <a:pt x="987" y="56"/>
                    </a:lnTo>
                    <a:lnTo>
                      <a:pt x="1050" y="86"/>
                    </a:lnTo>
                    <a:lnTo>
                      <a:pt x="1108" y="123"/>
                    </a:lnTo>
                    <a:lnTo>
                      <a:pt x="1095" y="116"/>
                    </a:lnTo>
                    <a:lnTo>
                      <a:pt x="1078" y="112"/>
                    </a:lnTo>
                    <a:lnTo>
                      <a:pt x="1046" y="109"/>
                    </a:lnTo>
                    <a:lnTo>
                      <a:pt x="1010" y="112"/>
                    </a:lnTo>
                    <a:lnTo>
                      <a:pt x="975" y="117"/>
                    </a:lnTo>
                    <a:lnTo>
                      <a:pt x="938" y="127"/>
                    </a:lnTo>
                    <a:lnTo>
                      <a:pt x="905" y="140"/>
                    </a:lnTo>
                    <a:lnTo>
                      <a:pt x="870" y="156"/>
                    </a:lnTo>
                    <a:lnTo>
                      <a:pt x="834" y="171"/>
                    </a:lnTo>
                    <a:lnTo>
                      <a:pt x="803" y="187"/>
                    </a:lnTo>
                    <a:lnTo>
                      <a:pt x="773" y="203"/>
                    </a:lnTo>
                    <a:lnTo>
                      <a:pt x="748" y="217"/>
                    </a:lnTo>
                    <a:lnTo>
                      <a:pt x="726" y="230"/>
                    </a:lnTo>
                    <a:lnTo>
                      <a:pt x="711" y="239"/>
                    </a:lnTo>
                    <a:lnTo>
                      <a:pt x="711" y="239"/>
                    </a:lnTo>
                    <a:lnTo>
                      <a:pt x="695" y="230"/>
                    </a:lnTo>
                    <a:lnTo>
                      <a:pt x="674" y="217"/>
                    </a:lnTo>
                    <a:lnTo>
                      <a:pt x="647" y="201"/>
                    </a:lnTo>
                    <a:lnTo>
                      <a:pt x="617" y="186"/>
                    </a:lnTo>
                    <a:lnTo>
                      <a:pt x="584" y="170"/>
                    </a:lnTo>
                    <a:lnTo>
                      <a:pt x="550" y="153"/>
                    </a:lnTo>
                    <a:lnTo>
                      <a:pt x="514" y="139"/>
                    </a:lnTo>
                    <a:lnTo>
                      <a:pt x="482" y="127"/>
                    </a:lnTo>
                    <a:lnTo>
                      <a:pt x="450" y="119"/>
                    </a:lnTo>
                    <a:lnTo>
                      <a:pt x="418" y="112"/>
                    </a:lnTo>
                    <a:lnTo>
                      <a:pt x="389" y="109"/>
                    </a:lnTo>
                    <a:lnTo>
                      <a:pt x="363" y="108"/>
                    </a:lnTo>
                    <a:lnTo>
                      <a:pt x="340" y="110"/>
                    </a:lnTo>
                    <a:lnTo>
                      <a:pt x="322" y="116"/>
                    </a:lnTo>
                    <a:lnTo>
                      <a:pt x="306" y="125"/>
                    </a:lnTo>
                    <a:lnTo>
                      <a:pt x="366" y="88"/>
                    </a:lnTo>
                    <a:lnTo>
                      <a:pt x="428" y="58"/>
                    </a:lnTo>
                    <a:lnTo>
                      <a:pt x="495" y="32"/>
                    </a:lnTo>
                    <a:lnTo>
                      <a:pt x="563" y="14"/>
                    </a:lnTo>
                    <a:lnTo>
                      <a:pt x="636" y="4"/>
                    </a:lnTo>
                    <a:lnTo>
                      <a:pt x="70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36" name="Group 516"/>
          <p:cNvGrpSpPr>
            <a:grpSpLocks noChangeAspect="1"/>
          </p:cNvGrpSpPr>
          <p:nvPr/>
        </p:nvGrpSpPr>
        <p:grpSpPr bwMode="auto">
          <a:xfrm>
            <a:off x="7143661" y="2435119"/>
            <a:ext cx="634387" cy="141568"/>
            <a:chOff x="500" y="1283"/>
            <a:chExt cx="6305" cy="1407"/>
          </a:xfrm>
          <a:solidFill>
            <a:schemeClr val="tx2"/>
          </a:solidFill>
        </p:grpSpPr>
        <p:sp>
          <p:nvSpPr>
            <p:cNvPr id="137"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 name="Group 487"/>
          <p:cNvGrpSpPr>
            <a:grpSpLocks noChangeAspect="1"/>
          </p:cNvGrpSpPr>
          <p:nvPr/>
        </p:nvGrpSpPr>
        <p:grpSpPr bwMode="auto">
          <a:xfrm>
            <a:off x="7143661" y="2016564"/>
            <a:ext cx="528595" cy="143141"/>
            <a:chOff x="587" y="1283"/>
            <a:chExt cx="6263" cy="1696"/>
          </a:xfrm>
          <a:solidFill>
            <a:schemeClr val="tx2"/>
          </a:solidFill>
        </p:grpSpPr>
        <p:sp>
          <p:nvSpPr>
            <p:cNvPr id="156"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57"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58"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59"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0"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494"/>
            <p:cNvSpPr>
              <a:spLocks noChangeArrowheads="1"/>
            </p:cNvSpPr>
            <p:nvPr/>
          </p:nvSpPr>
          <p:spPr bwMode="auto">
            <a:xfrm>
              <a:off x="4106" y="1894"/>
              <a:ext cx="89" cy="82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2"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3"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4"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5"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201" name="Group 502"/>
          <p:cNvGrpSpPr>
            <a:grpSpLocks noChangeAspect="1"/>
          </p:cNvGrpSpPr>
          <p:nvPr/>
        </p:nvGrpSpPr>
        <p:grpSpPr bwMode="auto">
          <a:xfrm>
            <a:off x="7143661" y="1807169"/>
            <a:ext cx="639464" cy="144056"/>
            <a:chOff x="0" y="1289"/>
            <a:chExt cx="6330" cy="1426"/>
          </a:xfrm>
          <a:solidFill>
            <a:schemeClr val="tx2"/>
          </a:solidFill>
        </p:grpSpPr>
        <p:sp>
          <p:nvSpPr>
            <p:cNvPr id="202"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0" name="Group 415"/>
          <p:cNvGrpSpPr>
            <a:grpSpLocks noChangeAspect="1"/>
          </p:cNvGrpSpPr>
          <p:nvPr/>
        </p:nvGrpSpPr>
        <p:grpSpPr bwMode="auto">
          <a:xfrm>
            <a:off x="7143661" y="2225044"/>
            <a:ext cx="840797" cy="144735"/>
            <a:chOff x="0" y="1496"/>
            <a:chExt cx="6303" cy="1085"/>
          </a:xfrm>
          <a:solidFill>
            <a:schemeClr val="tx2"/>
          </a:solidFill>
        </p:grpSpPr>
        <p:sp>
          <p:nvSpPr>
            <p:cNvPr id="221"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4255960" y="3475161"/>
            <a:ext cx="893829" cy="877478"/>
            <a:chOff x="4255960" y="3475161"/>
            <a:chExt cx="893829" cy="877478"/>
          </a:xfrm>
        </p:grpSpPr>
        <p:grpSp>
          <p:nvGrpSpPr>
            <p:cNvPr id="234" name="Group 415"/>
            <p:cNvGrpSpPr>
              <a:grpSpLocks noChangeAspect="1"/>
            </p:cNvGrpSpPr>
            <p:nvPr/>
          </p:nvGrpSpPr>
          <p:grpSpPr bwMode="auto">
            <a:xfrm>
              <a:off x="4255960" y="3475161"/>
              <a:ext cx="893829" cy="153864"/>
              <a:chOff x="0" y="1496"/>
              <a:chExt cx="6303" cy="1085"/>
            </a:xfrm>
            <a:solidFill>
              <a:schemeClr val="tx2"/>
            </a:solidFill>
          </p:grpSpPr>
          <p:sp>
            <p:nvSpPr>
              <p:cNvPr id="235"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0" name="Group 432"/>
            <p:cNvGrpSpPr>
              <a:grpSpLocks noChangeAspect="1"/>
            </p:cNvGrpSpPr>
            <p:nvPr/>
          </p:nvGrpSpPr>
          <p:grpSpPr bwMode="auto">
            <a:xfrm>
              <a:off x="4255960" y="3701805"/>
              <a:ext cx="654517" cy="136960"/>
              <a:chOff x="8" y="1359"/>
              <a:chExt cx="6332" cy="1325"/>
            </a:xfrm>
            <a:solidFill>
              <a:schemeClr val="tx2"/>
            </a:solidFill>
          </p:grpSpPr>
          <p:sp>
            <p:nvSpPr>
              <p:cNvPr id="261"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5960" y="3911544"/>
              <a:ext cx="741074" cy="16692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5960" y="4151249"/>
              <a:ext cx="472189" cy="201390"/>
            </a:xfrm>
            <a:prstGeom prst="rect">
              <a:avLst/>
            </a:prstGeom>
          </p:spPr>
        </p:pic>
      </p:grpSp>
      <p:sp>
        <p:nvSpPr>
          <p:cNvPr id="251" name="Rectangle 250"/>
          <p:cNvSpPr/>
          <p:nvPr/>
        </p:nvSpPr>
        <p:spPr bwMode="auto">
          <a:xfrm>
            <a:off x="6051041" y="2732722"/>
            <a:ext cx="2796503" cy="1658303"/>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3176333" y="2732722"/>
            <a:ext cx="2807208" cy="1658303"/>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6051042" y="1027836"/>
            <a:ext cx="2807207" cy="1658303"/>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2" name="Rectangle 251"/>
          <p:cNvSpPr/>
          <p:nvPr/>
        </p:nvSpPr>
        <p:spPr bwMode="auto">
          <a:xfrm>
            <a:off x="3176334" y="1027836"/>
            <a:ext cx="2807207" cy="1658303"/>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587" name="Group 586"/>
          <p:cNvGrpSpPr/>
          <p:nvPr/>
        </p:nvGrpSpPr>
        <p:grpSpPr>
          <a:xfrm>
            <a:off x="286011" y="1028699"/>
            <a:ext cx="8572239" cy="3362518"/>
            <a:chOff x="286011" y="1028699"/>
            <a:chExt cx="8572239" cy="3362518"/>
          </a:xfrm>
        </p:grpSpPr>
        <p:sp>
          <p:nvSpPr>
            <p:cNvPr id="588" name="Rectangle 587"/>
            <p:cNvSpPr/>
            <p:nvPr/>
          </p:nvSpPr>
          <p:spPr bwMode="auto">
            <a:xfrm>
              <a:off x="286011" y="1028699"/>
              <a:ext cx="2807208" cy="3362518"/>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9" name="Rectangle 588"/>
            <p:cNvSpPr/>
            <p:nvPr/>
          </p:nvSpPr>
          <p:spPr bwMode="auto">
            <a:xfrm>
              <a:off x="3176333" y="1028699"/>
              <a:ext cx="2807208" cy="165936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0" name="Rectangle 589"/>
            <p:cNvSpPr/>
            <p:nvPr/>
          </p:nvSpPr>
          <p:spPr bwMode="auto">
            <a:xfrm>
              <a:off x="3176333" y="2731855"/>
              <a:ext cx="2807208" cy="165936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1" name="Rectangle 590"/>
            <p:cNvSpPr/>
            <p:nvPr/>
          </p:nvSpPr>
          <p:spPr bwMode="auto">
            <a:xfrm>
              <a:off x="6051042" y="1028699"/>
              <a:ext cx="2807208" cy="16593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92" name="Picture 591"/>
            <p:cNvPicPr>
              <a:picLocks noChangeAspect="1"/>
            </p:cNvPicPr>
            <p:nvPr/>
          </p:nvPicPr>
          <p:blipFill rotWithShape="1">
            <a:blip r:embed="rId2" cstate="screen">
              <a:extLst>
                <a:ext uri="{28A0092B-C50C-407E-A947-70E740481C1C}">
                  <a14:useLocalDpi xmlns:a14="http://schemas.microsoft.com/office/drawing/2010/main"/>
                </a:ext>
              </a:extLst>
            </a:blip>
            <a:srcRect l="35965" r="24825"/>
            <a:stretch/>
          </p:blipFill>
          <p:spPr>
            <a:xfrm>
              <a:off x="3175175" y="1028700"/>
              <a:ext cx="976567" cy="1659360"/>
            </a:xfrm>
            <a:prstGeom prst="rect">
              <a:avLst/>
            </a:prstGeom>
          </p:spPr>
        </p:pic>
        <p:sp>
          <p:nvSpPr>
            <p:cNvPr id="593" name="Rectangle 592"/>
            <p:cNvSpPr/>
            <p:nvPr/>
          </p:nvSpPr>
          <p:spPr bwMode="auto">
            <a:xfrm>
              <a:off x="6051042" y="2731855"/>
              <a:ext cx="2807208" cy="16593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4" name="Title 2"/>
            <p:cNvSpPr txBox="1">
              <a:spLocks/>
            </p:cNvSpPr>
            <p:nvPr/>
          </p:nvSpPr>
          <p:spPr>
            <a:xfrm>
              <a:off x="4236993"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Morning</a:t>
              </a:r>
              <a:br>
                <a:rPr lang="en-US" sz="2800" spc="0" dirty="0" smtClean="0">
                  <a:solidFill>
                    <a:schemeClr val="tx2"/>
                  </a:solidFill>
                </a:rPr>
              </a:br>
              <a:r>
                <a:rPr lang="en-US" sz="1600" spc="0" dirty="0" smtClean="0">
                  <a:solidFill>
                    <a:schemeClr val="tx2"/>
                  </a:solidFill>
                </a:rPr>
                <a:t>5-9am</a:t>
              </a:r>
              <a:endParaRPr lang="en-US" sz="1600" spc="0" dirty="0">
                <a:solidFill>
                  <a:schemeClr val="tx2"/>
                </a:solidFill>
              </a:endParaRPr>
            </a:p>
          </p:txBody>
        </p:sp>
        <p:pic>
          <p:nvPicPr>
            <p:cNvPr id="595" name="Picture 59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sp>
          <p:nvSpPr>
            <p:cNvPr id="596" name="Title 2"/>
            <p:cNvSpPr txBox="1">
              <a:spLocks/>
            </p:cNvSpPr>
            <p:nvPr/>
          </p:nvSpPr>
          <p:spPr>
            <a:xfrm>
              <a:off x="7112860"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Mid-Day</a:t>
              </a:r>
              <a:br>
                <a:rPr lang="en-US" sz="2800" spc="0" dirty="0" smtClean="0">
                  <a:solidFill>
                    <a:schemeClr val="tx2"/>
                  </a:solidFill>
                </a:rPr>
              </a:br>
              <a:r>
                <a:rPr lang="en-US" sz="1600" spc="0" dirty="0" smtClean="0">
                  <a:solidFill>
                    <a:schemeClr val="tx2"/>
                  </a:solidFill>
                </a:rPr>
                <a:t>9am-1pm</a:t>
              </a:r>
              <a:endParaRPr lang="en-US" sz="1600" spc="0" dirty="0">
                <a:solidFill>
                  <a:schemeClr val="tx2"/>
                </a:solidFill>
              </a:endParaRPr>
            </a:p>
          </p:txBody>
        </p:sp>
        <p:pic>
          <p:nvPicPr>
            <p:cNvPr id="597" name="Picture 59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75175" y="2732915"/>
              <a:ext cx="976567" cy="1657242"/>
            </a:xfrm>
            <a:prstGeom prst="rect">
              <a:avLst/>
            </a:prstGeom>
          </p:spPr>
        </p:pic>
        <p:sp>
          <p:nvSpPr>
            <p:cNvPr id="598" name="Title 2"/>
            <p:cNvSpPr txBox="1">
              <a:spLocks/>
            </p:cNvSpPr>
            <p:nvPr/>
          </p:nvSpPr>
          <p:spPr>
            <a:xfrm>
              <a:off x="4236993"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Afternoon</a:t>
              </a:r>
              <a:endParaRPr lang="en-US" sz="2800" spc="0" dirty="0">
                <a:solidFill>
                  <a:schemeClr val="tx2"/>
                </a:solidFill>
              </a:endParaRPr>
            </a:p>
            <a:p>
              <a:r>
                <a:rPr lang="en-US" sz="1600" spc="0" dirty="0" smtClean="0">
                  <a:solidFill>
                    <a:schemeClr val="tx2"/>
                  </a:solidFill>
                </a:rPr>
                <a:t>1-5pm</a:t>
              </a:r>
              <a:endParaRPr lang="en-US" sz="1600" spc="0" dirty="0">
                <a:solidFill>
                  <a:schemeClr val="tx2"/>
                </a:solidFill>
              </a:endParaRPr>
            </a:p>
            <a:p>
              <a:endParaRPr lang="en-US" sz="2800" spc="0" dirty="0" smtClean="0">
                <a:solidFill>
                  <a:schemeClr val="tx2"/>
                </a:solidFill>
              </a:endParaRPr>
            </a:p>
          </p:txBody>
        </p:sp>
        <p:pic>
          <p:nvPicPr>
            <p:cNvPr id="599" name="Picture 59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600" name="Title 2"/>
            <p:cNvSpPr txBox="1">
              <a:spLocks/>
            </p:cNvSpPr>
            <p:nvPr/>
          </p:nvSpPr>
          <p:spPr>
            <a:xfrm>
              <a:off x="7112860"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Evening</a:t>
              </a:r>
              <a:br>
                <a:rPr lang="en-US" sz="2800" spc="0" dirty="0" smtClean="0">
                  <a:solidFill>
                    <a:schemeClr val="tx2"/>
                  </a:solidFill>
                </a:rPr>
              </a:br>
              <a:r>
                <a:rPr lang="en-US" sz="1600" spc="0" dirty="0" smtClean="0">
                  <a:solidFill>
                    <a:schemeClr val="tx2"/>
                  </a:solidFill>
                </a:rPr>
                <a:t>5-8pm</a:t>
              </a:r>
              <a:endParaRPr lang="en-US" sz="1600" spc="0" dirty="0">
                <a:solidFill>
                  <a:schemeClr val="tx2"/>
                </a:solidFill>
              </a:endParaRPr>
            </a:p>
          </p:txBody>
        </p:sp>
        <p:sp>
          <p:nvSpPr>
            <p:cNvPr id="601" name="Rectangle 600"/>
            <p:cNvSpPr/>
            <p:nvPr/>
          </p:nvSpPr>
          <p:spPr bwMode="auto">
            <a:xfrm>
              <a:off x="1682368" y="1114099"/>
              <a:ext cx="45720" cy="36576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02" name="Rectangle 601"/>
            <p:cNvSpPr/>
            <p:nvPr/>
          </p:nvSpPr>
          <p:spPr bwMode="auto">
            <a:xfrm>
              <a:off x="1682368" y="3909066"/>
              <a:ext cx="45720" cy="36576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03" name="Rectangle 602"/>
            <p:cNvSpPr/>
            <p:nvPr/>
          </p:nvSpPr>
          <p:spPr bwMode="auto">
            <a:xfrm>
              <a:off x="385531"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04" name="Rectangle 603"/>
            <p:cNvSpPr/>
            <p:nvPr/>
          </p:nvSpPr>
          <p:spPr bwMode="auto">
            <a:xfrm>
              <a:off x="2654279"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05" name="Group 604"/>
            <p:cNvGrpSpPr/>
            <p:nvPr/>
          </p:nvGrpSpPr>
          <p:grpSpPr>
            <a:xfrm>
              <a:off x="377017" y="1110882"/>
              <a:ext cx="2643022" cy="904909"/>
              <a:chOff x="377017" y="1110882"/>
              <a:chExt cx="2643022" cy="904909"/>
            </a:xfrm>
          </p:grpSpPr>
          <p:grpSp>
            <p:nvGrpSpPr>
              <p:cNvPr id="762" name="Group 761"/>
              <p:cNvGrpSpPr/>
              <p:nvPr/>
            </p:nvGrpSpPr>
            <p:grpSpPr>
              <a:xfrm>
                <a:off x="377017" y="1110882"/>
                <a:ext cx="473507" cy="904909"/>
                <a:chOff x="377017" y="1110882"/>
                <a:chExt cx="473507" cy="904909"/>
              </a:xfrm>
            </p:grpSpPr>
            <p:sp>
              <p:nvSpPr>
                <p:cNvPr id="765" name="Rectangle 764"/>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66" name="Rectangle 765"/>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763" name="Rectangle 762"/>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64" name="Rectangle 763"/>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06" name="Group 605"/>
            <p:cNvGrpSpPr/>
            <p:nvPr/>
          </p:nvGrpSpPr>
          <p:grpSpPr>
            <a:xfrm flipV="1">
              <a:off x="377017" y="3369917"/>
              <a:ext cx="2643022" cy="904909"/>
              <a:chOff x="377017" y="1110882"/>
              <a:chExt cx="2643022" cy="904909"/>
            </a:xfrm>
          </p:grpSpPr>
          <p:grpSp>
            <p:nvGrpSpPr>
              <p:cNvPr id="757" name="Group 756"/>
              <p:cNvGrpSpPr/>
              <p:nvPr/>
            </p:nvGrpSpPr>
            <p:grpSpPr>
              <a:xfrm>
                <a:off x="377017" y="1110882"/>
                <a:ext cx="473507" cy="904909"/>
                <a:chOff x="377017" y="1110882"/>
                <a:chExt cx="473507" cy="904909"/>
              </a:xfrm>
            </p:grpSpPr>
            <p:sp>
              <p:nvSpPr>
                <p:cNvPr id="760" name="Rectangle 759"/>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61" name="Rectangle 760"/>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758" name="Rectangle 757"/>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59" name="Rectangle 758"/>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07" name="Group 606"/>
            <p:cNvGrpSpPr/>
            <p:nvPr/>
          </p:nvGrpSpPr>
          <p:grpSpPr>
            <a:xfrm>
              <a:off x="1395080" y="2573292"/>
              <a:ext cx="1463040" cy="1097280"/>
              <a:chOff x="1395080" y="2573292"/>
              <a:chExt cx="1463040" cy="1097280"/>
            </a:xfrm>
          </p:grpSpPr>
          <p:sp>
            <p:nvSpPr>
              <p:cNvPr id="755" name="Rectangle 754"/>
              <p:cNvSpPr/>
              <p:nvPr/>
            </p:nvSpPr>
            <p:spPr bwMode="auto">
              <a:xfrm rot="11100000">
                <a:off x="1619698" y="2573292"/>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56" name="Rectangle 755"/>
              <p:cNvSpPr/>
              <p:nvPr/>
            </p:nvSpPr>
            <p:spPr bwMode="auto">
              <a:xfrm rot="7620000">
                <a:off x="2117456" y="230907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08" name="Group 607"/>
            <p:cNvGrpSpPr/>
            <p:nvPr/>
          </p:nvGrpSpPr>
          <p:grpSpPr>
            <a:xfrm>
              <a:off x="7137022" y="3466830"/>
              <a:ext cx="1429555" cy="800281"/>
              <a:chOff x="7137022" y="3466830"/>
              <a:chExt cx="1429555" cy="800281"/>
            </a:xfrm>
          </p:grpSpPr>
          <p:grpSp>
            <p:nvGrpSpPr>
              <p:cNvPr id="728" name="Group 432"/>
              <p:cNvGrpSpPr>
                <a:grpSpLocks noChangeAspect="1"/>
              </p:cNvGrpSpPr>
              <p:nvPr/>
            </p:nvGrpSpPr>
            <p:grpSpPr bwMode="auto">
              <a:xfrm>
                <a:off x="7137022" y="3793763"/>
                <a:ext cx="654517" cy="136960"/>
                <a:chOff x="8" y="1359"/>
                <a:chExt cx="6332" cy="1325"/>
              </a:xfrm>
              <a:solidFill>
                <a:schemeClr val="tx2"/>
              </a:solidFill>
            </p:grpSpPr>
            <p:sp>
              <p:nvSpPr>
                <p:cNvPr id="745"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29" name="Picture 7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7022" y="4100186"/>
                <a:ext cx="741074" cy="166925"/>
              </a:xfrm>
              <a:prstGeom prst="rect">
                <a:avLst/>
              </a:prstGeom>
            </p:spPr>
          </p:pic>
          <p:pic>
            <p:nvPicPr>
              <p:cNvPr id="730" name="Picture 7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4388" y="3803413"/>
                <a:ext cx="472189" cy="201390"/>
              </a:xfrm>
              <a:prstGeom prst="rect">
                <a:avLst/>
              </a:prstGeom>
            </p:spPr>
          </p:pic>
          <p:pic>
            <p:nvPicPr>
              <p:cNvPr id="731" name="Picture 730"/>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810043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732" name="Group 516"/>
              <p:cNvGrpSpPr>
                <a:grpSpLocks noChangeAspect="1"/>
              </p:cNvGrpSpPr>
              <p:nvPr/>
            </p:nvGrpSpPr>
            <p:grpSpPr bwMode="auto">
              <a:xfrm>
                <a:off x="7137022" y="3466830"/>
                <a:ext cx="634387" cy="141568"/>
                <a:chOff x="500" y="1283"/>
                <a:chExt cx="6305" cy="1407"/>
              </a:xfrm>
              <a:solidFill>
                <a:schemeClr val="tx2"/>
              </a:solidFill>
            </p:grpSpPr>
            <p:sp>
              <p:nvSpPr>
                <p:cNvPr id="736"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33" name="Group 732"/>
              <p:cNvGrpSpPr/>
              <p:nvPr/>
            </p:nvGrpSpPr>
            <p:grpSpPr>
              <a:xfrm>
                <a:off x="8092999" y="4122674"/>
                <a:ext cx="462579" cy="140500"/>
                <a:chOff x="5630863" y="-465376"/>
                <a:chExt cx="2466975" cy="749300"/>
              </a:xfrm>
            </p:grpSpPr>
            <p:sp>
              <p:nvSpPr>
                <p:cNvPr id="734" name="Freeform 6"/>
                <p:cNvSpPr>
                  <a:spLocks noEditPoints="1"/>
                </p:cNvSpPr>
                <p:nvPr/>
              </p:nvSpPr>
              <p:spPr bwMode="auto">
                <a:xfrm>
                  <a:off x="6513513" y="-320914"/>
                  <a:ext cx="1584325" cy="469900"/>
                </a:xfrm>
                <a:custGeom>
                  <a:avLst/>
                  <a:gdLst>
                    <a:gd name="T0" fmla="*/ 944 w 2994"/>
                    <a:gd name="T1" fmla="*/ 780 h 888"/>
                    <a:gd name="T2" fmla="*/ 1158 w 2994"/>
                    <a:gd name="T3" fmla="*/ 780 h 888"/>
                    <a:gd name="T4" fmla="*/ 1246 w 2994"/>
                    <a:gd name="T5" fmla="*/ 770 h 888"/>
                    <a:gd name="T6" fmla="*/ 1330 w 2994"/>
                    <a:gd name="T7" fmla="*/ 723 h 888"/>
                    <a:gd name="T8" fmla="*/ 1365 w 2994"/>
                    <a:gd name="T9" fmla="*/ 620 h 888"/>
                    <a:gd name="T10" fmla="*/ 1327 w 2994"/>
                    <a:gd name="T11" fmla="*/ 521 h 888"/>
                    <a:gd name="T12" fmla="*/ 1236 w 2994"/>
                    <a:gd name="T13" fmla="*/ 478 h 888"/>
                    <a:gd name="T14" fmla="*/ 908 w 2994"/>
                    <a:gd name="T15" fmla="*/ 471 h 888"/>
                    <a:gd name="T16" fmla="*/ 1158 w 2994"/>
                    <a:gd name="T17" fmla="*/ 386 h 888"/>
                    <a:gd name="T18" fmla="*/ 1291 w 2994"/>
                    <a:gd name="T19" fmla="*/ 348 h 888"/>
                    <a:gd name="T20" fmla="*/ 1338 w 2994"/>
                    <a:gd name="T21" fmla="*/ 244 h 888"/>
                    <a:gd name="T22" fmla="*/ 1301 w 2994"/>
                    <a:gd name="T23" fmla="*/ 150 h 888"/>
                    <a:gd name="T24" fmla="*/ 1220 w 2994"/>
                    <a:gd name="T25" fmla="*/ 113 h 888"/>
                    <a:gd name="T26" fmla="*/ 1139 w 2994"/>
                    <a:gd name="T27" fmla="*/ 108 h 888"/>
                    <a:gd name="T28" fmla="*/ 1032 w 2994"/>
                    <a:gd name="T29" fmla="*/ 108 h 888"/>
                    <a:gd name="T30" fmla="*/ 922 w 2994"/>
                    <a:gd name="T31" fmla="*/ 108 h 888"/>
                    <a:gd name="T32" fmla="*/ 1775 w 2994"/>
                    <a:gd name="T33" fmla="*/ 121 h 888"/>
                    <a:gd name="T34" fmla="*/ 1647 w 2994"/>
                    <a:gd name="T35" fmla="*/ 245 h 888"/>
                    <a:gd name="T36" fmla="*/ 1600 w 2994"/>
                    <a:gd name="T37" fmla="*/ 444 h 888"/>
                    <a:gd name="T38" fmla="*/ 1647 w 2994"/>
                    <a:gd name="T39" fmla="*/ 643 h 888"/>
                    <a:gd name="T40" fmla="*/ 1775 w 2994"/>
                    <a:gd name="T41" fmla="*/ 767 h 888"/>
                    <a:gd name="T42" fmla="*/ 1958 w 2994"/>
                    <a:gd name="T43" fmla="*/ 794 h 888"/>
                    <a:gd name="T44" fmla="*/ 2117 w 2994"/>
                    <a:gd name="T45" fmla="*/ 716 h 888"/>
                    <a:gd name="T46" fmla="*/ 2206 w 2994"/>
                    <a:gd name="T47" fmla="*/ 550 h 888"/>
                    <a:gd name="T48" fmla="*/ 2206 w 2994"/>
                    <a:gd name="T49" fmla="*/ 338 h 888"/>
                    <a:gd name="T50" fmla="*/ 2117 w 2994"/>
                    <a:gd name="T51" fmla="*/ 173 h 888"/>
                    <a:gd name="T52" fmla="*/ 1958 w 2994"/>
                    <a:gd name="T53" fmla="*/ 94 h 888"/>
                    <a:gd name="T54" fmla="*/ 2611 w 2994"/>
                    <a:gd name="T55" fmla="*/ 349 h 888"/>
                    <a:gd name="T56" fmla="*/ 2994 w 2994"/>
                    <a:gd name="T57" fmla="*/ 870 h 888"/>
                    <a:gd name="T58" fmla="*/ 2228 w 2994"/>
                    <a:gd name="T59" fmla="*/ 870 h 888"/>
                    <a:gd name="T60" fmla="*/ 1158 w 2994"/>
                    <a:gd name="T61" fmla="*/ 20 h 888"/>
                    <a:gd name="T62" fmla="*/ 1317 w 2994"/>
                    <a:gd name="T63" fmla="*/ 52 h 888"/>
                    <a:gd name="T64" fmla="*/ 1399 w 2994"/>
                    <a:gd name="T65" fmla="*/ 125 h 888"/>
                    <a:gd name="T66" fmla="*/ 1430 w 2994"/>
                    <a:gd name="T67" fmla="*/ 206 h 888"/>
                    <a:gd name="T68" fmla="*/ 1430 w 2994"/>
                    <a:gd name="T69" fmla="*/ 287 h 888"/>
                    <a:gd name="T70" fmla="*/ 1361 w 2994"/>
                    <a:gd name="T71" fmla="*/ 401 h 888"/>
                    <a:gd name="T72" fmla="*/ 1413 w 2994"/>
                    <a:gd name="T73" fmla="*/ 482 h 888"/>
                    <a:gd name="T74" fmla="*/ 1460 w 2994"/>
                    <a:gd name="T75" fmla="*/ 621 h 888"/>
                    <a:gd name="T76" fmla="*/ 1408 w 2994"/>
                    <a:gd name="T77" fmla="*/ 775 h 888"/>
                    <a:gd name="T78" fmla="*/ 1261 w 2994"/>
                    <a:gd name="T79" fmla="*/ 858 h 888"/>
                    <a:gd name="T80" fmla="*/ 813 w 2994"/>
                    <a:gd name="T81" fmla="*/ 471 h 888"/>
                    <a:gd name="T82" fmla="*/ 666 w 2994"/>
                    <a:gd name="T83" fmla="*/ 428 h 888"/>
                    <a:gd name="T84" fmla="*/ 813 w 2994"/>
                    <a:gd name="T85" fmla="*/ 386 h 888"/>
                    <a:gd name="T86" fmla="*/ 383 w 2994"/>
                    <a:gd name="T87" fmla="*/ 350 h 888"/>
                    <a:gd name="T88" fmla="*/ 766 w 2994"/>
                    <a:gd name="T89" fmla="*/ 870 h 888"/>
                    <a:gd name="T90" fmla="*/ 0 w 2994"/>
                    <a:gd name="T91" fmla="*/ 870 h 888"/>
                    <a:gd name="T92" fmla="*/ 1968 w 2994"/>
                    <a:gd name="T93" fmla="*/ 4 h 888"/>
                    <a:gd name="T94" fmla="*/ 2164 w 2994"/>
                    <a:gd name="T95" fmla="*/ 88 h 888"/>
                    <a:gd name="T96" fmla="*/ 2284 w 2994"/>
                    <a:gd name="T97" fmla="*/ 264 h 888"/>
                    <a:gd name="T98" fmla="*/ 2311 w 2994"/>
                    <a:gd name="T99" fmla="*/ 508 h 888"/>
                    <a:gd name="T100" fmla="*/ 2235 w 2994"/>
                    <a:gd name="T101" fmla="*/ 722 h 888"/>
                    <a:gd name="T102" fmla="*/ 2073 w 2994"/>
                    <a:gd name="T103" fmla="*/ 855 h 888"/>
                    <a:gd name="T104" fmla="*/ 1852 w 2994"/>
                    <a:gd name="T105" fmla="*/ 884 h 888"/>
                    <a:gd name="T106" fmla="*/ 1656 w 2994"/>
                    <a:gd name="T107" fmla="*/ 800 h 888"/>
                    <a:gd name="T108" fmla="*/ 1534 w 2994"/>
                    <a:gd name="T109" fmla="*/ 624 h 888"/>
                    <a:gd name="T110" fmla="*/ 1507 w 2994"/>
                    <a:gd name="T111" fmla="*/ 380 h 888"/>
                    <a:gd name="T112" fmla="*/ 1583 w 2994"/>
                    <a:gd name="T113" fmla="*/ 166 h 888"/>
                    <a:gd name="T114" fmla="*/ 1745 w 2994"/>
                    <a:gd name="T115" fmla="*/ 33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4" h="888">
                      <a:moveTo>
                        <a:pt x="908" y="471"/>
                      </a:moveTo>
                      <a:lnTo>
                        <a:pt x="908" y="780"/>
                      </a:lnTo>
                      <a:lnTo>
                        <a:pt x="922" y="780"/>
                      </a:lnTo>
                      <a:lnTo>
                        <a:pt x="944" y="780"/>
                      </a:lnTo>
                      <a:lnTo>
                        <a:pt x="1000" y="780"/>
                      </a:lnTo>
                      <a:lnTo>
                        <a:pt x="1032" y="780"/>
                      </a:lnTo>
                      <a:lnTo>
                        <a:pt x="1063" y="780"/>
                      </a:lnTo>
                      <a:lnTo>
                        <a:pt x="1158" y="780"/>
                      </a:lnTo>
                      <a:lnTo>
                        <a:pt x="1178" y="780"/>
                      </a:lnTo>
                      <a:lnTo>
                        <a:pt x="1200" y="779"/>
                      </a:lnTo>
                      <a:lnTo>
                        <a:pt x="1223" y="775"/>
                      </a:lnTo>
                      <a:lnTo>
                        <a:pt x="1246" y="770"/>
                      </a:lnTo>
                      <a:lnTo>
                        <a:pt x="1269" y="763"/>
                      </a:lnTo>
                      <a:lnTo>
                        <a:pt x="1291" y="753"/>
                      </a:lnTo>
                      <a:lnTo>
                        <a:pt x="1311" y="739"/>
                      </a:lnTo>
                      <a:lnTo>
                        <a:pt x="1330" y="723"/>
                      </a:lnTo>
                      <a:lnTo>
                        <a:pt x="1344" y="704"/>
                      </a:lnTo>
                      <a:lnTo>
                        <a:pt x="1355" y="679"/>
                      </a:lnTo>
                      <a:lnTo>
                        <a:pt x="1364" y="653"/>
                      </a:lnTo>
                      <a:lnTo>
                        <a:pt x="1365" y="620"/>
                      </a:lnTo>
                      <a:lnTo>
                        <a:pt x="1362" y="589"/>
                      </a:lnTo>
                      <a:lnTo>
                        <a:pt x="1355" y="562"/>
                      </a:lnTo>
                      <a:lnTo>
                        <a:pt x="1342" y="539"/>
                      </a:lnTo>
                      <a:lnTo>
                        <a:pt x="1327" y="521"/>
                      </a:lnTo>
                      <a:lnTo>
                        <a:pt x="1308" y="506"/>
                      </a:lnTo>
                      <a:lnTo>
                        <a:pt x="1286" y="494"/>
                      </a:lnTo>
                      <a:lnTo>
                        <a:pt x="1261" y="485"/>
                      </a:lnTo>
                      <a:lnTo>
                        <a:pt x="1236" y="478"/>
                      </a:lnTo>
                      <a:lnTo>
                        <a:pt x="1210" y="474"/>
                      </a:lnTo>
                      <a:lnTo>
                        <a:pt x="1183" y="472"/>
                      </a:lnTo>
                      <a:lnTo>
                        <a:pt x="1158" y="471"/>
                      </a:lnTo>
                      <a:lnTo>
                        <a:pt x="908" y="471"/>
                      </a:lnTo>
                      <a:close/>
                      <a:moveTo>
                        <a:pt x="922" y="108"/>
                      </a:moveTo>
                      <a:lnTo>
                        <a:pt x="908" y="108"/>
                      </a:lnTo>
                      <a:lnTo>
                        <a:pt x="908" y="386"/>
                      </a:lnTo>
                      <a:lnTo>
                        <a:pt x="1158" y="386"/>
                      </a:lnTo>
                      <a:lnTo>
                        <a:pt x="1199" y="383"/>
                      </a:lnTo>
                      <a:lnTo>
                        <a:pt x="1234" y="376"/>
                      </a:lnTo>
                      <a:lnTo>
                        <a:pt x="1266" y="365"/>
                      </a:lnTo>
                      <a:lnTo>
                        <a:pt x="1291" y="348"/>
                      </a:lnTo>
                      <a:lnTo>
                        <a:pt x="1311" y="328"/>
                      </a:lnTo>
                      <a:lnTo>
                        <a:pt x="1327" y="304"/>
                      </a:lnTo>
                      <a:lnTo>
                        <a:pt x="1335" y="275"/>
                      </a:lnTo>
                      <a:lnTo>
                        <a:pt x="1338" y="244"/>
                      </a:lnTo>
                      <a:lnTo>
                        <a:pt x="1335" y="214"/>
                      </a:lnTo>
                      <a:lnTo>
                        <a:pt x="1328" y="189"/>
                      </a:lnTo>
                      <a:lnTo>
                        <a:pt x="1317" y="167"/>
                      </a:lnTo>
                      <a:lnTo>
                        <a:pt x="1301" y="150"/>
                      </a:lnTo>
                      <a:lnTo>
                        <a:pt x="1283" y="138"/>
                      </a:lnTo>
                      <a:lnTo>
                        <a:pt x="1263" y="126"/>
                      </a:lnTo>
                      <a:lnTo>
                        <a:pt x="1242" y="119"/>
                      </a:lnTo>
                      <a:lnTo>
                        <a:pt x="1220" y="113"/>
                      </a:lnTo>
                      <a:lnTo>
                        <a:pt x="1198" y="111"/>
                      </a:lnTo>
                      <a:lnTo>
                        <a:pt x="1178" y="109"/>
                      </a:lnTo>
                      <a:lnTo>
                        <a:pt x="1158" y="108"/>
                      </a:lnTo>
                      <a:lnTo>
                        <a:pt x="1139" y="108"/>
                      </a:lnTo>
                      <a:lnTo>
                        <a:pt x="1118" y="108"/>
                      </a:lnTo>
                      <a:lnTo>
                        <a:pt x="1093" y="108"/>
                      </a:lnTo>
                      <a:lnTo>
                        <a:pt x="1063" y="108"/>
                      </a:lnTo>
                      <a:lnTo>
                        <a:pt x="1032" y="108"/>
                      </a:lnTo>
                      <a:lnTo>
                        <a:pt x="1000" y="108"/>
                      </a:lnTo>
                      <a:lnTo>
                        <a:pt x="971" y="108"/>
                      </a:lnTo>
                      <a:lnTo>
                        <a:pt x="944" y="108"/>
                      </a:lnTo>
                      <a:lnTo>
                        <a:pt x="922" y="108"/>
                      </a:lnTo>
                      <a:close/>
                      <a:moveTo>
                        <a:pt x="1910" y="89"/>
                      </a:moveTo>
                      <a:lnTo>
                        <a:pt x="1862" y="94"/>
                      </a:lnTo>
                      <a:lnTo>
                        <a:pt x="1816" y="103"/>
                      </a:lnTo>
                      <a:lnTo>
                        <a:pt x="1775" y="121"/>
                      </a:lnTo>
                      <a:lnTo>
                        <a:pt x="1737" y="143"/>
                      </a:lnTo>
                      <a:lnTo>
                        <a:pt x="1703" y="173"/>
                      </a:lnTo>
                      <a:lnTo>
                        <a:pt x="1673" y="207"/>
                      </a:lnTo>
                      <a:lnTo>
                        <a:pt x="1647" y="245"/>
                      </a:lnTo>
                      <a:lnTo>
                        <a:pt x="1627" y="289"/>
                      </a:lnTo>
                      <a:lnTo>
                        <a:pt x="1612" y="338"/>
                      </a:lnTo>
                      <a:lnTo>
                        <a:pt x="1603" y="389"/>
                      </a:lnTo>
                      <a:lnTo>
                        <a:pt x="1600" y="444"/>
                      </a:lnTo>
                      <a:lnTo>
                        <a:pt x="1603" y="499"/>
                      </a:lnTo>
                      <a:lnTo>
                        <a:pt x="1612" y="550"/>
                      </a:lnTo>
                      <a:lnTo>
                        <a:pt x="1627" y="599"/>
                      </a:lnTo>
                      <a:lnTo>
                        <a:pt x="1647" y="643"/>
                      </a:lnTo>
                      <a:lnTo>
                        <a:pt x="1673" y="682"/>
                      </a:lnTo>
                      <a:lnTo>
                        <a:pt x="1703" y="716"/>
                      </a:lnTo>
                      <a:lnTo>
                        <a:pt x="1737" y="745"/>
                      </a:lnTo>
                      <a:lnTo>
                        <a:pt x="1775" y="767"/>
                      </a:lnTo>
                      <a:lnTo>
                        <a:pt x="1816" y="784"/>
                      </a:lnTo>
                      <a:lnTo>
                        <a:pt x="1862" y="794"/>
                      </a:lnTo>
                      <a:lnTo>
                        <a:pt x="1910" y="799"/>
                      </a:lnTo>
                      <a:lnTo>
                        <a:pt x="1958" y="794"/>
                      </a:lnTo>
                      <a:lnTo>
                        <a:pt x="2002" y="784"/>
                      </a:lnTo>
                      <a:lnTo>
                        <a:pt x="2045" y="767"/>
                      </a:lnTo>
                      <a:lnTo>
                        <a:pt x="2083" y="745"/>
                      </a:lnTo>
                      <a:lnTo>
                        <a:pt x="2117" y="716"/>
                      </a:lnTo>
                      <a:lnTo>
                        <a:pt x="2145" y="682"/>
                      </a:lnTo>
                      <a:lnTo>
                        <a:pt x="2171" y="643"/>
                      </a:lnTo>
                      <a:lnTo>
                        <a:pt x="2191" y="599"/>
                      </a:lnTo>
                      <a:lnTo>
                        <a:pt x="2206" y="550"/>
                      </a:lnTo>
                      <a:lnTo>
                        <a:pt x="2215" y="499"/>
                      </a:lnTo>
                      <a:lnTo>
                        <a:pt x="2218" y="444"/>
                      </a:lnTo>
                      <a:lnTo>
                        <a:pt x="2215" y="389"/>
                      </a:lnTo>
                      <a:lnTo>
                        <a:pt x="2206" y="338"/>
                      </a:lnTo>
                      <a:lnTo>
                        <a:pt x="2191" y="289"/>
                      </a:lnTo>
                      <a:lnTo>
                        <a:pt x="2171" y="245"/>
                      </a:lnTo>
                      <a:lnTo>
                        <a:pt x="2145" y="207"/>
                      </a:lnTo>
                      <a:lnTo>
                        <a:pt x="2117" y="173"/>
                      </a:lnTo>
                      <a:lnTo>
                        <a:pt x="2083" y="143"/>
                      </a:lnTo>
                      <a:lnTo>
                        <a:pt x="2045" y="121"/>
                      </a:lnTo>
                      <a:lnTo>
                        <a:pt x="2002" y="103"/>
                      </a:lnTo>
                      <a:lnTo>
                        <a:pt x="1958" y="94"/>
                      </a:lnTo>
                      <a:lnTo>
                        <a:pt x="1910" y="89"/>
                      </a:lnTo>
                      <a:close/>
                      <a:moveTo>
                        <a:pt x="2256" y="20"/>
                      </a:moveTo>
                      <a:lnTo>
                        <a:pt x="2367" y="20"/>
                      </a:lnTo>
                      <a:lnTo>
                        <a:pt x="2611" y="349"/>
                      </a:lnTo>
                      <a:lnTo>
                        <a:pt x="2853" y="20"/>
                      </a:lnTo>
                      <a:lnTo>
                        <a:pt x="2964" y="20"/>
                      </a:lnTo>
                      <a:lnTo>
                        <a:pt x="2666" y="424"/>
                      </a:lnTo>
                      <a:lnTo>
                        <a:pt x="2994" y="870"/>
                      </a:lnTo>
                      <a:lnTo>
                        <a:pt x="2881" y="870"/>
                      </a:lnTo>
                      <a:lnTo>
                        <a:pt x="2611" y="501"/>
                      </a:lnTo>
                      <a:lnTo>
                        <a:pt x="2338" y="870"/>
                      </a:lnTo>
                      <a:lnTo>
                        <a:pt x="2228" y="870"/>
                      </a:lnTo>
                      <a:lnTo>
                        <a:pt x="2554" y="424"/>
                      </a:lnTo>
                      <a:lnTo>
                        <a:pt x="2256" y="20"/>
                      </a:lnTo>
                      <a:close/>
                      <a:moveTo>
                        <a:pt x="813" y="20"/>
                      </a:moveTo>
                      <a:lnTo>
                        <a:pt x="1158" y="20"/>
                      </a:lnTo>
                      <a:lnTo>
                        <a:pt x="1206" y="23"/>
                      </a:lnTo>
                      <a:lnTo>
                        <a:pt x="1249" y="28"/>
                      </a:lnTo>
                      <a:lnTo>
                        <a:pt x="1284" y="38"/>
                      </a:lnTo>
                      <a:lnTo>
                        <a:pt x="1317" y="52"/>
                      </a:lnTo>
                      <a:lnTo>
                        <a:pt x="1344" y="68"/>
                      </a:lnTo>
                      <a:lnTo>
                        <a:pt x="1365" y="85"/>
                      </a:lnTo>
                      <a:lnTo>
                        <a:pt x="1383" y="105"/>
                      </a:lnTo>
                      <a:lnTo>
                        <a:pt x="1399" y="125"/>
                      </a:lnTo>
                      <a:lnTo>
                        <a:pt x="1410" y="146"/>
                      </a:lnTo>
                      <a:lnTo>
                        <a:pt x="1419" y="167"/>
                      </a:lnTo>
                      <a:lnTo>
                        <a:pt x="1426" y="187"/>
                      </a:lnTo>
                      <a:lnTo>
                        <a:pt x="1430" y="206"/>
                      </a:lnTo>
                      <a:lnTo>
                        <a:pt x="1432" y="223"/>
                      </a:lnTo>
                      <a:lnTo>
                        <a:pt x="1433" y="238"/>
                      </a:lnTo>
                      <a:lnTo>
                        <a:pt x="1435" y="251"/>
                      </a:lnTo>
                      <a:lnTo>
                        <a:pt x="1430" y="287"/>
                      </a:lnTo>
                      <a:lnTo>
                        <a:pt x="1422" y="321"/>
                      </a:lnTo>
                      <a:lnTo>
                        <a:pt x="1406" y="350"/>
                      </a:lnTo>
                      <a:lnTo>
                        <a:pt x="1386" y="379"/>
                      </a:lnTo>
                      <a:lnTo>
                        <a:pt x="1361" y="401"/>
                      </a:lnTo>
                      <a:lnTo>
                        <a:pt x="1332" y="420"/>
                      </a:lnTo>
                      <a:lnTo>
                        <a:pt x="1359" y="437"/>
                      </a:lnTo>
                      <a:lnTo>
                        <a:pt x="1388" y="457"/>
                      </a:lnTo>
                      <a:lnTo>
                        <a:pt x="1413" y="482"/>
                      </a:lnTo>
                      <a:lnTo>
                        <a:pt x="1435" y="514"/>
                      </a:lnTo>
                      <a:lnTo>
                        <a:pt x="1449" y="546"/>
                      </a:lnTo>
                      <a:lnTo>
                        <a:pt x="1457" y="583"/>
                      </a:lnTo>
                      <a:lnTo>
                        <a:pt x="1460" y="621"/>
                      </a:lnTo>
                      <a:lnTo>
                        <a:pt x="1457" y="665"/>
                      </a:lnTo>
                      <a:lnTo>
                        <a:pt x="1447" y="706"/>
                      </a:lnTo>
                      <a:lnTo>
                        <a:pt x="1430" y="742"/>
                      </a:lnTo>
                      <a:lnTo>
                        <a:pt x="1408" y="775"/>
                      </a:lnTo>
                      <a:lnTo>
                        <a:pt x="1379" y="803"/>
                      </a:lnTo>
                      <a:lnTo>
                        <a:pt x="1345" y="826"/>
                      </a:lnTo>
                      <a:lnTo>
                        <a:pt x="1305" y="844"/>
                      </a:lnTo>
                      <a:lnTo>
                        <a:pt x="1261" y="858"/>
                      </a:lnTo>
                      <a:lnTo>
                        <a:pt x="1212" y="867"/>
                      </a:lnTo>
                      <a:lnTo>
                        <a:pt x="1158" y="870"/>
                      </a:lnTo>
                      <a:lnTo>
                        <a:pt x="813" y="870"/>
                      </a:lnTo>
                      <a:lnTo>
                        <a:pt x="813" y="471"/>
                      </a:lnTo>
                      <a:lnTo>
                        <a:pt x="636" y="471"/>
                      </a:lnTo>
                      <a:lnTo>
                        <a:pt x="644" y="460"/>
                      </a:lnTo>
                      <a:lnTo>
                        <a:pt x="654" y="445"/>
                      </a:lnTo>
                      <a:lnTo>
                        <a:pt x="666" y="428"/>
                      </a:lnTo>
                      <a:lnTo>
                        <a:pt x="678" y="413"/>
                      </a:lnTo>
                      <a:lnTo>
                        <a:pt x="688" y="397"/>
                      </a:lnTo>
                      <a:lnTo>
                        <a:pt x="698" y="386"/>
                      </a:lnTo>
                      <a:lnTo>
                        <a:pt x="813" y="386"/>
                      </a:lnTo>
                      <a:lnTo>
                        <a:pt x="813" y="20"/>
                      </a:lnTo>
                      <a:close/>
                      <a:moveTo>
                        <a:pt x="29" y="20"/>
                      </a:moveTo>
                      <a:lnTo>
                        <a:pt x="141" y="20"/>
                      </a:lnTo>
                      <a:lnTo>
                        <a:pt x="383" y="350"/>
                      </a:lnTo>
                      <a:lnTo>
                        <a:pt x="626" y="20"/>
                      </a:lnTo>
                      <a:lnTo>
                        <a:pt x="738" y="20"/>
                      </a:lnTo>
                      <a:lnTo>
                        <a:pt x="440" y="424"/>
                      </a:lnTo>
                      <a:lnTo>
                        <a:pt x="766" y="870"/>
                      </a:lnTo>
                      <a:lnTo>
                        <a:pt x="654" y="870"/>
                      </a:lnTo>
                      <a:lnTo>
                        <a:pt x="383" y="501"/>
                      </a:lnTo>
                      <a:lnTo>
                        <a:pt x="112" y="870"/>
                      </a:lnTo>
                      <a:lnTo>
                        <a:pt x="0" y="870"/>
                      </a:lnTo>
                      <a:lnTo>
                        <a:pt x="327" y="424"/>
                      </a:lnTo>
                      <a:lnTo>
                        <a:pt x="29" y="20"/>
                      </a:lnTo>
                      <a:close/>
                      <a:moveTo>
                        <a:pt x="1910" y="0"/>
                      </a:moveTo>
                      <a:lnTo>
                        <a:pt x="1968" y="4"/>
                      </a:lnTo>
                      <a:lnTo>
                        <a:pt x="2022" y="14"/>
                      </a:lnTo>
                      <a:lnTo>
                        <a:pt x="2073" y="33"/>
                      </a:lnTo>
                      <a:lnTo>
                        <a:pt x="2120" y="57"/>
                      </a:lnTo>
                      <a:lnTo>
                        <a:pt x="2164" y="88"/>
                      </a:lnTo>
                      <a:lnTo>
                        <a:pt x="2201" y="123"/>
                      </a:lnTo>
                      <a:lnTo>
                        <a:pt x="2235" y="166"/>
                      </a:lnTo>
                      <a:lnTo>
                        <a:pt x="2262" y="213"/>
                      </a:lnTo>
                      <a:lnTo>
                        <a:pt x="2284" y="264"/>
                      </a:lnTo>
                      <a:lnTo>
                        <a:pt x="2301" y="321"/>
                      </a:lnTo>
                      <a:lnTo>
                        <a:pt x="2311" y="380"/>
                      </a:lnTo>
                      <a:lnTo>
                        <a:pt x="2314" y="444"/>
                      </a:lnTo>
                      <a:lnTo>
                        <a:pt x="2311" y="508"/>
                      </a:lnTo>
                      <a:lnTo>
                        <a:pt x="2301" y="567"/>
                      </a:lnTo>
                      <a:lnTo>
                        <a:pt x="2284" y="624"/>
                      </a:lnTo>
                      <a:lnTo>
                        <a:pt x="2262" y="675"/>
                      </a:lnTo>
                      <a:lnTo>
                        <a:pt x="2235" y="722"/>
                      </a:lnTo>
                      <a:lnTo>
                        <a:pt x="2201" y="765"/>
                      </a:lnTo>
                      <a:lnTo>
                        <a:pt x="2164" y="800"/>
                      </a:lnTo>
                      <a:lnTo>
                        <a:pt x="2120" y="831"/>
                      </a:lnTo>
                      <a:lnTo>
                        <a:pt x="2073" y="855"/>
                      </a:lnTo>
                      <a:lnTo>
                        <a:pt x="2022" y="874"/>
                      </a:lnTo>
                      <a:lnTo>
                        <a:pt x="1968" y="884"/>
                      </a:lnTo>
                      <a:lnTo>
                        <a:pt x="1910" y="888"/>
                      </a:lnTo>
                      <a:lnTo>
                        <a:pt x="1852" y="884"/>
                      </a:lnTo>
                      <a:lnTo>
                        <a:pt x="1796" y="874"/>
                      </a:lnTo>
                      <a:lnTo>
                        <a:pt x="1745" y="855"/>
                      </a:lnTo>
                      <a:lnTo>
                        <a:pt x="1698" y="831"/>
                      </a:lnTo>
                      <a:lnTo>
                        <a:pt x="1656" y="800"/>
                      </a:lnTo>
                      <a:lnTo>
                        <a:pt x="1618" y="765"/>
                      </a:lnTo>
                      <a:lnTo>
                        <a:pt x="1583" y="722"/>
                      </a:lnTo>
                      <a:lnTo>
                        <a:pt x="1557" y="675"/>
                      </a:lnTo>
                      <a:lnTo>
                        <a:pt x="1534" y="624"/>
                      </a:lnTo>
                      <a:lnTo>
                        <a:pt x="1518" y="567"/>
                      </a:lnTo>
                      <a:lnTo>
                        <a:pt x="1507" y="508"/>
                      </a:lnTo>
                      <a:lnTo>
                        <a:pt x="1504" y="444"/>
                      </a:lnTo>
                      <a:lnTo>
                        <a:pt x="1507" y="380"/>
                      </a:lnTo>
                      <a:lnTo>
                        <a:pt x="1518" y="321"/>
                      </a:lnTo>
                      <a:lnTo>
                        <a:pt x="1534" y="264"/>
                      </a:lnTo>
                      <a:lnTo>
                        <a:pt x="1557" y="213"/>
                      </a:lnTo>
                      <a:lnTo>
                        <a:pt x="1583" y="166"/>
                      </a:lnTo>
                      <a:lnTo>
                        <a:pt x="1618" y="123"/>
                      </a:lnTo>
                      <a:lnTo>
                        <a:pt x="1656" y="88"/>
                      </a:lnTo>
                      <a:lnTo>
                        <a:pt x="1698" y="57"/>
                      </a:lnTo>
                      <a:lnTo>
                        <a:pt x="1745" y="33"/>
                      </a:lnTo>
                      <a:lnTo>
                        <a:pt x="1796" y="14"/>
                      </a:lnTo>
                      <a:lnTo>
                        <a:pt x="1852" y="4"/>
                      </a:lnTo>
                      <a:lnTo>
                        <a:pt x="19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7"/>
                <p:cNvSpPr>
                  <a:spLocks noEditPoints="1"/>
                </p:cNvSpPr>
                <p:nvPr/>
              </p:nvSpPr>
              <p:spPr bwMode="auto">
                <a:xfrm>
                  <a:off x="5630863" y="-465376"/>
                  <a:ext cx="749300" cy="749300"/>
                </a:xfrm>
                <a:custGeom>
                  <a:avLst/>
                  <a:gdLst>
                    <a:gd name="T0" fmla="*/ 824 w 1417"/>
                    <a:gd name="T1" fmla="*/ 641 h 1417"/>
                    <a:gd name="T2" fmla="*/ 1017 w 1417"/>
                    <a:gd name="T3" fmla="*/ 835 h 1417"/>
                    <a:gd name="T4" fmla="*/ 1160 w 1417"/>
                    <a:gd name="T5" fmla="*/ 1010 h 1417"/>
                    <a:gd name="T6" fmla="*/ 1231 w 1417"/>
                    <a:gd name="T7" fmla="*/ 1162 h 1417"/>
                    <a:gd name="T8" fmla="*/ 1180 w 1417"/>
                    <a:gd name="T9" fmla="*/ 1237 h 1417"/>
                    <a:gd name="T10" fmla="*/ 931 w 1417"/>
                    <a:gd name="T11" fmla="*/ 1382 h 1417"/>
                    <a:gd name="T12" fmla="*/ 634 w 1417"/>
                    <a:gd name="T13" fmla="*/ 1413 h 1417"/>
                    <a:gd name="T14" fmla="*/ 360 w 1417"/>
                    <a:gd name="T15" fmla="*/ 1323 h 1417"/>
                    <a:gd name="T16" fmla="*/ 193 w 1417"/>
                    <a:gd name="T17" fmla="*/ 1190 h 1417"/>
                    <a:gd name="T18" fmla="*/ 190 w 1417"/>
                    <a:gd name="T19" fmla="*/ 1174 h 1417"/>
                    <a:gd name="T20" fmla="*/ 223 w 1417"/>
                    <a:gd name="T21" fmla="*/ 1071 h 1417"/>
                    <a:gd name="T22" fmla="*/ 336 w 1417"/>
                    <a:gd name="T23" fmla="*/ 913 h 1417"/>
                    <a:gd name="T24" fmla="*/ 479 w 1417"/>
                    <a:gd name="T25" fmla="*/ 754 h 1417"/>
                    <a:gd name="T26" fmla="*/ 606 w 1417"/>
                    <a:gd name="T27" fmla="*/ 631 h 1417"/>
                    <a:gd name="T28" fmla="*/ 697 w 1417"/>
                    <a:gd name="T29" fmla="*/ 554 h 1417"/>
                    <a:gd name="T30" fmla="*/ 254 w 1417"/>
                    <a:gd name="T31" fmla="*/ 177 h 1417"/>
                    <a:gd name="T32" fmla="*/ 291 w 1417"/>
                    <a:gd name="T33" fmla="*/ 184 h 1417"/>
                    <a:gd name="T34" fmla="*/ 392 w 1417"/>
                    <a:gd name="T35" fmla="*/ 248 h 1417"/>
                    <a:gd name="T36" fmla="*/ 540 w 1417"/>
                    <a:gd name="T37" fmla="*/ 390 h 1417"/>
                    <a:gd name="T38" fmla="*/ 508 w 1417"/>
                    <a:gd name="T39" fmla="*/ 428 h 1417"/>
                    <a:gd name="T40" fmla="*/ 427 w 1417"/>
                    <a:gd name="T41" fmla="*/ 529 h 1417"/>
                    <a:gd name="T42" fmla="*/ 326 w 1417"/>
                    <a:gd name="T43" fmla="*/ 672 h 1417"/>
                    <a:gd name="T44" fmla="*/ 203 w 1417"/>
                    <a:gd name="T45" fmla="*/ 893 h 1417"/>
                    <a:gd name="T46" fmla="*/ 153 w 1417"/>
                    <a:gd name="T47" fmla="*/ 1054 h 1417"/>
                    <a:gd name="T48" fmla="*/ 169 w 1417"/>
                    <a:gd name="T49" fmla="*/ 1164 h 1417"/>
                    <a:gd name="T50" fmla="*/ 34 w 1417"/>
                    <a:gd name="T51" fmla="*/ 922 h 1417"/>
                    <a:gd name="T52" fmla="*/ 4 w 1417"/>
                    <a:gd name="T53" fmla="*/ 631 h 1417"/>
                    <a:gd name="T54" fmla="*/ 98 w 1417"/>
                    <a:gd name="T55" fmla="*/ 349 h 1417"/>
                    <a:gd name="T56" fmla="*/ 245 w 1417"/>
                    <a:gd name="T57" fmla="*/ 177 h 1417"/>
                    <a:gd name="T58" fmla="*/ 1179 w 1417"/>
                    <a:gd name="T59" fmla="*/ 177 h 1417"/>
                    <a:gd name="T60" fmla="*/ 1353 w 1417"/>
                    <a:gd name="T61" fmla="*/ 413 h 1417"/>
                    <a:gd name="T62" fmla="*/ 1417 w 1417"/>
                    <a:gd name="T63" fmla="*/ 708 h 1417"/>
                    <a:gd name="T64" fmla="*/ 1360 w 1417"/>
                    <a:gd name="T65" fmla="*/ 989 h 1417"/>
                    <a:gd name="T66" fmla="*/ 1261 w 1417"/>
                    <a:gd name="T67" fmla="*/ 1145 h 1417"/>
                    <a:gd name="T68" fmla="*/ 1264 w 1417"/>
                    <a:gd name="T69" fmla="*/ 1027 h 1417"/>
                    <a:gd name="T70" fmla="*/ 1216 w 1417"/>
                    <a:gd name="T71" fmla="*/ 882 h 1417"/>
                    <a:gd name="T72" fmla="*/ 1097 w 1417"/>
                    <a:gd name="T73" fmla="*/ 669 h 1417"/>
                    <a:gd name="T74" fmla="*/ 994 w 1417"/>
                    <a:gd name="T75" fmla="*/ 526 h 1417"/>
                    <a:gd name="T76" fmla="*/ 914 w 1417"/>
                    <a:gd name="T77" fmla="*/ 425 h 1417"/>
                    <a:gd name="T78" fmla="*/ 882 w 1417"/>
                    <a:gd name="T79" fmla="*/ 386 h 1417"/>
                    <a:gd name="T80" fmla="*/ 1028 w 1417"/>
                    <a:gd name="T81" fmla="*/ 249 h 1417"/>
                    <a:gd name="T82" fmla="*/ 1142 w 1417"/>
                    <a:gd name="T83" fmla="*/ 178 h 1417"/>
                    <a:gd name="T84" fmla="*/ 1166 w 1417"/>
                    <a:gd name="T85" fmla="*/ 176 h 1417"/>
                    <a:gd name="T86" fmla="*/ 921 w 1417"/>
                    <a:gd name="T87" fmla="*/ 32 h 1417"/>
                    <a:gd name="T88" fmla="*/ 1095 w 1417"/>
                    <a:gd name="T89" fmla="*/ 116 h 1417"/>
                    <a:gd name="T90" fmla="*/ 975 w 1417"/>
                    <a:gd name="T91" fmla="*/ 117 h 1417"/>
                    <a:gd name="T92" fmla="*/ 834 w 1417"/>
                    <a:gd name="T93" fmla="*/ 171 h 1417"/>
                    <a:gd name="T94" fmla="*/ 726 w 1417"/>
                    <a:gd name="T95" fmla="*/ 230 h 1417"/>
                    <a:gd name="T96" fmla="*/ 674 w 1417"/>
                    <a:gd name="T97" fmla="*/ 217 h 1417"/>
                    <a:gd name="T98" fmla="*/ 550 w 1417"/>
                    <a:gd name="T99" fmla="*/ 153 h 1417"/>
                    <a:gd name="T100" fmla="*/ 418 w 1417"/>
                    <a:gd name="T101" fmla="*/ 112 h 1417"/>
                    <a:gd name="T102" fmla="*/ 322 w 1417"/>
                    <a:gd name="T103" fmla="*/ 116 h 1417"/>
                    <a:gd name="T104" fmla="*/ 495 w 1417"/>
                    <a:gd name="T105" fmla="*/ 3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7" h="1417">
                      <a:moveTo>
                        <a:pt x="711" y="544"/>
                      </a:moveTo>
                      <a:lnTo>
                        <a:pt x="743" y="571"/>
                      </a:lnTo>
                      <a:lnTo>
                        <a:pt x="780" y="603"/>
                      </a:lnTo>
                      <a:lnTo>
                        <a:pt x="824" y="641"/>
                      </a:lnTo>
                      <a:lnTo>
                        <a:pt x="871" y="685"/>
                      </a:lnTo>
                      <a:lnTo>
                        <a:pt x="922" y="735"/>
                      </a:lnTo>
                      <a:lnTo>
                        <a:pt x="976" y="790"/>
                      </a:lnTo>
                      <a:lnTo>
                        <a:pt x="1017" y="835"/>
                      </a:lnTo>
                      <a:lnTo>
                        <a:pt x="1057" y="879"/>
                      </a:lnTo>
                      <a:lnTo>
                        <a:pt x="1095" y="923"/>
                      </a:lnTo>
                      <a:lnTo>
                        <a:pt x="1129" y="967"/>
                      </a:lnTo>
                      <a:lnTo>
                        <a:pt x="1160" y="1010"/>
                      </a:lnTo>
                      <a:lnTo>
                        <a:pt x="1187" y="1051"/>
                      </a:lnTo>
                      <a:lnTo>
                        <a:pt x="1209" y="1091"/>
                      </a:lnTo>
                      <a:lnTo>
                        <a:pt x="1224" y="1128"/>
                      </a:lnTo>
                      <a:lnTo>
                        <a:pt x="1231" y="1162"/>
                      </a:lnTo>
                      <a:lnTo>
                        <a:pt x="1233" y="1174"/>
                      </a:lnTo>
                      <a:lnTo>
                        <a:pt x="1233" y="1183"/>
                      </a:lnTo>
                      <a:lnTo>
                        <a:pt x="1231" y="1186"/>
                      </a:lnTo>
                      <a:lnTo>
                        <a:pt x="1180" y="1237"/>
                      </a:lnTo>
                      <a:lnTo>
                        <a:pt x="1125" y="1282"/>
                      </a:lnTo>
                      <a:lnTo>
                        <a:pt x="1064" y="1322"/>
                      </a:lnTo>
                      <a:lnTo>
                        <a:pt x="1000" y="1355"/>
                      </a:lnTo>
                      <a:lnTo>
                        <a:pt x="931" y="1382"/>
                      </a:lnTo>
                      <a:lnTo>
                        <a:pt x="860" y="1400"/>
                      </a:lnTo>
                      <a:lnTo>
                        <a:pt x="786" y="1413"/>
                      </a:lnTo>
                      <a:lnTo>
                        <a:pt x="709" y="1417"/>
                      </a:lnTo>
                      <a:lnTo>
                        <a:pt x="634" y="1413"/>
                      </a:lnTo>
                      <a:lnTo>
                        <a:pt x="562" y="1401"/>
                      </a:lnTo>
                      <a:lnTo>
                        <a:pt x="492" y="1382"/>
                      </a:lnTo>
                      <a:lnTo>
                        <a:pt x="424" y="1356"/>
                      </a:lnTo>
                      <a:lnTo>
                        <a:pt x="360" y="1323"/>
                      </a:lnTo>
                      <a:lnTo>
                        <a:pt x="301" y="1285"/>
                      </a:lnTo>
                      <a:lnTo>
                        <a:pt x="245" y="1241"/>
                      </a:lnTo>
                      <a:lnTo>
                        <a:pt x="194" y="1191"/>
                      </a:lnTo>
                      <a:lnTo>
                        <a:pt x="193" y="1190"/>
                      </a:lnTo>
                      <a:lnTo>
                        <a:pt x="192" y="1189"/>
                      </a:lnTo>
                      <a:lnTo>
                        <a:pt x="192" y="1186"/>
                      </a:lnTo>
                      <a:lnTo>
                        <a:pt x="192" y="1183"/>
                      </a:lnTo>
                      <a:lnTo>
                        <a:pt x="190" y="1174"/>
                      </a:lnTo>
                      <a:lnTo>
                        <a:pt x="190" y="1172"/>
                      </a:lnTo>
                      <a:lnTo>
                        <a:pt x="194" y="1140"/>
                      </a:lnTo>
                      <a:lnTo>
                        <a:pt x="206" y="1106"/>
                      </a:lnTo>
                      <a:lnTo>
                        <a:pt x="223" y="1071"/>
                      </a:lnTo>
                      <a:lnTo>
                        <a:pt x="245" y="1034"/>
                      </a:lnTo>
                      <a:lnTo>
                        <a:pt x="272" y="994"/>
                      </a:lnTo>
                      <a:lnTo>
                        <a:pt x="302" y="954"/>
                      </a:lnTo>
                      <a:lnTo>
                        <a:pt x="336" y="913"/>
                      </a:lnTo>
                      <a:lnTo>
                        <a:pt x="372" y="872"/>
                      </a:lnTo>
                      <a:lnTo>
                        <a:pt x="409" y="831"/>
                      </a:lnTo>
                      <a:lnTo>
                        <a:pt x="445" y="790"/>
                      </a:lnTo>
                      <a:lnTo>
                        <a:pt x="479" y="754"/>
                      </a:lnTo>
                      <a:lnTo>
                        <a:pt x="512" y="720"/>
                      </a:lnTo>
                      <a:lnTo>
                        <a:pt x="545" y="688"/>
                      </a:lnTo>
                      <a:lnTo>
                        <a:pt x="576" y="658"/>
                      </a:lnTo>
                      <a:lnTo>
                        <a:pt x="606" y="631"/>
                      </a:lnTo>
                      <a:lnTo>
                        <a:pt x="634" y="607"/>
                      </a:lnTo>
                      <a:lnTo>
                        <a:pt x="658" y="586"/>
                      </a:lnTo>
                      <a:lnTo>
                        <a:pt x="680" y="569"/>
                      </a:lnTo>
                      <a:lnTo>
                        <a:pt x="697" y="554"/>
                      </a:lnTo>
                      <a:lnTo>
                        <a:pt x="709" y="544"/>
                      </a:lnTo>
                      <a:lnTo>
                        <a:pt x="711" y="544"/>
                      </a:lnTo>
                      <a:lnTo>
                        <a:pt x="711" y="544"/>
                      </a:lnTo>
                      <a:close/>
                      <a:moveTo>
                        <a:pt x="254" y="177"/>
                      </a:moveTo>
                      <a:lnTo>
                        <a:pt x="262" y="177"/>
                      </a:lnTo>
                      <a:lnTo>
                        <a:pt x="271" y="178"/>
                      </a:lnTo>
                      <a:lnTo>
                        <a:pt x="274" y="178"/>
                      </a:lnTo>
                      <a:lnTo>
                        <a:pt x="291" y="184"/>
                      </a:lnTo>
                      <a:lnTo>
                        <a:pt x="311" y="193"/>
                      </a:lnTo>
                      <a:lnTo>
                        <a:pt x="333" y="205"/>
                      </a:lnTo>
                      <a:lnTo>
                        <a:pt x="360" y="224"/>
                      </a:lnTo>
                      <a:lnTo>
                        <a:pt x="392" y="248"/>
                      </a:lnTo>
                      <a:lnTo>
                        <a:pt x="426" y="276"/>
                      </a:lnTo>
                      <a:lnTo>
                        <a:pt x="462" y="309"/>
                      </a:lnTo>
                      <a:lnTo>
                        <a:pt x="501" y="347"/>
                      </a:lnTo>
                      <a:lnTo>
                        <a:pt x="540" y="390"/>
                      </a:lnTo>
                      <a:lnTo>
                        <a:pt x="539" y="391"/>
                      </a:lnTo>
                      <a:lnTo>
                        <a:pt x="532" y="400"/>
                      </a:lnTo>
                      <a:lnTo>
                        <a:pt x="522" y="411"/>
                      </a:lnTo>
                      <a:lnTo>
                        <a:pt x="508" y="428"/>
                      </a:lnTo>
                      <a:lnTo>
                        <a:pt x="491" y="448"/>
                      </a:lnTo>
                      <a:lnTo>
                        <a:pt x="471" y="472"/>
                      </a:lnTo>
                      <a:lnTo>
                        <a:pt x="450" y="499"/>
                      </a:lnTo>
                      <a:lnTo>
                        <a:pt x="427" y="529"/>
                      </a:lnTo>
                      <a:lnTo>
                        <a:pt x="403" y="562"/>
                      </a:lnTo>
                      <a:lnTo>
                        <a:pt x="377" y="597"/>
                      </a:lnTo>
                      <a:lnTo>
                        <a:pt x="352" y="634"/>
                      </a:lnTo>
                      <a:lnTo>
                        <a:pt x="326" y="672"/>
                      </a:lnTo>
                      <a:lnTo>
                        <a:pt x="301" y="712"/>
                      </a:lnTo>
                      <a:lnTo>
                        <a:pt x="260" y="780"/>
                      </a:lnTo>
                      <a:lnTo>
                        <a:pt x="223" y="850"/>
                      </a:lnTo>
                      <a:lnTo>
                        <a:pt x="203" y="893"/>
                      </a:lnTo>
                      <a:lnTo>
                        <a:pt x="184" y="936"/>
                      </a:lnTo>
                      <a:lnTo>
                        <a:pt x="170" y="977"/>
                      </a:lnTo>
                      <a:lnTo>
                        <a:pt x="160" y="1017"/>
                      </a:lnTo>
                      <a:lnTo>
                        <a:pt x="153" y="1054"/>
                      </a:lnTo>
                      <a:lnTo>
                        <a:pt x="150" y="1088"/>
                      </a:lnTo>
                      <a:lnTo>
                        <a:pt x="152" y="1118"/>
                      </a:lnTo>
                      <a:lnTo>
                        <a:pt x="157" y="1143"/>
                      </a:lnTo>
                      <a:lnTo>
                        <a:pt x="169" y="1164"/>
                      </a:lnTo>
                      <a:lnTo>
                        <a:pt x="126" y="1109"/>
                      </a:lnTo>
                      <a:lnTo>
                        <a:pt x="89" y="1050"/>
                      </a:lnTo>
                      <a:lnTo>
                        <a:pt x="58" y="987"/>
                      </a:lnTo>
                      <a:lnTo>
                        <a:pt x="34" y="922"/>
                      </a:lnTo>
                      <a:lnTo>
                        <a:pt x="16" y="852"/>
                      </a:lnTo>
                      <a:lnTo>
                        <a:pt x="4" y="781"/>
                      </a:lnTo>
                      <a:lnTo>
                        <a:pt x="0" y="708"/>
                      </a:lnTo>
                      <a:lnTo>
                        <a:pt x="4" y="631"/>
                      </a:lnTo>
                      <a:lnTo>
                        <a:pt x="17" y="556"/>
                      </a:lnTo>
                      <a:lnTo>
                        <a:pt x="37" y="483"/>
                      </a:lnTo>
                      <a:lnTo>
                        <a:pt x="64" y="414"/>
                      </a:lnTo>
                      <a:lnTo>
                        <a:pt x="98" y="349"/>
                      </a:lnTo>
                      <a:lnTo>
                        <a:pt x="138" y="288"/>
                      </a:lnTo>
                      <a:lnTo>
                        <a:pt x="184" y="231"/>
                      </a:lnTo>
                      <a:lnTo>
                        <a:pt x="237" y="180"/>
                      </a:lnTo>
                      <a:lnTo>
                        <a:pt x="245" y="177"/>
                      </a:lnTo>
                      <a:lnTo>
                        <a:pt x="254" y="177"/>
                      </a:lnTo>
                      <a:close/>
                      <a:moveTo>
                        <a:pt x="1166" y="176"/>
                      </a:moveTo>
                      <a:lnTo>
                        <a:pt x="1173" y="176"/>
                      </a:lnTo>
                      <a:lnTo>
                        <a:pt x="1179" y="177"/>
                      </a:lnTo>
                      <a:lnTo>
                        <a:pt x="1231" y="230"/>
                      </a:lnTo>
                      <a:lnTo>
                        <a:pt x="1278" y="285"/>
                      </a:lnTo>
                      <a:lnTo>
                        <a:pt x="1319" y="347"/>
                      </a:lnTo>
                      <a:lnTo>
                        <a:pt x="1353" y="413"/>
                      </a:lnTo>
                      <a:lnTo>
                        <a:pt x="1380" y="482"/>
                      </a:lnTo>
                      <a:lnTo>
                        <a:pt x="1402" y="554"/>
                      </a:lnTo>
                      <a:lnTo>
                        <a:pt x="1413" y="630"/>
                      </a:lnTo>
                      <a:lnTo>
                        <a:pt x="1417" y="708"/>
                      </a:lnTo>
                      <a:lnTo>
                        <a:pt x="1414" y="781"/>
                      </a:lnTo>
                      <a:lnTo>
                        <a:pt x="1403" y="854"/>
                      </a:lnTo>
                      <a:lnTo>
                        <a:pt x="1385" y="923"/>
                      </a:lnTo>
                      <a:lnTo>
                        <a:pt x="1360" y="989"/>
                      </a:lnTo>
                      <a:lnTo>
                        <a:pt x="1329" y="1051"/>
                      </a:lnTo>
                      <a:lnTo>
                        <a:pt x="1292" y="1111"/>
                      </a:lnTo>
                      <a:lnTo>
                        <a:pt x="1250" y="1166"/>
                      </a:lnTo>
                      <a:lnTo>
                        <a:pt x="1261" y="1145"/>
                      </a:lnTo>
                      <a:lnTo>
                        <a:pt x="1268" y="1120"/>
                      </a:lnTo>
                      <a:lnTo>
                        <a:pt x="1271" y="1092"/>
                      </a:lnTo>
                      <a:lnTo>
                        <a:pt x="1270" y="1059"/>
                      </a:lnTo>
                      <a:lnTo>
                        <a:pt x="1264" y="1027"/>
                      </a:lnTo>
                      <a:lnTo>
                        <a:pt x="1255" y="991"/>
                      </a:lnTo>
                      <a:lnTo>
                        <a:pt x="1244" y="956"/>
                      </a:lnTo>
                      <a:lnTo>
                        <a:pt x="1231" y="919"/>
                      </a:lnTo>
                      <a:lnTo>
                        <a:pt x="1216" y="882"/>
                      </a:lnTo>
                      <a:lnTo>
                        <a:pt x="1199" y="847"/>
                      </a:lnTo>
                      <a:lnTo>
                        <a:pt x="1162" y="777"/>
                      </a:lnTo>
                      <a:lnTo>
                        <a:pt x="1122" y="709"/>
                      </a:lnTo>
                      <a:lnTo>
                        <a:pt x="1097" y="669"/>
                      </a:lnTo>
                      <a:lnTo>
                        <a:pt x="1070" y="631"/>
                      </a:lnTo>
                      <a:lnTo>
                        <a:pt x="1044" y="594"/>
                      </a:lnTo>
                      <a:lnTo>
                        <a:pt x="1019" y="560"/>
                      </a:lnTo>
                      <a:lnTo>
                        <a:pt x="994" y="526"/>
                      </a:lnTo>
                      <a:lnTo>
                        <a:pt x="972" y="496"/>
                      </a:lnTo>
                      <a:lnTo>
                        <a:pt x="950" y="469"/>
                      </a:lnTo>
                      <a:lnTo>
                        <a:pt x="931" y="445"/>
                      </a:lnTo>
                      <a:lnTo>
                        <a:pt x="914" y="425"/>
                      </a:lnTo>
                      <a:lnTo>
                        <a:pt x="901" y="408"/>
                      </a:lnTo>
                      <a:lnTo>
                        <a:pt x="891" y="396"/>
                      </a:lnTo>
                      <a:lnTo>
                        <a:pt x="884" y="388"/>
                      </a:lnTo>
                      <a:lnTo>
                        <a:pt x="882" y="386"/>
                      </a:lnTo>
                      <a:lnTo>
                        <a:pt x="919" y="347"/>
                      </a:lnTo>
                      <a:lnTo>
                        <a:pt x="956" y="312"/>
                      </a:lnTo>
                      <a:lnTo>
                        <a:pt x="993" y="278"/>
                      </a:lnTo>
                      <a:lnTo>
                        <a:pt x="1028" y="249"/>
                      </a:lnTo>
                      <a:lnTo>
                        <a:pt x="1061" y="224"/>
                      </a:lnTo>
                      <a:lnTo>
                        <a:pt x="1092" y="204"/>
                      </a:lnTo>
                      <a:lnTo>
                        <a:pt x="1119" y="188"/>
                      </a:lnTo>
                      <a:lnTo>
                        <a:pt x="1142" y="178"/>
                      </a:lnTo>
                      <a:lnTo>
                        <a:pt x="1146" y="177"/>
                      </a:lnTo>
                      <a:lnTo>
                        <a:pt x="1149" y="177"/>
                      </a:lnTo>
                      <a:lnTo>
                        <a:pt x="1158" y="176"/>
                      </a:lnTo>
                      <a:lnTo>
                        <a:pt x="1166" y="176"/>
                      </a:lnTo>
                      <a:close/>
                      <a:moveTo>
                        <a:pt x="709" y="0"/>
                      </a:moveTo>
                      <a:lnTo>
                        <a:pt x="782" y="4"/>
                      </a:lnTo>
                      <a:lnTo>
                        <a:pt x="853" y="14"/>
                      </a:lnTo>
                      <a:lnTo>
                        <a:pt x="921" y="32"/>
                      </a:lnTo>
                      <a:lnTo>
                        <a:pt x="987" y="56"/>
                      </a:lnTo>
                      <a:lnTo>
                        <a:pt x="1050" y="86"/>
                      </a:lnTo>
                      <a:lnTo>
                        <a:pt x="1108" y="123"/>
                      </a:lnTo>
                      <a:lnTo>
                        <a:pt x="1095" y="116"/>
                      </a:lnTo>
                      <a:lnTo>
                        <a:pt x="1078" y="112"/>
                      </a:lnTo>
                      <a:lnTo>
                        <a:pt x="1046" y="109"/>
                      </a:lnTo>
                      <a:lnTo>
                        <a:pt x="1010" y="112"/>
                      </a:lnTo>
                      <a:lnTo>
                        <a:pt x="975" y="117"/>
                      </a:lnTo>
                      <a:lnTo>
                        <a:pt x="938" y="127"/>
                      </a:lnTo>
                      <a:lnTo>
                        <a:pt x="905" y="140"/>
                      </a:lnTo>
                      <a:lnTo>
                        <a:pt x="870" y="156"/>
                      </a:lnTo>
                      <a:lnTo>
                        <a:pt x="834" y="171"/>
                      </a:lnTo>
                      <a:lnTo>
                        <a:pt x="803" y="187"/>
                      </a:lnTo>
                      <a:lnTo>
                        <a:pt x="773" y="203"/>
                      </a:lnTo>
                      <a:lnTo>
                        <a:pt x="748" y="217"/>
                      </a:lnTo>
                      <a:lnTo>
                        <a:pt x="726" y="230"/>
                      </a:lnTo>
                      <a:lnTo>
                        <a:pt x="711" y="239"/>
                      </a:lnTo>
                      <a:lnTo>
                        <a:pt x="711" y="239"/>
                      </a:lnTo>
                      <a:lnTo>
                        <a:pt x="695" y="230"/>
                      </a:lnTo>
                      <a:lnTo>
                        <a:pt x="674" y="217"/>
                      </a:lnTo>
                      <a:lnTo>
                        <a:pt x="647" y="201"/>
                      </a:lnTo>
                      <a:lnTo>
                        <a:pt x="617" y="186"/>
                      </a:lnTo>
                      <a:lnTo>
                        <a:pt x="584" y="170"/>
                      </a:lnTo>
                      <a:lnTo>
                        <a:pt x="550" y="153"/>
                      </a:lnTo>
                      <a:lnTo>
                        <a:pt x="514" y="139"/>
                      </a:lnTo>
                      <a:lnTo>
                        <a:pt x="482" y="127"/>
                      </a:lnTo>
                      <a:lnTo>
                        <a:pt x="450" y="119"/>
                      </a:lnTo>
                      <a:lnTo>
                        <a:pt x="418" y="112"/>
                      </a:lnTo>
                      <a:lnTo>
                        <a:pt x="389" y="109"/>
                      </a:lnTo>
                      <a:lnTo>
                        <a:pt x="363" y="108"/>
                      </a:lnTo>
                      <a:lnTo>
                        <a:pt x="340" y="110"/>
                      </a:lnTo>
                      <a:lnTo>
                        <a:pt x="322" y="116"/>
                      </a:lnTo>
                      <a:lnTo>
                        <a:pt x="306" y="125"/>
                      </a:lnTo>
                      <a:lnTo>
                        <a:pt x="366" y="88"/>
                      </a:lnTo>
                      <a:lnTo>
                        <a:pt x="428" y="58"/>
                      </a:lnTo>
                      <a:lnTo>
                        <a:pt x="495" y="32"/>
                      </a:lnTo>
                      <a:lnTo>
                        <a:pt x="563" y="14"/>
                      </a:lnTo>
                      <a:lnTo>
                        <a:pt x="636" y="4"/>
                      </a:lnTo>
                      <a:lnTo>
                        <a:pt x="70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09" name="Group 608"/>
            <p:cNvGrpSpPr/>
            <p:nvPr/>
          </p:nvGrpSpPr>
          <p:grpSpPr>
            <a:xfrm>
              <a:off x="4255960" y="3475161"/>
              <a:ext cx="893829" cy="877478"/>
              <a:chOff x="4255960" y="3475161"/>
              <a:chExt cx="893829" cy="877478"/>
            </a:xfrm>
          </p:grpSpPr>
          <p:grpSp>
            <p:nvGrpSpPr>
              <p:cNvPr id="701" name="Group 415"/>
              <p:cNvGrpSpPr>
                <a:grpSpLocks noChangeAspect="1"/>
              </p:cNvGrpSpPr>
              <p:nvPr/>
            </p:nvGrpSpPr>
            <p:grpSpPr bwMode="auto">
              <a:xfrm>
                <a:off x="4255960" y="3475161"/>
                <a:ext cx="893829" cy="153864"/>
                <a:chOff x="0" y="1496"/>
                <a:chExt cx="6303" cy="1085"/>
              </a:xfrm>
              <a:solidFill>
                <a:schemeClr val="tx2"/>
              </a:solidFill>
            </p:grpSpPr>
            <p:sp>
              <p:nvSpPr>
                <p:cNvPr id="715"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02" name="Group 432"/>
              <p:cNvGrpSpPr>
                <a:grpSpLocks noChangeAspect="1"/>
              </p:cNvGrpSpPr>
              <p:nvPr/>
            </p:nvGrpSpPr>
            <p:grpSpPr bwMode="auto">
              <a:xfrm>
                <a:off x="4255960" y="3701805"/>
                <a:ext cx="654517" cy="136960"/>
                <a:chOff x="8" y="1359"/>
                <a:chExt cx="6332" cy="1325"/>
              </a:xfrm>
              <a:solidFill>
                <a:schemeClr val="tx2"/>
              </a:solidFill>
            </p:grpSpPr>
            <p:sp>
              <p:nvSpPr>
                <p:cNvPr id="705"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03" name="Picture 7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5960" y="3911544"/>
                <a:ext cx="741074" cy="166925"/>
              </a:xfrm>
              <a:prstGeom prst="rect">
                <a:avLst/>
              </a:prstGeom>
            </p:spPr>
          </p:pic>
          <p:pic>
            <p:nvPicPr>
              <p:cNvPr id="704" name="Picture 7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5960" y="4151249"/>
                <a:ext cx="472189" cy="201390"/>
              </a:xfrm>
              <a:prstGeom prst="rect">
                <a:avLst/>
              </a:prstGeom>
            </p:spPr>
          </p:pic>
        </p:grpSp>
        <p:grpSp>
          <p:nvGrpSpPr>
            <p:cNvPr id="610" name="Group 502"/>
            <p:cNvGrpSpPr>
              <a:grpSpLocks noChangeAspect="1"/>
            </p:cNvGrpSpPr>
            <p:nvPr/>
          </p:nvGrpSpPr>
          <p:grpSpPr bwMode="auto">
            <a:xfrm>
              <a:off x="4248133" y="1780377"/>
              <a:ext cx="767921" cy="172994"/>
              <a:chOff x="0" y="1289"/>
              <a:chExt cx="6330" cy="1426"/>
            </a:xfrm>
            <a:solidFill>
              <a:schemeClr val="tx2"/>
            </a:solidFill>
          </p:grpSpPr>
          <p:sp>
            <p:nvSpPr>
              <p:cNvPr id="691"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1" name="Group 529"/>
            <p:cNvGrpSpPr>
              <a:grpSpLocks noChangeAspect="1"/>
            </p:cNvGrpSpPr>
            <p:nvPr/>
          </p:nvGrpSpPr>
          <p:grpSpPr bwMode="auto">
            <a:xfrm>
              <a:off x="4248133" y="2398802"/>
              <a:ext cx="1238267" cy="146531"/>
              <a:chOff x="0" y="1623"/>
              <a:chExt cx="6321" cy="748"/>
            </a:xfrm>
            <a:solidFill>
              <a:schemeClr val="tx2"/>
            </a:solidFill>
          </p:grpSpPr>
          <p:sp>
            <p:nvSpPr>
              <p:cNvPr id="673" name="Freeform 531"/>
              <p:cNvSpPr>
                <a:spLocks/>
              </p:cNvSpPr>
              <p:nvPr/>
            </p:nvSpPr>
            <p:spPr bwMode="auto">
              <a:xfrm>
                <a:off x="1359" y="1623"/>
                <a:ext cx="294" cy="638"/>
              </a:xfrm>
              <a:custGeom>
                <a:avLst/>
                <a:gdLst>
                  <a:gd name="T0" fmla="*/ 148 w 294"/>
                  <a:gd name="T1" fmla="*/ 0 h 638"/>
                  <a:gd name="T2" fmla="*/ 175 w 294"/>
                  <a:gd name="T3" fmla="*/ 6 h 638"/>
                  <a:gd name="T4" fmla="*/ 198 w 294"/>
                  <a:gd name="T5" fmla="*/ 21 h 638"/>
                  <a:gd name="T6" fmla="*/ 219 w 294"/>
                  <a:gd name="T7" fmla="*/ 42 h 638"/>
                  <a:gd name="T8" fmla="*/ 237 w 294"/>
                  <a:gd name="T9" fmla="*/ 75 h 638"/>
                  <a:gd name="T10" fmla="*/ 248 w 294"/>
                  <a:gd name="T11" fmla="*/ 111 h 638"/>
                  <a:gd name="T12" fmla="*/ 252 w 294"/>
                  <a:gd name="T13" fmla="*/ 150 h 638"/>
                  <a:gd name="T14" fmla="*/ 250 w 294"/>
                  <a:gd name="T15" fmla="*/ 192 h 638"/>
                  <a:gd name="T16" fmla="*/ 242 w 294"/>
                  <a:gd name="T17" fmla="*/ 233 h 638"/>
                  <a:gd name="T18" fmla="*/ 233 w 294"/>
                  <a:gd name="T19" fmla="*/ 273 h 638"/>
                  <a:gd name="T20" fmla="*/ 213 w 294"/>
                  <a:gd name="T21" fmla="*/ 332 h 638"/>
                  <a:gd name="T22" fmla="*/ 190 w 294"/>
                  <a:gd name="T23" fmla="*/ 388 h 638"/>
                  <a:gd name="T24" fmla="*/ 240 w 294"/>
                  <a:gd name="T25" fmla="*/ 438 h 638"/>
                  <a:gd name="T26" fmla="*/ 263 w 294"/>
                  <a:gd name="T27" fmla="*/ 471 h 638"/>
                  <a:gd name="T28" fmla="*/ 283 w 294"/>
                  <a:gd name="T29" fmla="*/ 505 h 638"/>
                  <a:gd name="T30" fmla="*/ 292 w 294"/>
                  <a:gd name="T31" fmla="*/ 542 h 638"/>
                  <a:gd name="T32" fmla="*/ 294 w 294"/>
                  <a:gd name="T33" fmla="*/ 565 h 638"/>
                  <a:gd name="T34" fmla="*/ 292 w 294"/>
                  <a:gd name="T35" fmla="*/ 586 h 638"/>
                  <a:gd name="T36" fmla="*/ 285 w 294"/>
                  <a:gd name="T37" fmla="*/ 605 h 638"/>
                  <a:gd name="T38" fmla="*/ 271 w 294"/>
                  <a:gd name="T39" fmla="*/ 623 h 638"/>
                  <a:gd name="T40" fmla="*/ 252 w 294"/>
                  <a:gd name="T41" fmla="*/ 632 h 638"/>
                  <a:gd name="T42" fmla="*/ 225 w 294"/>
                  <a:gd name="T43" fmla="*/ 638 h 638"/>
                  <a:gd name="T44" fmla="*/ 200 w 294"/>
                  <a:gd name="T45" fmla="*/ 634 h 638"/>
                  <a:gd name="T46" fmla="*/ 175 w 294"/>
                  <a:gd name="T47" fmla="*/ 625 h 638"/>
                  <a:gd name="T48" fmla="*/ 152 w 294"/>
                  <a:gd name="T49" fmla="*/ 611 h 638"/>
                  <a:gd name="T50" fmla="*/ 117 w 294"/>
                  <a:gd name="T51" fmla="*/ 582 h 638"/>
                  <a:gd name="T52" fmla="*/ 91 w 294"/>
                  <a:gd name="T53" fmla="*/ 548 h 638"/>
                  <a:gd name="T54" fmla="*/ 68 w 294"/>
                  <a:gd name="T55" fmla="*/ 509 h 638"/>
                  <a:gd name="T56" fmla="*/ 50 w 294"/>
                  <a:gd name="T57" fmla="*/ 467 h 638"/>
                  <a:gd name="T58" fmla="*/ 39 w 294"/>
                  <a:gd name="T59" fmla="*/ 425 h 638"/>
                  <a:gd name="T60" fmla="*/ 35 w 294"/>
                  <a:gd name="T61" fmla="*/ 413 h 638"/>
                  <a:gd name="T62" fmla="*/ 18 w 294"/>
                  <a:gd name="T63" fmla="*/ 363 h 638"/>
                  <a:gd name="T64" fmla="*/ 8 w 294"/>
                  <a:gd name="T65" fmla="*/ 311 h 638"/>
                  <a:gd name="T66" fmla="*/ 0 w 294"/>
                  <a:gd name="T67" fmla="*/ 250 h 638"/>
                  <a:gd name="T68" fmla="*/ 0 w 294"/>
                  <a:gd name="T69" fmla="*/ 188 h 638"/>
                  <a:gd name="T70" fmla="*/ 6 w 294"/>
                  <a:gd name="T71" fmla="*/ 150 h 638"/>
                  <a:gd name="T72" fmla="*/ 18 w 294"/>
                  <a:gd name="T73" fmla="*/ 111 h 638"/>
                  <a:gd name="T74" fmla="*/ 35 w 294"/>
                  <a:gd name="T75" fmla="*/ 77 h 638"/>
                  <a:gd name="T76" fmla="*/ 50 w 294"/>
                  <a:gd name="T77" fmla="*/ 52 h 638"/>
                  <a:gd name="T78" fmla="*/ 69 w 294"/>
                  <a:gd name="T79" fmla="*/ 31 h 638"/>
                  <a:gd name="T80" fmla="*/ 93 w 294"/>
                  <a:gd name="T81" fmla="*/ 13 h 638"/>
                  <a:gd name="T82" fmla="*/ 119 w 294"/>
                  <a:gd name="T83" fmla="*/ 4 h 638"/>
                  <a:gd name="T84" fmla="*/ 148 w 294"/>
                  <a:gd name="T85"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638">
                    <a:moveTo>
                      <a:pt x="148" y="0"/>
                    </a:moveTo>
                    <a:lnTo>
                      <a:pt x="175" y="6"/>
                    </a:lnTo>
                    <a:lnTo>
                      <a:pt x="198" y="21"/>
                    </a:lnTo>
                    <a:lnTo>
                      <a:pt x="219" y="42"/>
                    </a:lnTo>
                    <a:lnTo>
                      <a:pt x="237" y="75"/>
                    </a:lnTo>
                    <a:lnTo>
                      <a:pt x="248" y="111"/>
                    </a:lnTo>
                    <a:lnTo>
                      <a:pt x="252" y="150"/>
                    </a:lnTo>
                    <a:lnTo>
                      <a:pt x="250" y="192"/>
                    </a:lnTo>
                    <a:lnTo>
                      <a:pt x="242" y="233"/>
                    </a:lnTo>
                    <a:lnTo>
                      <a:pt x="233" y="273"/>
                    </a:lnTo>
                    <a:lnTo>
                      <a:pt x="213" y="332"/>
                    </a:lnTo>
                    <a:lnTo>
                      <a:pt x="190" y="388"/>
                    </a:lnTo>
                    <a:lnTo>
                      <a:pt x="240" y="438"/>
                    </a:lnTo>
                    <a:lnTo>
                      <a:pt x="263" y="471"/>
                    </a:lnTo>
                    <a:lnTo>
                      <a:pt x="283" y="505"/>
                    </a:lnTo>
                    <a:lnTo>
                      <a:pt x="292" y="542"/>
                    </a:lnTo>
                    <a:lnTo>
                      <a:pt x="294" y="565"/>
                    </a:lnTo>
                    <a:lnTo>
                      <a:pt x="292" y="586"/>
                    </a:lnTo>
                    <a:lnTo>
                      <a:pt x="285" y="605"/>
                    </a:lnTo>
                    <a:lnTo>
                      <a:pt x="271" y="623"/>
                    </a:lnTo>
                    <a:lnTo>
                      <a:pt x="252" y="632"/>
                    </a:lnTo>
                    <a:lnTo>
                      <a:pt x="225" y="638"/>
                    </a:lnTo>
                    <a:lnTo>
                      <a:pt x="200" y="634"/>
                    </a:lnTo>
                    <a:lnTo>
                      <a:pt x="175" y="625"/>
                    </a:lnTo>
                    <a:lnTo>
                      <a:pt x="152" y="611"/>
                    </a:lnTo>
                    <a:lnTo>
                      <a:pt x="117" y="582"/>
                    </a:lnTo>
                    <a:lnTo>
                      <a:pt x="91" y="548"/>
                    </a:lnTo>
                    <a:lnTo>
                      <a:pt x="68" y="509"/>
                    </a:lnTo>
                    <a:lnTo>
                      <a:pt x="50" y="467"/>
                    </a:lnTo>
                    <a:lnTo>
                      <a:pt x="39" y="425"/>
                    </a:lnTo>
                    <a:lnTo>
                      <a:pt x="35" y="413"/>
                    </a:lnTo>
                    <a:lnTo>
                      <a:pt x="18" y="363"/>
                    </a:lnTo>
                    <a:lnTo>
                      <a:pt x="8" y="311"/>
                    </a:lnTo>
                    <a:lnTo>
                      <a:pt x="0" y="250"/>
                    </a:lnTo>
                    <a:lnTo>
                      <a:pt x="0" y="188"/>
                    </a:lnTo>
                    <a:lnTo>
                      <a:pt x="6" y="150"/>
                    </a:lnTo>
                    <a:lnTo>
                      <a:pt x="18" y="111"/>
                    </a:lnTo>
                    <a:lnTo>
                      <a:pt x="35" y="77"/>
                    </a:lnTo>
                    <a:lnTo>
                      <a:pt x="50" y="52"/>
                    </a:lnTo>
                    <a:lnTo>
                      <a:pt x="69" y="31"/>
                    </a:lnTo>
                    <a:lnTo>
                      <a:pt x="93" y="13"/>
                    </a:lnTo>
                    <a:lnTo>
                      <a:pt x="119" y="4"/>
                    </a:lnTo>
                    <a:lnTo>
                      <a:pt x="14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4" name="Freeform 532"/>
              <p:cNvSpPr>
                <a:spLocks/>
              </p:cNvSpPr>
              <p:nvPr/>
            </p:nvSpPr>
            <p:spPr bwMode="auto">
              <a:xfrm>
                <a:off x="1181" y="1804"/>
                <a:ext cx="242" cy="438"/>
              </a:xfrm>
              <a:custGeom>
                <a:avLst/>
                <a:gdLst>
                  <a:gd name="T0" fmla="*/ 27 w 242"/>
                  <a:gd name="T1" fmla="*/ 0 h 438"/>
                  <a:gd name="T2" fmla="*/ 40 w 242"/>
                  <a:gd name="T3" fmla="*/ 4 h 438"/>
                  <a:gd name="T4" fmla="*/ 54 w 242"/>
                  <a:gd name="T5" fmla="*/ 11 h 438"/>
                  <a:gd name="T6" fmla="*/ 63 w 242"/>
                  <a:gd name="T7" fmla="*/ 19 h 438"/>
                  <a:gd name="T8" fmla="*/ 84 w 242"/>
                  <a:gd name="T9" fmla="*/ 40 h 438"/>
                  <a:gd name="T10" fmla="*/ 103 w 242"/>
                  <a:gd name="T11" fmla="*/ 63 h 438"/>
                  <a:gd name="T12" fmla="*/ 136 w 242"/>
                  <a:gd name="T13" fmla="*/ 115 h 438"/>
                  <a:gd name="T14" fmla="*/ 161 w 242"/>
                  <a:gd name="T15" fmla="*/ 169 h 438"/>
                  <a:gd name="T16" fmla="*/ 176 w 242"/>
                  <a:gd name="T17" fmla="*/ 207 h 438"/>
                  <a:gd name="T18" fmla="*/ 190 w 242"/>
                  <a:gd name="T19" fmla="*/ 246 h 438"/>
                  <a:gd name="T20" fmla="*/ 203 w 242"/>
                  <a:gd name="T21" fmla="*/ 273 h 438"/>
                  <a:gd name="T22" fmla="*/ 226 w 242"/>
                  <a:gd name="T23" fmla="*/ 332 h 438"/>
                  <a:gd name="T24" fmla="*/ 236 w 242"/>
                  <a:gd name="T25" fmla="*/ 359 h 438"/>
                  <a:gd name="T26" fmla="*/ 242 w 242"/>
                  <a:gd name="T27" fmla="*/ 390 h 438"/>
                  <a:gd name="T28" fmla="*/ 242 w 242"/>
                  <a:gd name="T29" fmla="*/ 399 h 438"/>
                  <a:gd name="T30" fmla="*/ 242 w 242"/>
                  <a:gd name="T31" fmla="*/ 413 h 438"/>
                  <a:gd name="T32" fmla="*/ 238 w 242"/>
                  <a:gd name="T33" fmla="*/ 424 h 438"/>
                  <a:gd name="T34" fmla="*/ 232 w 242"/>
                  <a:gd name="T35" fmla="*/ 434 h 438"/>
                  <a:gd name="T36" fmla="*/ 223 w 242"/>
                  <a:gd name="T37" fmla="*/ 438 h 438"/>
                  <a:gd name="T38" fmla="*/ 209 w 242"/>
                  <a:gd name="T39" fmla="*/ 438 h 438"/>
                  <a:gd name="T40" fmla="*/ 196 w 242"/>
                  <a:gd name="T41" fmla="*/ 430 h 438"/>
                  <a:gd name="T42" fmla="*/ 184 w 242"/>
                  <a:gd name="T43" fmla="*/ 419 h 438"/>
                  <a:gd name="T44" fmla="*/ 175 w 242"/>
                  <a:gd name="T45" fmla="*/ 409 h 438"/>
                  <a:gd name="T46" fmla="*/ 151 w 242"/>
                  <a:gd name="T47" fmla="*/ 374 h 438"/>
                  <a:gd name="T48" fmla="*/ 136 w 242"/>
                  <a:gd name="T49" fmla="*/ 338 h 438"/>
                  <a:gd name="T50" fmla="*/ 127 w 242"/>
                  <a:gd name="T51" fmla="*/ 299 h 438"/>
                  <a:gd name="T52" fmla="*/ 123 w 242"/>
                  <a:gd name="T53" fmla="*/ 261 h 438"/>
                  <a:gd name="T54" fmla="*/ 105 w 242"/>
                  <a:gd name="T55" fmla="*/ 240 h 438"/>
                  <a:gd name="T56" fmla="*/ 73 w 242"/>
                  <a:gd name="T57" fmla="*/ 198 h 438"/>
                  <a:gd name="T58" fmla="*/ 42 w 242"/>
                  <a:gd name="T59" fmla="*/ 153 h 438"/>
                  <a:gd name="T60" fmla="*/ 19 w 242"/>
                  <a:gd name="T61" fmla="*/ 107 h 438"/>
                  <a:gd name="T62" fmla="*/ 7 w 242"/>
                  <a:gd name="T63" fmla="*/ 80 h 438"/>
                  <a:gd name="T64" fmla="*/ 2 w 242"/>
                  <a:gd name="T65" fmla="*/ 52 h 438"/>
                  <a:gd name="T66" fmla="*/ 0 w 242"/>
                  <a:gd name="T67" fmla="*/ 38 h 438"/>
                  <a:gd name="T68" fmla="*/ 2 w 242"/>
                  <a:gd name="T69" fmla="*/ 25 h 438"/>
                  <a:gd name="T70" fmla="*/ 6 w 242"/>
                  <a:gd name="T71" fmla="*/ 11 h 438"/>
                  <a:gd name="T72" fmla="*/ 15 w 242"/>
                  <a:gd name="T73" fmla="*/ 2 h 438"/>
                  <a:gd name="T74" fmla="*/ 27 w 242"/>
                  <a:gd name="T7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438">
                    <a:moveTo>
                      <a:pt x="27" y="0"/>
                    </a:moveTo>
                    <a:lnTo>
                      <a:pt x="40" y="4"/>
                    </a:lnTo>
                    <a:lnTo>
                      <a:pt x="54" y="11"/>
                    </a:lnTo>
                    <a:lnTo>
                      <a:pt x="63" y="19"/>
                    </a:lnTo>
                    <a:lnTo>
                      <a:pt x="84" y="40"/>
                    </a:lnTo>
                    <a:lnTo>
                      <a:pt x="103" y="63"/>
                    </a:lnTo>
                    <a:lnTo>
                      <a:pt x="136" y="115"/>
                    </a:lnTo>
                    <a:lnTo>
                      <a:pt x="161" y="169"/>
                    </a:lnTo>
                    <a:lnTo>
                      <a:pt x="176" y="207"/>
                    </a:lnTo>
                    <a:lnTo>
                      <a:pt x="190" y="246"/>
                    </a:lnTo>
                    <a:lnTo>
                      <a:pt x="203" y="273"/>
                    </a:lnTo>
                    <a:lnTo>
                      <a:pt x="226" y="332"/>
                    </a:lnTo>
                    <a:lnTo>
                      <a:pt x="236" y="359"/>
                    </a:lnTo>
                    <a:lnTo>
                      <a:pt x="242" y="390"/>
                    </a:lnTo>
                    <a:lnTo>
                      <a:pt x="242" y="399"/>
                    </a:lnTo>
                    <a:lnTo>
                      <a:pt x="242" y="413"/>
                    </a:lnTo>
                    <a:lnTo>
                      <a:pt x="238" y="424"/>
                    </a:lnTo>
                    <a:lnTo>
                      <a:pt x="232" y="434"/>
                    </a:lnTo>
                    <a:lnTo>
                      <a:pt x="223" y="438"/>
                    </a:lnTo>
                    <a:lnTo>
                      <a:pt x="209" y="438"/>
                    </a:lnTo>
                    <a:lnTo>
                      <a:pt x="196" y="430"/>
                    </a:lnTo>
                    <a:lnTo>
                      <a:pt x="184" y="419"/>
                    </a:lnTo>
                    <a:lnTo>
                      <a:pt x="175" y="409"/>
                    </a:lnTo>
                    <a:lnTo>
                      <a:pt x="151" y="374"/>
                    </a:lnTo>
                    <a:lnTo>
                      <a:pt x="136" y="338"/>
                    </a:lnTo>
                    <a:lnTo>
                      <a:pt x="127" y="299"/>
                    </a:lnTo>
                    <a:lnTo>
                      <a:pt x="123" y="261"/>
                    </a:lnTo>
                    <a:lnTo>
                      <a:pt x="105" y="240"/>
                    </a:lnTo>
                    <a:lnTo>
                      <a:pt x="73" y="198"/>
                    </a:lnTo>
                    <a:lnTo>
                      <a:pt x="42" y="153"/>
                    </a:lnTo>
                    <a:lnTo>
                      <a:pt x="19" y="107"/>
                    </a:lnTo>
                    <a:lnTo>
                      <a:pt x="7" y="80"/>
                    </a:lnTo>
                    <a:lnTo>
                      <a:pt x="2" y="52"/>
                    </a:lnTo>
                    <a:lnTo>
                      <a:pt x="0" y="38"/>
                    </a:lnTo>
                    <a:lnTo>
                      <a:pt x="2" y="25"/>
                    </a:lnTo>
                    <a:lnTo>
                      <a:pt x="6" y="11"/>
                    </a:lnTo>
                    <a:lnTo>
                      <a:pt x="15" y="2"/>
                    </a:lnTo>
                    <a:lnTo>
                      <a:pt x="2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5" name="Freeform 533"/>
              <p:cNvSpPr>
                <a:spLocks/>
              </p:cNvSpPr>
              <p:nvPr/>
            </p:nvSpPr>
            <p:spPr bwMode="auto">
              <a:xfrm>
                <a:off x="0" y="2065"/>
                <a:ext cx="528" cy="298"/>
              </a:xfrm>
              <a:custGeom>
                <a:avLst/>
                <a:gdLst>
                  <a:gd name="T0" fmla="*/ 184 w 528"/>
                  <a:gd name="T1" fmla="*/ 4 h 298"/>
                  <a:gd name="T2" fmla="*/ 246 w 528"/>
                  <a:gd name="T3" fmla="*/ 35 h 298"/>
                  <a:gd name="T4" fmla="*/ 288 w 528"/>
                  <a:gd name="T5" fmla="*/ 35 h 298"/>
                  <a:gd name="T6" fmla="*/ 348 w 528"/>
                  <a:gd name="T7" fmla="*/ 4 h 298"/>
                  <a:gd name="T8" fmla="*/ 417 w 528"/>
                  <a:gd name="T9" fmla="*/ 2 h 298"/>
                  <a:gd name="T10" fmla="*/ 470 w 528"/>
                  <a:gd name="T11" fmla="*/ 21 h 298"/>
                  <a:gd name="T12" fmla="*/ 507 w 528"/>
                  <a:gd name="T13" fmla="*/ 54 h 298"/>
                  <a:gd name="T14" fmla="*/ 526 w 528"/>
                  <a:gd name="T15" fmla="*/ 102 h 298"/>
                  <a:gd name="T16" fmla="*/ 528 w 528"/>
                  <a:gd name="T17" fmla="*/ 298 h 298"/>
                  <a:gd name="T18" fmla="*/ 482 w 528"/>
                  <a:gd name="T19" fmla="*/ 129 h 298"/>
                  <a:gd name="T20" fmla="*/ 474 w 528"/>
                  <a:gd name="T21" fmla="*/ 92 h 298"/>
                  <a:gd name="T22" fmla="*/ 461 w 528"/>
                  <a:gd name="T23" fmla="*/ 73 h 298"/>
                  <a:gd name="T24" fmla="*/ 440 w 528"/>
                  <a:gd name="T25" fmla="*/ 56 h 298"/>
                  <a:gd name="T26" fmla="*/ 403 w 528"/>
                  <a:gd name="T27" fmla="*/ 44 h 298"/>
                  <a:gd name="T28" fmla="*/ 348 w 528"/>
                  <a:gd name="T29" fmla="*/ 48 h 298"/>
                  <a:gd name="T30" fmla="*/ 317 w 528"/>
                  <a:gd name="T31" fmla="*/ 63 h 298"/>
                  <a:gd name="T32" fmla="*/ 301 w 528"/>
                  <a:gd name="T33" fmla="*/ 81 h 298"/>
                  <a:gd name="T34" fmla="*/ 290 w 528"/>
                  <a:gd name="T35" fmla="*/ 108 h 298"/>
                  <a:gd name="T36" fmla="*/ 288 w 528"/>
                  <a:gd name="T37" fmla="*/ 298 h 298"/>
                  <a:gd name="T38" fmla="*/ 240 w 528"/>
                  <a:gd name="T39" fmla="*/ 129 h 298"/>
                  <a:gd name="T40" fmla="*/ 232 w 528"/>
                  <a:gd name="T41" fmla="*/ 90 h 298"/>
                  <a:gd name="T42" fmla="*/ 221 w 528"/>
                  <a:gd name="T43" fmla="*/ 71 h 298"/>
                  <a:gd name="T44" fmla="*/ 198 w 528"/>
                  <a:gd name="T45" fmla="*/ 56 h 298"/>
                  <a:gd name="T46" fmla="*/ 144 w 528"/>
                  <a:gd name="T47" fmla="*/ 44 h 298"/>
                  <a:gd name="T48" fmla="*/ 90 w 528"/>
                  <a:gd name="T49" fmla="*/ 56 h 298"/>
                  <a:gd name="T50" fmla="*/ 67 w 528"/>
                  <a:gd name="T51" fmla="*/ 71 h 298"/>
                  <a:gd name="T52" fmla="*/ 54 w 528"/>
                  <a:gd name="T53" fmla="*/ 90 h 298"/>
                  <a:gd name="T54" fmla="*/ 46 w 528"/>
                  <a:gd name="T55" fmla="*/ 129 h 298"/>
                  <a:gd name="T56" fmla="*/ 0 w 528"/>
                  <a:gd name="T57" fmla="*/ 298 h 298"/>
                  <a:gd name="T58" fmla="*/ 46 w 528"/>
                  <a:gd name="T59" fmla="*/ 35 h 298"/>
                  <a:gd name="T60" fmla="*/ 88 w 528"/>
                  <a:gd name="T61" fmla="*/ 10 h 298"/>
                  <a:gd name="T62" fmla="*/ 144 w 528"/>
                  <a:gd name="T6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8" h="298">
                    <a:moveTo>
                      <a:pt x="144" y="0"/>
                    </a:moveTo>
                    <a:lnTo>
                      <a:pt x="184" y="4"/>
                    </a:lnTo>
                    <a:lnTo>
                      <a:pt x="219" y="15"/>
                    </a:lnTo>
                    <a:lnTo>
                      <a:pt x="246" y="35"/>
                    </a:lnTo>
                    <a:lnTo>
                      <a:pt x="267" y="58"/>
                    </a:lnTo>
                    <a:lnTo>
                      <a:pt x="288" y="35"/>
                    </a:lnTo>
                    <a:lnTo>
                      <a:pt x="315" y="15"/>
                    </a:lnTo>
                    <a:lnTo>
                      <a:pt x="348" y="4"/>
                    </a:lnTo>
                    <a:lnTo>
                      <a:pt x="384" y="0"/>
                    </a:lnTo>
                    <a:lnTo>
                      <a:pt x="417" y="2"/>
                    </a:lnTo>
                    <a:lnTo>
                      <a:pt x="445" y="10"/>
                    </a:lnTo>
                    <a:lnTo>
                      <a:pt x="470" y="21"/>
                    </a:lnTo>
                    <a:lnTo>
                      <a:pt x="490" y="37"/>
                    </a:lnTo>
                    <a:lnTo>
                      <a:pt x="507" y="54"/>
                    </a:lnTo>
                    <a:lnTo>
                      <a:pt x="518" y="77"/>
                    </a:lnTo>
                    <a:lnTo>
                      <a:pt x="526" y="102"/>
                    </a:lnTo>
                    <a:lnTo>
                      <a:pt x="528" y="129"/>
                    </a:lnTo>
                    <a:lnTo>
                      <a:pt x="528" y="298"/>
                    </a:lnTo>
                    <a:lnTo>
                      <a:pt x="482" y="298"/>
                    </a:lnTo>
                    <a:lnTo>
                      <a:pt x="482" y="129"/>
                    </a:lnTo>
                    <a:lnTo>
                      <a:pt x="480" y="110"/>
                    </a:lnTo>
                    <a:lnTo>
                      <a:pt x="474" y="92"/>
                    </a:lnTo>
                    <a:lnTo>
                      <a:pt x="468" y="83"/>
                    </a:lnTo>
                    <a:lnTo>
                      <a:pt x="461" y="73"/>
                    </a:lnTo>
                    <a:lnTo>
                      <a:pt x="453" y="65"/>
                    </a:lnTo>
                    <a:lnTo>
                      <a:pt x="440" y="56"/>
                    </a:lnTo>
                    <a:lnTo>
                      <a:pt x="422" y="50"/>
                    </a:lnTo>
                    <a:lnTo>
                      <a:pt x="403" y="44"/>
                    </a:lnTo>
                    <a:lnTo>
                      <a:pt x="384" y="44"/>
                    </a:lnTo>
                    <a:lnTo>
                      <a:pt x="348" y="48"/>
                    </a:lnTo>
                    <a:lnTo>
                      <a:pt x="332" y="56"/>
                    </a:lnTo>
                    <a:lnTo>
                      <a:pt x="317" y="63"/>
                    </a:lnTo>
                    <a:lnTo>
                      <a:pt x="309" y="71"/>
                    </a:lnTo>
                    <a:lnTo>
                      <a:pt x="301" y="81"/>
                    </a:lnTo>
                    <a:lnTo>
                      <a:pt x="296" y="90"/>
                    </a:lnTo>
                    <a:lnTo>
                      <a:pt x="290" y="108"/>
                    </a:lnTo>
                    <a:lnTo>
                      <a:pt x="288" y="129"/>
                    </a:lnTo>
                    <a:lnTo>
                      <a:pt x="288" y="298"/>
                    </a:lnTo>
                    <a:lnTo>
                      <a:pt x="240" y="298"/>
                    </a:lnTo>
                    <a:lnTo>
                      <a:pt x="240" y="129"/>
                    </a:lnTo>
                    <a:lnTo>
                      <a:pt x="238" y="108"/>
                    </a:lnTo>
                    <a:lnTo>
                      <a:pt x="232" y="90"/>
                    </a:lnTo>
                    <a:lnTo>
                      <a:pt x="227" y="81"/>
                    </a:lnTo>
                    <a:lnTo>
                      <a:pt x="221" y="71"/>
                    </a:lnTo>
                    <a:lnTo>
                      <a:pt x="211" y="63"/>
                    </a:lnTo>
                    <a:lnTo>
                      <a:pt x="198" y="56"/>
                    </a:lnTo>
                    <a:lnTo>
                      <a:pt x="180" y="48"/>
                    </a:lnTo>
                    <a:lnTo>
                      <a:pt x="144" y="44"/>
                    </a:lnTo>
                    <a:lnTo>
                      <a:pt x="108" y="48"/>
                    </a:lnTo>
                    <a:lnTo>
                      <a:pt x="90" y="56"/>
                    </a:lnTo>
                    <a:lnTo>
                      <a:pt x="77" y="63"/>
                    </a:lnTo>
                    <a:lnTo>
                      <a:pt x="67" y="71"/>
                    </a:lnTo>
                    <a:lnTo>
                      <a:pt x="60" y="81"/>
                    </a:lnTo>
                    <a:lnTo>
                      <a:pt x="54" y="90"/>
                    </a:lnTo>
                    <a:lnTo>
                      <a:pt x="48" y="108"/>
                    </a:lnTo>
                    <a:lnTo>
                      <a:pt x="46" y="129"/>
                    </a:lnTo>
                    <a:lnTo>
                      <a:pt x="46" y="298"/>
                    </a:lnTo>
                    <a:lnTo>
                      <a:pt x="0" y="298"/>
                    </a:lnTo>
                    <a:lnTo>
                      <a:pt x="0" y="35"/>
                    </a:lnTo>
                    <a:lnTo>
                      <a:pt x="46" y="35"/>
                    </a:lnTo>
                    <a:lnTo>
                      <a:pt x="65" y="21"/>
                    </a:lnTo>
                    <a:lnTo>
                      <a:pt x="88" y="10"/>
                    </a:lnTo>
                    <a:lnTo>
                      <a:pt x="115" y="2"/>
                    </a:lnTo>
                    <a:lnTo>
                      <a:pt x="14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6" name="Freeform 534"/>
              <p:cNvSpPr>
                <a:spLocks/>
              </p:cNvSpPr>
              <p:nvPr/>
            </p:nvSpPr>
            <p:spPr bwMode="auto">
              <a:xfrm>
                <a:off x="584" y="2065"/>
                <a:ext cx="301" cy="304"/>
              </a:xfrm>
              <a:custGeom>
                <a:avLst/>
                <a:gdLst>
                  <a:gd name="T0" fmla="*/ 178 w 301"/>
                  <a:gd name="T1" fmla="*/ 2 h 304"/>
                  <a:gd name="T2" fmla="*/ 251 w 301"/>
                  <a:gd name="T3" fmla="*/ 17 h 304"/>
                  <a:gd name="T4" fmla="*/ 286 w 301"/>
                  <a:gd name="T5" fmla="*/ 77 h 304"/>
                  <a:gd name="T6" fmla="*/ 213 w 301"/>
                  <a:gd name="T7" fmla="*/ 50 h 304"/>
                  <a:gd name="T8" fmla="*/ 138 w 301"/>
                  <a:gd name="T9" fmla="*/ 40 h 304"/>
                  <a:gd name="T10" fmla="*/ 90 w 301"/>
                  <a:gd name="T11" fmla="*/ 46 h 304"/>
                  <a:gd name="T12" fmla="*/ 73 w 301"/>
                  <a:gd name="T13" fmla="*/ 52 h 304"/>
                  <a:gd name="T14" fmla="*/ 59 w 301"/>
                  <a:gd name="T15" fmla="*/ 62 h 304"/>
                  <a:gd name="T16" fmla="*/ 52 w 301"/>
                  <a:gd name="T17" fmla="*/ 73 h 304"/>
                  <a:gd name="T18" fmla="*/ 50 w 301"/>
                  <a:gd name="T19" fmla="*/ 87 h 304"/>
                  <a:gd name="T20" fmla="*/ 53 w 301"/>
                  <a:gd name="T21" fmla="*/ 102 h 304"/>
                  <a:gd name="T22" fmla="*/ 63 w 301"/>
                  <a:gd name="T23" fmla="*/ 110 h 304"/>
                  <a:gd name="T24" fmla="*/ 82 w 301"/>
                  <a:gd name="T25" fmla="*/ 115 h 304"/>
                  <a:gd name="T26" fmla="*/ 124 w 301"/>
                  <a:gd name="T27" fmla="*/ 121 h 304"/>
                  <a:gd name="T28" fmla="*/ 194 w 301"/>
                  <a:gd name="T29" fmla="*/ 127 h 304"/>
                  <a:gd name="T30" fmla="*/ 251 w 301"/>
                  <a:gd name="T31" fmla="*/ 138 h 304"/>
                  <a:gd name="T32" fmla="*/ 280 w 301"/>
                  <a:gd name="T33" fmla="*/ 154 h 304"/>
                  <a:gd name="T34" fmla="*/ 295 w 301"/>
                  <a:gd name="T35" fmla="*/ 173 h 304"/>
                  <a:gd name="T36" fmla="*/ 301 w 301"/>
                  <a:gd name="T37" fmla="*/ 210 h 304"/>
                  <a:gd name="T38" fmla="*/ 292 w 301"/>
                  <a:gd name="T39" fmla="*/ 254 h 304"/>
                  <a:gd name="T40" fmla="*/ 272 w 301"/>
                  <a:gd name="T41" fmla="*/ 273 h 304"/>
                  <a:gd name="T42" fmla="*/ 238 w 301"/>
                  <a:gd name="T43" fmla="*/ 292 h 304"/>
                  <a:gd name="T44" fmla="*/ 182 w 301"/>
                  <a:gd name="T45" fmla="*/ 304 h 304"/>
                  <a:gd name="T46" fmla="*/ 107 w 301"/>
                  <a:gd name="T47" fmla="*/ 302 h 304"/>
                  <a:gd name="T48" fmla="*/ 34 w 301"/>
                  <a:gd name="T49" fmla="*/ 288 h 304"/>
                  <a:gd name="T50" fmla="*/ 0 w 301"/>
                  <a:gd name="T51" fmla="*/ 223 h 304"/>
                  <a:gd name="T52" fmla="*/ 71 w 301"/>
                  <a:gd name="T53" fmla="*/ 254 h 304"/>
                  <a:gd name="T54" fmla="*/ 149 w 301"/>
                  <a:gd name="T55" fmla="*/ 263 h 304"/>
                  <a:gd name="T56" fmla="*/ 194 w 301"/>
                  <a:gd name="T57" fmla="*/ 259 h 304"/>
                  <a:gd name="T58" fmla="*/ 226 w 301"/>
                  <a:gd name="T59" fmla="*/ 250 h 304"/>
                  <a:gd name="T60" fmla="*/ 242 w 301"/>
                  <a:gd name="T61" fmla="*/ 240 h 304"/>
                  <a:gd name="T62" fmla="*/ 251 w 301"/>
                  <a:gd name="T63" fmla="*/ 227 h 304"/>
                  <a:gd name="T64" fmla="*/ 255 w 301"/>
                  <a:gd name="T65" fmla="*/ 211 h 304"/>
                  <a:gd name="T66" fmla="*/ 251 w 301"/>
                  <a:gd name="T67" fmla="*/ 194 h 304"/>
                  <a:gd name="T68" fmla="*/ 242 w 301"/>
                  <a:gd name="T69" fmla="*/ 185 h 304"/>
                  <a:gd name="T70" fmla="*/ 220 w 301"/>
                  <a:gd name="T71" fmla="*/ 177 h 304"/>
                  <a:gd name="T72" fmla="*/ 180 w 301"/>
                  <a:gd name="T73" fmla="*/ 171 h 304"/>
                  <a:gd name="T74" fmla="*/ 113 w 301"/>
                  <a:gd name="T75" fmla="*/ 165 h 304"/>
                  <a:gd name="T76" fmla="*/ 61 w 301"/>
                  <a:gd name="T77" fmla="*/ 156 h 304"/>
                  <a:gd name="T78" fmla="*/ 34 w 301"/>
                  <a:gd name="T79" fmla="*/ 146 h 304"/>
                  <a:gd name="T80" fmla="*/ 17 w 301"/>
                  <a:gd name="T81" fmla="*/ 133 h 304"/>
                  <a:gd name="T82" fmla="*/ 7 w 301"/>
                  <a:gd name="T83" fmla="*/ 117 h 304"/>
                  <a:gd name="T84" fmla="*/ 2 w 301"/>
                  <a:gd name="T85" fmla="*/ 98 h 304"/>
                  <a:gd name="T86" fmla="*/ 4 w 301"/>
                  <a:gd name="T87" fmla="*/ 71 h 304"/>
                  <a:gd name="T88" fmla="*/ 13 w 301"/>
                  <a:gd name="T89" fmla="*/ 48 h 304"/>
                  <a:gd name="T90" fmla="*/ 25 w 301"/>
                  <a:gd name="T91" fmla="*/ 35 h 304"/>
                  <a:gd name="T92" fmla="*/ 48 w 301"/>
                  <a:gd name="T93" fmla="*/ 17 h 304"/>
                  <a:gd name="T94" fmla="*/ 76 w 301"/>
                  <a:gd name="T95" fmla="*/ 8 h 304"/>
                  <a:gd name="T96" fmla="*/ 107 w 301"/>
                  <a:gd name="T97" fmla="*/ 2 h 304"/>
                  <a:gd name="T98" fmla="*/ 138 w 301"/>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04">
                    <a:moveTo>
                      <a:pt x="138" y="0"/>
                    </a:moveTo>
                    <a:lnTo>
                      <a:pt x="178" y="2"/>
                    </a:lnTo>
                    <a:lnTo>
                      <a:pt x="217" y="8"/>
                    </a:lnTo>
                    <a:lnTo>
                      <a:pt x="251" y="17"/>
                    </a:lnTo>
                    <a:lnTo>
                      <a:pt x="286" y="29"/>
                    </a:lnTo>
                    <a:lnTo>
                      <a:pt x="286" y="77"/>
                    </a:lnTo>
                    <a:lnTo>
                      <a:pt x="249" y="62"/>
                    </a:lnTo>
                    <a:lnTo>
                      <a:pt x="213" y="50"/>
                    </a:lnTo>
                    <a:lnTo>
                      <a:pt x="176" y="44"/>
                    </a:lnTo>
                    <a:lnTo>
                      <a:pt x="138" y="40"/>
                    </a:lnTo>
                    <a:lnTo>
                      <a:pt x="101" y="44"/>
                    </a:lnTo>
                    <a:lnTo>
                      <a:pt x="90" y="46"/>
                    </a:lnTo>
                    <a:lnTo>
                      <a:pt x="80" y="50"/>
                    </a:lnTo>
                    <a:lnTo>
                      <a:pt x="73" y="52"/>
                    </a:lnTo>
                    <a:lnTo>
                      <a:pt x="65" y="56"/>
                    </a:lnTo>
                    <a:lnTo>
                      <a:pt x="59" y="62"/>
                    </a:lnTo>
                    <a:lnTo>
                      <a:pt x="55" y="67"/>
                    </a:lnTo>
                    <a:lnTo>
                      <a:pt x="52" y="73"/>
                    </a:lnTo>
                    <a:lnTo>
                      <a:pt x="50" y="79"/>
                    </a:lnTo>
                    <a:lnTo>
                      <a:pt x="50" y="87"/>
                    </a:lnTo>
                    <a:lnTo>
                      <a:pt x="50" y="94"/>
                    </a:lnTo>
                    <a:lnTo>
                      <a:pt x="53" y="102"/>
                    </a:lnTo>
                    <a:lnTo>
                      <a:pt x="57" y="106"/>
                    </a:lnTo>
                    <a:lnTo>
                      <a:pt x="63" y="110"/>
                    </a:lnTo>
                    <a:lnTo>
                      <a:pt x="69" y="112"/>
                    </a:lnTo>
                    <a:lnTo>
                      <a:pt x="82" y="115"/>
                    </a:lnTo>
                    <a:lnTo>
                      <a:pt x="101" y="119"/>
                    </a:lnTo>
                    <a:lnTo>
                      <a:pt x="124" y="121"/>
                    </a:lnTo>
                    <a:lnTo>
                      <a:pt x="155" y="123"/>
                    </a:lnTo>
                    <a:lnTo>
                      <a:pt x="194" y="127"/>
                    </a:lnTo>
                    <a:lnTo>
                      <a:pt x="224" y="133"/>
                    </a:lnTo>
                    <a:lnTo>
                      <a:pt x="251" y="138"/>
                    </a:lnTo>
                    <a:lnTo>
                      <a:pt x="270" y="148"/>
                    </a:lnTo>
                    <a:lnTo>
                      <a:pt x="280" y="154"/>
                    </a:lnTo>
                    <a:lnTo>
                      <a:pt x="288" y="163"/>
                    </a:lnTo>
                    <a:lnTo>
                      <a:pt x="295" y="173"/>
                    </a:lnTo>
                    <a:lnTo>
                      <a:pt x="301" y="190"/>
                    </a:lnTo>
                    <a:lnTo>
                      <a:pt x="301" y="210"/>
                    </a:lnTo>
                    <a:lnTo>
                      <a:pt x="299" y="233"/>
                    </a:lnTo>
                    <a:lnTo>
                      <a:pt x="292" y="254"/>
                    </a:lnTo>
                    <a:lnTo>
                      <a:pt x="284" y="263"/>
                    </a:lnTo>
                    <a:lnTo>
                      <a:pt x="272" y="273"/>
                    </a:lnTo>
                    <a:lnTo>
                      <a:pt x="261" y="283"/>
                    </a:lnTo>
                    <a:lnTo>
                      <a:pt x="238" y="292"/>
                    </a:lnTo>
                    <a:lnTo>
                      <a:pt x="213" y="300"/>
                    </a:lnTo>
                    <a:lnTo>
                      <a:pt x="182" y="304"/>
                    </a:lnTo>
                    <a:lnTo>
                      <a:pt x="149" y="304"/>
                    </a:lnTo>
                    <a:lnTo>
                      <a:pt x="107" y="302"/>
                    </a:lnTo>
                    <a:lnTo>
                      <a:pt x="71" y="298"/>
                    </a:lnTo>
                    <a:lnTo>
                      <a:pt x="34" y="288"/>
                    </a:lnTo>
                    <a:lnTo>
                      <a:pt x="0" y="273"/>
                    </a:lnTo>
                    <a:lnTo>
                      <a:pt x="0" y="223"/>
                    </a:lnTo>
                    <a:lnTo>
                      <a:pt x="34" y="240"/>
                    </a:lnTo>
                    <a:lnTo>
                      <a:pt x="71" y="254"/>
                    </a:lnTo>
                    <a:lnTo>
                      <a:pt x="109" y="259"/>
                    </a:lnTo>
                    <a:lnTo>
                      <a:pt x="149" y="263"/>
                    </a:lnTo>
                    <a:lnTo>
                      <a:pt x="172" y="261"/>
                    </a:lnTo>
                    <a:lnTo>
                      <a:pt x="194" y="259"/>
                    </a:lnTo>
                    <a:lnTo>
                      <a:pt x="211" y="256"/>
                    </a:lnTo>
                    <a:lnTo>
                      <a:pt x="226" y="250"/>
                    </a:lnTo>
                    <a:lnTo>
                      <a:pt x="236" y="246"/>
                    </a:lnTo>
                    <a:lnTo>
                      <a:pt x="242" y="240"/>
                    </a:lnTo>
                    <a:lnTo>
                      <a:pt x="247" y="235"/>
                    </a:lnTo>
                    <a:lnTo>
                      <a:pt x="251" y="227"/>
                    </a:lnTo>
                    <a:lnTo>
                      <a:pt x="255" y="219"/>
                    </a:lnTo>
                    <a:lnTo>
                      <a:pt x="255" y="211"/>
                    </a:lnTo>
                    <a:lnTo>
                      <a:pt x="253" y="202"/>
                    </a:lnTo>
                    <a:lnTo>
                      <a:pt x="251" y="194"/>
                    </a:lnTo>
                    <a:lnTo>
                      <a:pt x="247" y="188"/>
                    </a:lnTo>
                    <a:lnTo>
                      <a:pt x="242" y="185"/>
                    </a:lnTo>
                    <a:lnTo>
                      <a:pt x="234" y="183"/>
                    </a:lnTo>
                    <a:lnTo>
                      <a:pt x="220" y="177"/>
                    </a:lnTo>
                    <a:lnTo>
                      <a:pt x="203" y="173"/>
                    </a:lnTo>
                    <a:lnTo>
                      <a:pt x="180" y="171"/>
                    </a:lnTo>
                    <a:lnTo>
                      <a:pt x="151" y="167"/>
                    </a:lnTo>
                    <a:lnTo>
                      <a:pt x="113" y="165"/>
                    </a:lnTo>
                    <a:lnTo>
                      <a:pt x="76" y="160"/>
                    </a:lnTo>
                    <a:lnTo>
                      <a:pt x="61" y="156"/>
                    </a:lnTo>
                    <a:lnTo>
                      <a:pt x="46" y="152"/>
                    </a:lnTo>
                    <a:lnTo>
                      <a:pt x="34" y="146"/>
                    </a:lnTo>
                    <a:lnTo>
                      <a:pt x="23" y="138"/>
                    </a:lnTo>
                    <a:lnTo>
                      <a:pt x="17" y="133"/>
                    </a:lnTo>
                    <a:lnTo>
                      <a:pt x="11" y="125"/>
                    </a:lnTo>
                    <a:lnTo>
                      <a:pt x="7" y="117"/>
                    </a:lnTo>
                    <a:lnTo>
                      <a:pt x="4" y="108"/>
                    </a:lnTo>
                    <a:lnTo>
                      <a:pt x="2" y="98"/>
                    </a:lnTo>
                    <a:lnTo>
                      <a:pt x="2" y="88"/>
                    </a:lnTo>
                    <a:lnTo>
                      <a:pt x="4" y="71"/>
                    </a:lnTo>
                    <a:lnTo>
                      <a:pt x="7" y="58"/>
                    </a:lnTo>
                    <a:lnTo>
                      <a:pt x="13" y="48"/>
                    </a:lnTo>
                    <a:lnTo>
                      <a:pt x="17" y="40"/>
                    </a:lnTo>
                    <a:lnTo>
                      <a:pt x="25" y="35"/>
                    </a:lnTo>
                    <a:lnTo>
                      <a:pt x="36" y="25"/>
                    </a:lnTo>
                    <a:lnTo>
                      <a:pt x="48" y="17"/>
                    </a:lnTo>
                    <a:lnTo>
                      <a:pt x="63" y="12"/>
                    </a:lnTo>
                    <a:lnTo>
                      <a:pt x="76" y="8"/>
                    </a:lnTo>
                    <a:lnTo>
                      <a:pt x="92" y="4"/>
                    </a:lnTo>
                    <a:lnTo>
                      <a:pt x="107" y="2"/>
                    </a:lnTo>
                    <a:lnTo>
                      <a:pt x="123" y="0"/>
                    </a:lnTo>
                    <a:lnTo>
                      <a:pt x="13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7" name="Freeform 535"/>
              <p:cNvSpPr>
                <a:spLocks/>
              </p:cNvSpPr>
              <p:nvPr/>
            </p:nvSpPr>
            <p:spPr bwMode="auto">
              <a:xfrm>
                <a:off x="941" y="2065"/>
                <a:ext cx="326" cy="298"/>
              </a:xfrm>
              <a:custGeom>
                <a:avLst/>
                <a:gdLst>
                  <a:gd name="T0" fmla="*/ 165 w 326"/>
                  <a:gd name="T1" fmla="*/ 0 h 298"/>
                  <a:gd name="T2" fmla="*/ 201 w 326"/>
                  <a:gd name="T3" fmla="*/ 2 h 298"/>
                  <a:gd name="T4" fmla="*/ 234 w 326"/>
                  <a:gd name="T5" fmla="*/ 10 h 298"/>
                  <a:gd name="T6" fmla="*/ 263 w 326"/>
                  <a:gd name="T7" fmla="*/ 19 h 298"/>
                  <a:gd name="T8" fmla="*/ 284 w 326"/>
                  <a:gd name="T9" fmla="*/ 35 h 298"/>
                  <a:gd name="T10" fmla="*/ 303 w 326"/>
                  <a:gd name="T11" fmla="*/ 54 h 298"/>
                  <a:gd name="T12" fmla="*/ 315 w 326"/>
                  <a:gd name="T13" fmla="*/ 75 h 298"/>
                  <a:gd name="T14" fmla="*/ 322 w 326"/>
                  <a:gd name="T15" fmla="*/ 100 h 298"/>
                  <a:gd name="T16" fmla="*/ 326 w 326"/>
                  <a:gd name="T17" fmla="*/ 129 h 298"/>
                  <a:gd name="T18" fmla="*/ 326 w 326"/>
                  <a:gd name="T19" fmla="*/ 298 h 298"/>
                  <a:gd name="T20" fmla="*/ 280 w 326"/>
                  <a:gd name="T21" fmla="*/ 298 h 298"/>
                  <a:gd name="T22" fmla="*/ 280 w 326"/>
                  <a:gd name="T23" fmla="*/ 129 h 298"/>
                  <a:gd name="T24" fmla="*/ 278 w 326"/>
                  <a:gd name="T25" fmla="*/ 108 h 298"/>
                  <a:gd name="T26" fmla="*/ 271 w 326"/>
                  <a:gd name="T27" fmla="*/ 90 h 298"/>
                  <a:gd name="T28" fmla="*/ 265 w 326"/>
                  <a:gd name="T29" fmla="*/ 81 h 298"/>
                  <a:gd name="T30" fmla="*/ 257 w 326"/>
                  <a:gd name="T31" fmla="*/ 71 h 298"/>
                  <a:gd name="T32" fmla="*/ 247 w 326"/>
                  <a:gd name="T33" fmla="*/ 63 h 298"/>
                  <a:gd name="T34" fmla="*/ 230 w 326"/>
                  <a:gd name="T35" fmla="*/ 54 h 298"/>
                  <a:gd name="T36" fmla="*/ 209 w 326"/>
                  <a:gd name="T37" fmla="*/ 48 h 298"/>
                  <a:gd name="T38" fmla="*/ 188 w 326"/>
                  <a:gd name="T39" fmla="*/ 44 h 298"/>
                  <a:gd name="T40" fmla="*/ 163 w 326"/>
                  <a:gd name="T41" fmla="*/ 44 h 298"/>
                  <a:gd name="T42" fmla="*/ 138 w 326"/>
                  <a:gd name="T43" fmla="*/ 44 h 298"/>
                  <a:gd name="T44" fmla="*/ 115 w 326"/>
                  <a:gd name="T45" fmla="*/ 48 h 298"/>
                  <a:gd name="T46" fmla="*/ 96 w 326"/>
                  <a:gd name="T47" fmla="*/ 54 h 298"/>
                  <a:gd name="T48" fmla="*/ 79 w 326"/>
                  <a:gd name="T49" fmla="*/ 63 h 298"/>
                  <a:gd name="T50" fmla="*/ 69 w 326"/>
                  <a:gd name="T51" fmla="*/ 71 h 298"/>
                  <a:gd name="T52" fmla="*/ 61 w 326"/>
                  <a:gd name="T53" fmla="*/ 81 h 298"/>
                  <a:gd name="T54" fmla="*/ 55 w 326"/>
                  <a:gd name="T55" fmla="*/ 90 h 298"/>
                  <a:gd name="T56" fmla="*/ 48 w 326"/>
                  <a:gd name="T57" fmla="*/ 108 h 298"/>
                  <a:gd name="T58" fmla="*/ 46 w 326"/>
                  <a:gd name="T59" fmla="*/ 129 h 298"/>
                  <a:gd name="T60" fmla="*/ 46 w 326"/>
                  <a:gd name="T61" fmla="*/ 298 h 298"/>
                  <a:gd name="T62" fmla="*/ 0 w 326"/>
                  <a:gd name="T63" fmla="*/ 298 h 298"/>
                  <a:gd name="T64" fmla="*/ 0 w 326"/>
                  <a:gd name="T65" fmla="*/ 35 h 298"/>
                  <a:gd name="T66" fmla="*/ 46 w 326"/>
                  <a:gd name="T67" fmla="*/ 35 h 298"/>
                  <a:gd name="T68" fmla="*/ 73 w 326"/>
                  <a:gd name="T69" fmla="*/ 19 h 298"/>
                  <a:gd name="T70" fmla="*/ 100 w 326"/>
                  <a:gd name="T71" fmla="*/ 8 h 298"/>
                  <a:gd name="T72" fmla="*/ 130 w 326"/>
                  <a:gd name="T73" fmla="*/ 2 h 298"/>
                  <a:gd name="T74" fmla="*/ 165 w 326"/>
                  <a:gd name="T7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298">
                    <a:moveTo>
                      <a:pt x="165" y="0"/>
                    </a:moveTo>
                    <a:lnTo>
                      <a:pt x="201" y="2"/>
                    </a:lnTo>
                    <a:lnTo>
                      <a:pt x="234" y="10"/>
                    </a:lnTo>
                    <a:lnTo>
                      <a:pt x="263" y="19"/>
                    </a:lnTo>
                    <a:lnTo>
                      <a:pt x="284" y="35"/>
                    </a:lnTo>
                    <a:lnTo>
                      <a:pt x="303" y="54"/>
                    </a:lnTo>
                    <a:lnTo>
                      <a:pt x="315" y="75"/>
                    </a:lnTo>
                    <a:lnTo>
                      <a:pt x="322" y="100"/>
                    </a:lnTo>
                    <a:lnTo>
                      <a:pt x="326" y="129"/>
                    </a:lnTo>
                    <a:lnTo>
                      <a:pt x="326" y="298"/>
                    </a:lnTo>
                    <a:lnTo>
                      <a:pt x="280" y="298"/>
                    </a:lnTo>
                    <a:lnTo>
                      <a:pt x="280" y="129"/>
                    </a:lnTo>
                    <a:lnTo>
                      <a:pt x="278" y="108"/>
                    </a:lnTo>
                    <a:lnTo>
                      <a:pt x="271" y="90"/>
                    </a:lnTo>
                    <a:lnTo>
                      <a:pt x="265" y="81"/>
                    </a:lnTo>
                    <a:lnTo>
                      <a:pt x="257" y="71"/>
                    </a:lnTo>
                    <a:lnTo>
                      <a:pt x="247" y="63"/>
                    </a:lnTo>
                    <a:lnTo>
                      <a:pt x="230" y="54"/>
                    </a:lnTo>
                    <a:lnTo>
                      <a:pt x="209" y="48"/>
                    </a:lnTo>
                    <a:lnTo>
                      <a:pt x="188" y="44"/>
                    </a:lnTo>
                    <a:lnTo>
                      <a:pt x="163" y="44"/>
                    </a:lnTo>
                    <a:lnTo>
                      <a:pt x="138" y="44"/>
                    </a:lnTo>
                    <a:lnTo>
                      <a:pt x="115" y="48"/>
                    </a:lnTo>
                    <a:lnTo>
                      <a:pt x="96" y="54"/>
                    </a:lnTo>
                    <a:lnTo>
                      <a:pt x="79" y="63"/>
                    </a:lnTo>
                    <a:lnTo>
                      <a:pt x="69" y="71"/>
                    </a:lnTo>
                    <a:lnTo>
                      <a:pt x="61" y="81"/>
                    </a:lnTo>
                    <a:lnTo>
                      <a:pt x="55" y="90"/>
                    </a:lnTo>
                    <a:lnTo>
                      <a:pt x="48" y="108"/>
                    </a:lnTo>
                    <a:lnTo>
                      <a:pt x="46" y="129"/>
                    </a:lnTo>
                    <a:lnTo>
                      <a:pt x="46" y="298"/>
                    </a:lnTo>
                    <a:lnTo>
                      <a:pt x="0" y="298"/>
                    </a:lnTo>
                    <a:lnTo>
                      <a:pt x="0" y="35"/>
                    </a:lnTo>
                    <a:lnTo>
                      <a:pt x="46" y="35"/>
                    </a:lnTo>
                    <a:lnTo>
                      <a:pt x="73" y="19"/>
                    </a:lnTo>
                    <a:lnTo>
                      <a:pt x="100" y="8"/>
                    </a:lnTo>
                    <a:lnTo>
                      <a:pt x="130" y="2"/>
                    </a:lnTo>
                    <a:lnTo>
                      <a:pt x="16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8" name="Freeform 536"/>
              <p:cNvSpPr>
                <a:spLocks noEditPoints="1"/>
              </p:cNvSpPr>
              <p:nvPr/>
            </p:nvSpPr>
            <p:spPr bwMode="auto">
              <a:xfrm>
                <a:off x="1805" y="2071"/>
                <a:ext cx="326" cy="300"/>
              </a:xfrm>
              <a:custGeom>
                <a:avLst/>
                <a:gdLst>
                  <a:gd name="T0" fmla="*/ 123 w 326"/>
                  <a:gd name="T1" fmla="*/ 46 h 300"/>
                  <a:gd name="T2" fmla="*/ 90 w 326"/>
                  <a:gd name="T3" fmla="*/ 61 h 300"/>
                  <a:gd name="T4" fmla="*/ 73 w 326"/>
                  <a:gd name="T5" fmla="*/ 77 h 300"/>
                  <a:gd name="T6" fmla="*/ 55 w 326"/>
                  <a:gd name="T7" fmla="*/ 104 h 300"/>
                  <a:gd name="T8" fmla="*/ 276 w 326"/>
                  <a:gd name="T9" fmla="*/ 125 h 300"/>
                  <a:gd name="T10" fmla="*/ 263 w 326"/>
                  <a:gd name="T11" fmla="*/ 88 h 300"/>
                  <a:gd name="T12" fmla="*/ 247 w 326"/>
                  <a:gd name="T13" fmla="*/ 69 h 300"/>
                  <a:gd name="T14" fmla="*/ 223 w 326"/>
                  <a:gd name="T15" fmla="*/ 52 h 300"/>
                  <a:gd name="T16" fmla="*/ 186 w 326"/>
                  <a:gd name="T17" fmla="*/ 42 h 300"/>
                  <a:gd name="T18" fmla="*/ 163 w 326"/>
                  <a:gd name="T19" fmla="*/ 0 h 300"/>
                  <a:gd name="T20" fmla="*/ 228 w 326"/>
                  <a:gd name="T21" fmla="*/ 11 h 300"/>
                  <a:gd name="T22" fmla="*/ 280 w 326"/>
                  <a:gd name="T23" fmla="*/ 40 h 300"/>
                  <a:gd name="T24" fmla="*/ 313 w 326"/>
                  <a:gd name="T25" fmla="*/ 88 h 300"/>
                  <a:gd name="T26" fmla="*/ 326 w 326"/>
                  <a:gd name="T27" fmla="*/ 154 h 300"/>
                  <a:gd name="T28" fmla="*/ 48 w 326"/>
                  <a:gd name="T29" fmla="*/ 163 h 300"/>
                  <a:gd name="T30" fmla="*/ 61 w 326"/>
                  <a:gd name="T31" fmla="*/ 205 h 300"/>
                  <a:gd name="T32" fmla="*/ 79 w 326"/>
                  <a:gd name="T33" fmla="*/ 227 h 300"/>
                  <a:gd name="T34" fmla="*/ 107 w 326"/>
                  <a:gd name="T35" fmla="*/ 246 h 300"/>
                  <a:gd name="T36" fmla="*/ 151 w 326"/>
                  <a:gd name="T37" fmla="*/ 257 h 300"/>
                  <a:gd name="T38" fmla="*/ 209 w 326"/>
                  <a:gd name="T39" fmla="*/ 257 h 300"/>
                  <a:gd name="T40" fmla="*/ 271 w 326"/>
                  <a:gd name="T41" fmla="*/ 238 h 300"/>
                  <a:gd name="T42" fmla="*/ 299 w 326"/>
                  <a:gd name="T43" fmla="*/ 271 h 300"/>
                  <a:gd name="T44" fmla="*/ 242 w 326"/>
                  <a:gd name="T45" fmla="*/ 292 h 300"/>
                  <a:gd name="T46" fmla="*/ 175 w 326"/>
                  <a:gd name="T47" fmla="*/ 300 h 300"/>
                  <a:gd name="T48" fmla="*/ 105 w 326"/>
                  <a:gd name="T49" fmla="*/ 292 h 300"/>
                  <a:gd name="T50" fmla="*/ 50 w 326"/>
                  <a:gd name="T51" fmla="*/ 263 h 300"/>
                  <a:gd name="T52" fmla="*/ 13 w 326"/>
                  <a:gd name="T53" fmla="*/ 217 h 300"/>
                  <a:gd name="T54" fmla="*/ 0 w 326"/>
                  <a:gd name="T55" fmla="*/ 152 h 300"/>
                  <a:gd name="T56" fmla="*/ 13 w 326"/>
                  <a:gd name="T57" fmla="*/ 86 h 300"/>
                  <a:gd name="T58" fmla="*/ 48 w 326"/>
                  <a:gd name="T59" fmla="*/ 38 h 300"/>
                  <a:gd name="T60" fmla="*/ 100 w 326"/>
                  <a:gd name="T61" fmla="*/ 9 h 300"/>
                  <a:gd name="T62" fmla="*/ 163 w 326"/>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300">
                    <a:moveTo>
                      <a:pt x="163" y="40"/>
                    </a:moveTo>
                    <a:lnTo>
                      <a:pt x="123" y="46"/>
                    </a:lnTo>
                    <a:lnTo>
                      <a:pt x="105" y="52"/>
                    </a:lnTo>
                    <a:lnTo>
                      <a:pt x="90" y="61"/>
                    </a:lnTo>
                    <a:lnTo>
                      <a:pt x="80" y="67"/>
                    </a:lnTo>
                    <a:lnTo>
                      <a:pt x="73" y="77"/>
                    </a:lnTo>
                    <a:lnTo>
                      <a:pt x="65" y="86"/>
                    </a:lnTo>
                    <a:lnTo>
                      <a:pt x="55" y="104"/>
                    </a:lnTo>
                    <a:lnTo>
                      <a:pt x="50" y="125"/>
                    </a:lnTo>
                    <a:lnTo>
                      <a:pt x="276" y="125"/>
                    </a:lnTo>
                    <a:lnTo>
                      <a:pt x="272" y="106"/>
                    </a:lnTo>
                    <a:lnTo>
                      <a:pt x="263" y="88"/>
                    </a:lnTo>
                    <a:lnTo>
                      <a:pt x="257" y="79"/>
                    </a:lnTo>
                    <a:lnTo>
                      <a:pt x="247" y="69"/>
                    </a:lnTo>
                    <a:lnTo>
                      <a:pt x="238" y="61"/>
                    </a:lnTo>
                    <a:lnTo>
                      <a:pt x="223" y="52"/>
                    </a:lnTo>
                    <a:lnTo>
                      <a:pt x="205" y="46"/>
                    </a:lnTo>
                    <a:lnTo>
                      <a:pt x="186" y="42"/>
                    </a:lnTo>
                    <a:lnTo>
                      <a:pt x="163" y="40"/>
                    </a:lnTo>
                    <a:close/>
                    <a:moveTo>
                      <a:pt x="163" y="0"/>
                    </a:moveTo>
                    <a:lnTo>
                      <a:pt x="198" y="2"/>
                    </a:lnTo>
                    <a:lnTo>
                      <a:pt x="228" y="11"/>
                    </a:lnTo>
                    <a:lnTo>
                      <a:pt x="255" y="23"/>
                    </a:lnTo>
                    <a:lnTo>
                      <a:pt x="280" y="40"/>
                    </a:lnTo>
                    <a:lnTo>
                      <a:pt x="299" y="61"/>
                    </a:lnTo>
                    <a:lnTo>
                      <a:pt x="313" y="88"/>
                    </a:lnTo>
                    <a:lnTo>
                      <a:pt x="322" y="119"/>
                    </a:lnTo>
                    <a:lnTo>
                      <a:pt x="326" y="154"/>
                    </a:lnTo>
                    <a:lnTo>
                      <a:pt x="326" y="163"/>
                    </a:lnTo>
                    <a:lnTo>
                      <a:pt x="48" y="163"/>
                    </a:lnTo>
                    <a:lnTo>
                      <a:pt x="52" y="186"/>
                    </a:lnTo>
                    <a:lnTo>
                      <a:pt x="61" y="205"/>
                    </a:lnTo>
                    <a:lnTo>
                      <a:pt x="69" y="217"/>
                    </a:lnTo>
                    <a:lnTo>
                      <a:pt x="79" y="227"/>
                    </a:lnTo>
                    <a:lnTo>
                      <a:pt x="88" y="236"/>
                    </a:lnTo>
                    <a:lnTo>
                      <a:pt x="107" y="246"/>
                    </a:lnTo>
                    <a:lnTo>
                      <a:pt x="128" y="253"/>
                    </a:lnTo>
                    <a:lnTo>
                      <a:pt x="151" y="257"/>
                    </a:lnTo>
                    <a:lnTo>
                      <a:pt x="175" y="259"/>
                    </a:lnTo>
                    <a:lnTo>
                      <a:pt x="209" y="257"/>
                    </a:lnTo>
                    <a:lnTo>
                      <a:pt x="242" y="250"/>
                    </a:lnTo>
                    <a:lnTo>
                      <a:pt x="271" y="238"/>
                    </a:lnTo>
                    <a:lnTo>
                      <a:pt x="299" y="225"/>
                    </a:lnTo>
                    <a:lnTo>
                      <a:pt x="299" y="271"/>
                    </a:lnTo>
                    <a:lnTo>
                      <a:pt x="272" y="284"/>
                    </a:lnTo>
                    <a:lnTo>
                      <a:pt x="242" y="292"/>
                    </a:lnTo>
                    <a:lnTo>
                      <a:pt x="211" y="298"/>
                    </a:lnTo>
                    <a:lnTo>
                      <a:pt x="175" y="300"/>
                    </a:lnTo>
                    <a:lnTo>
                      <a:pt x="138" y="298"/>
                    </a:lnTo>
                    <a:lnTo>
                      <a:pt x="105" y="292"/>
                    </a:lnTo>
                    <a:lnTo>
                      <a:pt x="75" y="278"/>
                    </a:lnTo>
                    <a:lnTo>
                      <a:pt x="50" y="263"/>
                    </a:lnTo>
                    <a:lnTo>
                      <a:pt x="29" y="242"/>
                    </a:lnTo>
                    <a:lnTo>
                      <a:pt x="13" y="217"/>
                    </a:lnTo>
                    <a:lnTo>
                      <a:pt x="4" y="186"/>
                    </a:lnTo>
                    <a:lnTo>
                      <a:pt x="0" y="152"/>
                    </a:lnTo>
                    <a:lnTo>
                      <a:pt x="4" y="117"/>
                    </a:lnTo>
                    <a:lnTo>
                      <a:pt x="13" y="86"/>
                    </a:lnTo>
                    <a:lnTo>
                      <a:pt x="29" y="61"/>
                    </a:lnTo>
                    <a:lnTo>
                      <a:pt x="48" y="38"/>
                    </a:lnTo>
                    <a:lnTo>
                      <a:pt x="73" y="23"/>
                    </a:lnTo>
                    <a:lnTo>
                      <a:pt x="100" y="9"/>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79" name="Freeform 537"/>
              <p:cNvSpPr>
                <a:spLocks/>
              </p:cNvSpPr>
              <p:nvPr/>
            </p:nvSpPr>
            <p:spPr bwMode="auto">
              <a:xfrm>
                <a:off x="2191" y="2071"/>
                <a:ext cx="322" cy="294"/>
              </a:xfrm>
              <a:custGeom>
                <a:avLst/>
                <a:gdLst>
                  <a:gd name="T0" fmla="*/ 163 w 322"/>
                  <a:gd name="T1" fmla="*/ 0 h 294"/>
                  <a:gd name="T2" fmla="*/ 199 w 322"/>
                  <a:gd name="T3" fmla="*/ 2 h 294"/>
                  <a:gd name="T4" fmla="*/ 232 w 322"/>
                  <a:gd name="T5" fmla="*/ 9 h 294"/>
                  <a:gd name="T6" fmla="*/ 259 w 322"/>
                  <a:gd name="T7" fmla="*/ 19 h 294"/>
                  <a:gd name="T8" fmla="*/ 282 w 322"/>
                  <a:gd name="T9" fmla="*/ 34 h 294"/>
                  <a:gd name="T10" fmla="*/ 299 w 322"/>
                  <a:gd name="T11" fmla="*/ 52 h 294"/>
                  <a:gd name="T12" fmla="*/ 311 w 322"/>
                  <a:gd name="T13" fmla="*/ 75 h 294"/>
                  <a:gd name="T14" fmla="*/ 318 w 322"/>
                  <a:gd name="T15" fmla="*/ 100 h 294"/>
                  <a:gd name="T16" fmla="*/ 322 w 322"/>
                  <a:gd name="T17" fmla="*/ 127 h 294"/>
                  <a:gd name="T18" fmla="*/ 322 w 322"/>
                  <a:gd name="T19" fmla="*/ 294 h 294"/>
                  <a:gd name="T20" fmla="*/ 276 w 322"/>
                  <a:gd name="T21" fmla="*/ 294 h 294"/>
                  <a:gd name="T22" fmla="*/ 276 w 322"/>
                  <a:gd name="T23" fmla="*/ 127 h 294"/>
                  <a:gd name="T24" fmla="*/ 274 w 322"/>
                  <a:gd name="T25" fmla="*/ 106 h 294"/>
                  <a:gd name="T26" fmla="*/ 267 w 322"/>
                  <a:gd name="T27" fmla="*/ 90 h 294"/>
                  <a:gd name="T28" fmla="*/ 261 w 322"/>
                  <a:gd name="T29" fmla="*/ 79 h 294"/>
                  <a:gd name="T30" fmla="*/ 253 w 322"/>
                  <a:gd name="T31" fmla="*/ 71 h 294"/>
                  <a:gd name="T32" fmla="*/ 244 w 322"/>
                  <a:gd name="T33" fmla="*/ 63 h 294"/>
                  <a:gd name="T34" fmla="*/ 226 w 322"/>
                  <a:gd name="T35" fmla="*/ 54 h 294"/>
                  <a:gd name="T36" fmla="*/ 207 w 322"/>
                  <a:gd name="T37" fmla="*/ 48 h 294"/>
                  <a:gd name="T38" fmla="*/ 186 w 322"/>
                  <a:gd name="T39" fmla="*/ 44 h 294"/>
                  <a:gd name="T40" fmla="*/ 161 w 322"/>
                  <a:gd name="T41" fmla="*/ 42 h 294"/>
                  <a:gd name="T42" fmla="*/ 136 w 322"/>
                  <a:gd name="T43" fmla="*/ 44 h 294"/>
                  <a:gd name="T44" fmla="*/ 115 w 322"/>
                  <a:gd name="T45" fmla="*/ 48 h 294"/>
                  <a:gd name="T46" fmla="*/ 94 w 322"/>
                  <a:gd name="T47" fmla="*/ 54 h 294"/>
                  <a:gd name="T48" fmla="*/ 78 w 322"/>
                  <a:gd name="T49" fmla="*/ 63 h 294"/>
                  <a:gd name="T50" fmla="*/ 69 w 322"/>
                  <a:gd name="T51" fmla="*/ 71 h 294"/>
                  <a:gd name="T52" fmla="*/ 61 w 322"/>
                  <a:gd name="T53" fmla="*/ 79 h 294"/>
                  <a:gd name="T54" fmla="*/ 53 w 322"/>
                  <a:gd name="T55" fmla="*/ 90 h 294"/>
                  <a:gd name="T56" fmla="*/ 48 w 322"/>
                  <a:gd name="T57" fmla="*/ 106 h 294"/>
                  <a:gd name="T58" fmla="*/ 46 w 322"/>
                  <a:gd name="T59" fmla="*/ 127 h 294"/>
                  <a:gd name="T60" fmla="*/ 46 w 322"/>
                  <a:gd name="T61" fmla="*/ 294 h 294"/>
                  <a:gd name="T62" fmla="*/ 0 w 322"/>
                  <a:gd name="T63" fmla="*/ 294 h 294"/>
                  <a:gd name="T64" fmla="*/ 0 w 322"/>
                  <a:gd name="T65" fmla="*/ 34 h 294"/>
                  <a:gd name="T66" fmla="*/ 46 w 322"/>
                  <a:gd name="T67" fmla="*/ 34 h 294"/>
                  <a:gd name="T68" fmla="*/ 71 w 322"/>
                  <a:gd name="T69" fmla="*/ 19 h 294"/>
                  <a:gd name="T70" fmla="*/ 100 w 322"/>
                  <a:gd name="T71" fmla="*/ 7 h 294"/>
                  <a:gd name="T72" fmla="*/ 130 w 322"/>
                  <a:gd name="T73" fmla="*/ 2 h 294"/>
                  <a:gd name="T74" fmla="*/ 163 w 322"/>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2" h="294">
                    <a:moveTo>
                      <a:pt x="163" y="0"/>
                    </a:moveTo>
                    <a:lnTo>
                      <a:pt x="199" y="2"/>
                    </a:lnTo>
                    <a:lnTo>
                      <a:pt x="232" y="9"/>
                    </a:lnTo>
                    <a:lnTo>
                      <a:pt x="259" y="19"/>
                    </a:lnTo>
                    <a:lnTo>
                      <a:pt x="282" y="34"/>
                    </a:lnTo>
                    <a:lnTo>
                      <a:pt x="299" y="52"/>
                    </a:lnTo>
                    <a:lnTo>
                      <a:pt x="311" y="75"/>
                    </a:lnTo>
                    <a:lnTo>
                      <a:pt x="318" y="100"/>
                    </a:lnTo>
                    <a:lnTo>
                      <a:pt x="322" y="127"/>
                    </a:lnTo>
                    <a:lnTo>
                      <a:pt x="322" y="294"/>
                    </a:lnTo>
                    <a:lnTo>
                      <a:pt x="276" y="294"/>
                    </a:lnTo>
                    <a:lnTo>
                      <a:pt x="276" y="127"/>
                    </a:lnTo>
                    <a:lnTo>
                      <a:pt x="274" y="106"/>
                    </a:lnTo>
                    <a:lnTo>
                      <a:pt x="267" y="90"/>
                    </a:lnTo>
                    <a:lnTo>
                      <a:pt x="261" y="79"/>
                    </a:lnTo>
                    <a:lnTo>
                      <a:pt x="253" y="71"/>
                    </a:lnTo>
                    <a:lnTo>
                      <a:pt x="244" y="63"/>
                    </a:lnTo>
                    <a:lnTo>
                      <a:pt x="226" y="54"/>
                    </a:lnTo>
                    <a:lnTo>
                      <a:pt x="207" y="48"/>
                    </a:lnTo>
                    <a:lnTo>
                      <a:pt x="186" y="44"/>
                    </a:lnTo>
                    <a:lnTo>
                      <a:pt x="161" y="42"/>
                    </a:lnTo>
                    <a:lnTo>
                      <a:pt x="136" y="44"/>
                    </a:lnTo>
                    <a:lnTo>
                      <a:pt x="115" y="48"/>
                    </a:lnTo>
                    <a:lnTo>
                      <a:pt x="94" y="54"/>
                    </a:lnTo>
                    <a:lnTo>
                      <a:pt x="78" y="63"/>
                    </a:lnTo>
                    <a:lnTo>
                      <a:pt x="69" y="71"/>
                    </a:lnTo>
                    <a:lnTo>
                      <a:pt x="61" y="79"/>
                    </a:lnTo>
                    <a:lnTo>
                      <a:pt x="53" y="90"/>
                    </a:lnTo>
                    <a:lnTo>
                      <a:pt x="48" y="106"/>
                    </a:lnTo>
                    <a:lnTo>
                      <a:pt x="46" y="127"/>
                    </a:lnTo>
                    <a:lnTo>
                      <a:pt x="46" y="294"/>
                    </a:lnTo>
                    <a:lnTo>
                      <a:pt x="0" y="294"/>
                    </a:lnTo>
                    <a:lnTo>
                      <a:pt x="0" y="34"/>
                    </a:lnTo>
                    <a:lnTo>
                      <a:pt x="46" y="34"/>
                    </a:lnTo>
                    <a:lnTo>
                      <a:pt x="71" y="19"/>
                    </a:lnTo>
                    <a:lnTo>
                      <a:pt x="100" y="7"/>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0" name="Freeform 538"/>
              <p:cNvSpPr>
                <a:spLocks/>
              </p:cNvSpPr>
              <p:nvPr/>
            </p:nvSpPr>
            <p:spPr bwMode="auto">
              <a:xfrm>
                <a:off x="2561" y="1992"/>
                <a:ext cx="271" cy="379"/>
              </a:xfrm>
              <a:custGeom>
                <a:avLst/>
                <a:gdLst>
                  <a:gd name="T0" fmla="*/ 67 w 271"/>
                  <a:gd name="T1" fmla="*/ 0 h 379"/>
                  <a:gd name="T2" fmla="*/ 112 w 271"/>
                  <a:gd name="T3" fmla="*/ 0 h 379"/>
                  <a:gd name="T4" fmla="*/ 112 w 271"/>
                  <a:gd name="T5" fmla="*/ 85 h 379"/>
                  <a:gd name="T6" fmla="*/ 271 w 271"/>
                  <a:gd name="T7" fmla="*/ 85 h 379"/>
                  <a:gd name="T8" fmla="*/ 271 w 271"/>
                  <a:gd name="T9" fmla="*/ 125 h 379"/>
                  <a:gd name="T10" fmla="*/ 112 w 271"/>
                  <a:gd name="T11" fmla="*/ 125 h 379"/>
                  <a:gd name="T12" fmla="*/ 112 w 271"/>
                  <a:gd name="T13" fmla="*/ 254 h 379"/>
                  <a:gd name="T14" fmla="*/ 115 w 271"/>
                  <a:gd name="T15" fmla="*/ 281 h 379"/>
                  <a:gd name="T16" fmla="*/ 121 w 271"/>
                  <a:gd name="T17" fmla="*/ 302 h 379"/>
                  <a:gd name="T18" fmla="*/ 131 w 271"/>
                  <a:gd name="T19" fmla="*/ 319 h 379"/>
                  <a:gd name="T20" fmla="*/ 146 w 271"/>
                  <a:gd name="T21" fmla="*/ 329 h 379"/>
                  <a:gd name="T22" fmla="*/ 165 w 271"/>
                  <a:gd name="T23" fmla="*/ 336 h 379"/>
                  <a:gd name="T24" fmla="*/ 188 w 271"/>
                  <a:gd name="T25" fmla="*/ 338 h 379"/>
                  <a:gd name="T26" fmla="*/ 210 w 271"/>
                  <a:gd name="T27" fmla="*/ 336 h 379"/>
                  <a:gd name="T28" fmla="*/ 229 w 271"/>
                  <a:gd name="T29" fmla="*/ 332 h 379"/>
                  <a:gd name="T30" fmla="*/ 265 w 271"/>
                  <a:gd name="T31" fmla="*/ 317 h 379"/>
                  <a:gd name="T32" fmla="*/ 265 w 271"/>
                  <a:gd name="T33" fmla="*/ 359 h 379"/>
                  <a:gd name="T34" fmla="*/ 229 w 271"/>
                  <a:gd name="T35" fmla="*/ 375 h 379"/>
                  <a:gd name="T36" fmla="*/ 206 w 271"/>
                  <a:gd name="T37" fmla="*/ 379 h 379"/>
                  <a:gd name="T38" fmla="*/ 183 w 271"/>
                  <a:gd name="T39" fmla="*/ 379 h 379"/>
                  <a:gd name="T40" fmla="*/ 160 w 271"/>
                  <a:gd name="T41" fmla="*/ 379 h 379"/>
                  <a:gd name="T42" fmla="*/ 137 w 271"/>
                  <a:gd name="T43" fmla="*/ 373 h 379"/>
                  <a:gd name="T44" fmla="*/ 117 w 271"/>
                  <a:gd name="T45" fmla="*/ 365 h 379"/>
                  <a:gd name="T46" fmla="*/ 100 w 271"/>
                  <a:gd name="T47" fmla="*/ 354 h 379"/>
                  <a:gd name="T48" fmla="*/ 87 w 271"/>
                  <a:gd name="T49" fmla="*/ 338 h 379"/>
                  <a:gd name="T50" fmla="*/ 77 w 271"/>
                  <a:gd name="T51" fmla="*/ 319 h 379"/>
                  <a:gd name="T52" fmla="*/ 69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2" y="0"/>
                    </a:lnTo>
                    <a:lnTo>
                      <a:pt x="112" y="85"/>
                    </a:lnTo>
                    <a:lnTo>
                      <a:pt x="271" y="85"/>
                    </a:lnTo>
                    <a:lnTo>
                      <a:pt x="271" y="125"/>
                    </a:lnTo>
                    <a:lnTo>
                      <a:pt x="112" y="125"/>
                    </a:lnTo>
                    <a:lnTo>
                      <a:pt x="112" y="254"/>
                    </a:lnTo>
                    <a:lnTo>
                      <a:pt x="115" y="281"/>
                    </a:lnTo>
                    <a:lnTo>
                      <a:pt x="121" y="302"/>
                    </a:lnTo>
                    <a:lnTo>
                      <a:pt x="131" y="319"/>
                    </a:lnTo>
                    <a:lnTo>
                      <a:pt x="146" y="329"/>
                    </a:lnTo>
                    <a:lnTo>
                      <a:pt x="165" y="336"/>
                    </a:lnTo>
                    <a:lnTo>
                      <a:pt x="188" y="338"/>
                    </a:lnTo>
                    <a:lnTo>
                      <a:pt x="210" y="336"/>
                    </a:lnTo>
                    <a:lnTo>
                      <a:pt x="229" y="332"/>
                    </a:lnTo>
                    <a:lnTo>
                      <a:pt x="265" y="317"/>
                    </a:lnTo>
                    <a:lnTo>
                      <a:pt x="265" y="359"/>
                    </a:lnTo>
                    <a:lnTo>
                      <a:pt x="229" y="375"/>
                    </a:lnTo>
                    <a:lnTo>
                      <a:pt x="206" y="379"/>
                    </a:lnTo>
                    <a:lnTo>
                      <a:pt x="183" y="379"/>
                    </a:lnTo>
                    <a:lnTo>
                      <a:pt x="160" y="379"/>
                    </a:lnTo>
                    <a:lnTo>
                      <a:pt x="137" y="373"/>
                    </a:lnTo>
                    <a:lnTo>
                      <a:pt x="117" y="365"/>
                    </a:lnTo>
                    <a:lnTo>
                      <a:pt x="100" y="354"/>
                    </a:lnTo>
                    <a:lnTo>
                      <a:pt x="87" y="338"/>
                    </a:lnTo>
                    <a:lnTo>
                      <a:pt x="77"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1" name="Freeform 539"/>
              <p:cNvSpPr>
                <a:spLocks noEditPoints="1"/>
              </p:cNvSpPr>
              <p:nvPr/>
            </p:nvSpPr>
            <p:spPr bwMode="auto">
              <a:xfrm>
                <a:off x="2868" y="2071"/>
                <a:ext cx="325" cy="300"/>
              </a:xfrm>
              <a:custGeom>
                <a:avLst/>
                <a:gdLst>
                  <a:gd name="T0" fmla="*/ 123 w 325"/>
                  <a:gd name="T1" fmla="*/ 46 h 300"/>
                  <a:gd name="T2" fmla="*/ 89 w 325"/>
                  <a:gd name="T3" fmla="*/ 61 h 300"/>
                  <a:gd name="T4" fmla="*/ 72 w 325"/>
                  <a:gd name="T5" fmla="*/ 77 h 300"/>
                  <a:gd name="T6" fmla="*/ 54 w 325"/>
                  <a:gd name="T7" fmla="*/ 104 h 300"/>
                  <a:gd name="T8" fmla="*/ 277 w 325"/>
                  <a:gd name="T9" fmla="*/ 125 h 300"/>
                  <a:gd name="T10" fmla="*/ 262 w 325"/>
                  <a:gd name="T11" fmla="*/ 88 h 300"/>
                  <a:gd name="T12" fmla="*/ 246 w 325"/>
                  <a:gd name="T13" fmla="*/ 69 h 300"/>
                  <a:gd name="T14" fmla="*/ 221 w 325"/>
                  <a:gd name="T15" fmla="*/ 52 h 300"/>
                  <a:gd name="T16" fmla="*/ 185 w 325"/>
                  <a:gd name="T17" fmla="*/ 42 h 300"/>
                  <a:gd name="T18" fmla="*/ 162 w 325"/>
                  <a:gd name="T19" fmla="*/ 0 h 300"/>
                  <a:gd name="T20" fmla="*/ 227 w 325"/>
                  <a:gd name="T21" fmla="*/ 11 h 300"/>
                  <a:gd name="T22" fmla="*/ 279 w 325"/>
                  <a:gd name="T23" fmla="*/ 40 h 300"/>
                  <a:gd name="T24" fmla="*/ 312 w 325"/>
                  <a:gd name="T25" fmla="*/ 88 h 300"/>
                  <a:gd name="T26" fmla="*/ 325 w 325"/>
                  <a:gd name="T27" fmla="*/ 154 h 300"/>
                  <a:gd name="T28" fmla="*/ 47 w 325"/>
                  <a:gd name="T29" fmla="*/ 163 h 300"/>
                  <a:gd name="T30" fmla="*/ 60 w 325"/>
                  <a:gd name="T31" fmla="*/ 205 h 300"/>
                  <a:gd name="T32" fmla="*/ 77 w 325"/>
                  <a:gd name="T33" fmla="*/ 227 h 300"/>
                  <a:gd name="T34" fmla="*/ 106 w 325"/>
                  <a:gd name="T35" fmla="*/ 246 h 300"/>
                  <a:gd name="T36" fmla="*/ 150 w 325"/>
                  <a:gd name="T37" fmla="*/ 257 h 300"/>
                  <a:gd name="T38" fmla="*/ 208 w 325"/>
                  <a:gd name="T39" fmla="*/ 257 h 300"/>
                  <a:gd name="T40" fmla="*/ 271 w 325"/>
                  <a:gd name="T41" fmla="*/ 238 h 300"/>
                  <a:gd name="T42" fmla="*/ 298 w 325"/>
                  <a:gd name="T43" fmla="*/ 271 h 300"/>
                  <a:gd name="T44" fmla="*/ 242 w 325"/>
                  <a:gd name="T45" fmla="*/ 292 h 300"/>
                  <a:gd name="T46" fmla="*/ 173 w 325"/>
                  <a:gd name="T47" fmla="*/ 300 h 300"/>
                  <a:gd name="T48" fmla="*/ 104 w 325"/>
                  <a:gd name="T49" fmla="*/ 292 h 300"/>
                  <a:gd name="T50" fmla="*/ 48 w 325"/>
                  <a:gd name="T51" fmla="*/ 263 h 300"/>
                  <a:gd name="T52" fmla="*/ 14 w 325"/>
                  <a:gd name="T53" fmla="*/ 217 h 300"/>
                  <a:gd name="T54" fmla="*/ 0 w 325"/>
                  <a:gd name="T55" fmla="*/ 152 h 300"/>
                  <a:gd name="T56" fmla="*/ 12 w 325"/>
                  <a:gd name="T57" fmla="*/ 86 h 300"/>
                  <a:gd name="T58" fmla="*/ 48 w 325"/>
                  <a:gd name="T59" fmla="*/ 38 h 300"/>
                  <a:gd name="T60" fmla="*/ 98 w 325"/>
                  <a:gd name="T61" fmla="*/ 9 h 300"/>
                  <a:gd name="T62" fmla="*/ 162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2" y="40"/>
                    </a:moveTo>
                    <a:lnTo>
                      <a:pt x="123" y="46"/>
                    </a:lnTo>
                    <a:lnTo>
                      <a:pt x="104" y="52"/>
                    </a:lnTo>
                    <a:lnTo>
                      <a:pt x="89" y="61"/>
                    </a:lnTo>
                    <a:lnTo>
                      <a:pt x="79" y="67"/>
                    </a:lnTo>
                    <a:lnTo>
                      <a:pt x="72" y="77"/>
                    </a:lnTo>
                    <a:lnTo>
                      <a:pt x="64" y="86"/>
                    </a:lnTo>
                    <a:lnTo>
                      <a:pt x="54" y="104"/>
                    </a:lnTo>
                    <a:lnTo>
                      <a:pt x="48" y="125"/>
                    </a:lnTo>
                    <a:lnTo>
                      <a:pt x="277" y="125"/>
                    </a:lnTo>
                    <a:lnTo>
                      <a:pt x="271" y="106"/>
                    </a:lnTo>
                    <a:lnTo>
                      <a:pt x="262" y="88"/>
                    </a:lnTo>
                    <a:lnTo>
                      <a:pt x="256" y="79"/>
                    </a:lnTo>
                    <a:lnTo>
                      <a:pt x="246" y="69"/>
                    </a:lnTo>
                    <a:lnTo>
                      <a:pt x="239" y="61"/>
                    </a:lnTo>
                    <a:lnTo>
                      <a:pt x="221" y="52"/>
                    </a:lnTo>
                    <a:lnTo>
                      <a:pt x="204" y="46"/>
                    </a:lnTo>
                    <a:lnTo>
                      <a:pt x="185" y="42"/>
                    </a:lnTo>
                    <a:lnTo>
                      <a:pt x="162" y="40"/>
                    </a:lnTo>
                    <a:close/>
                    <a:moveTo>
                      <a:pt x="162" y="0"/>
                    </a:moveTo>
                    <a:lnTo>
                      <a:pt x="196" y="2"/>
                    </a:lnTo>
                    <a:lnTo>
                      <a:pt x="227" y="11"/>
                    </a:lnTo>
                    <a:lnTo>
                      <a:pt x="256" y="23"/>
                    </a:lnTo>
                    <a:lnTo>
                      <a:pt x="279" y="40"/>
                    </a:lnTo>
                    <a:lnTo>
                      <a:pt x="298" y="61"/>
                    </a:lnTo>
                    <a:lnTo>
                      <a:pt x="312" y="88"/>
                    </a:lnTo>
                    <a:lnTo>
                      <a:pt x="321" y="119"/>
                    </a:lnTo>
                    <a:lnTo>
                      <a:pt x="325" y="154"/>
                    </a:lnTo>
                    <a:lnTo>
                      <a:pt x="325" y="163"/>
                    </a:lnTo>
                    <a:lnTo>
                      <a:pt x="47" y="163"/>
                    </a:lnTo>
                    <a:lnTo>
                      <a:pt x="52" y="186"/>
                    </a:lnTo>
                    <a:lnTo>
                      <a:pt x="60" y="205"/>
                    </a:lnTo>
                    <a:lnTo>
                      <a:pt x="68" y="217"/>
                    </a:lnTo>
                    <a:lnTo>
                      <a:pt x="77" y="227"/>
                    </a:lnTo>
                    <a:lnTo>
                      <a:pt x="87" y="236"/>
                    </a:lnTo>
                    <a:lnTo>
                      <a:pt x="106" y="246"/>
                    </a:lnTo>
                    <a:lnTo>
                      <a:pt x="127" y="253"/>
                    </a:lnTo>
                    <a:lnTo>
                      <a:pt x="150" y="257"/>
                    </a:lnTo>
                    <a:lnTo>
                      <a:pt x="175" y="259"/>
                    </a:lnTo>
                    <a:lnTo>
                      <a:pt x="208" y="257"/>
                    </a:lnTo>
                    <a:lnTo>
                      <a:pt x="240" y="250"/>
                    </a:lnTo>
                    <a:lnTo>
                      <a:pt x="271" y="238"/>
                    </a:lnTo>
                    <a:lnTo>
                      <a:pt x="298" y="225"/>
                    </a:lnTo>
                    <a:lnTo>
                      <a:pt x="298" y="271"/>
                    </a:lnTo>
                    <a:lnTo>
                      <a:pt x="271" y="284"/>
                    </a:lnTo>
                    <a:lnTo>
                      <a:pt x="242" y="292"/>
                    </a:lnTo>
                    <a:lnTo>
                      <a:pt x="210" y="298"/>
                    </a:lnTo>
                    <a:lnTo>
                      <a:pt x="173" y="300"/>
                    </a:lnTo>
                    <a:lnTo>
                      <a:pt x="137" y="298"/>
                    </a:lnTo>
                    <a:lnTo>
                      <a:pt x="104" y="292"/>
                    </a:lnTo>
                    <a:lnTo>
                      <a:pt x="75" y="278"/>
                    </a:lnTo>
                    <a:lnTo>
                      <a:pt x="48" y="263"/>
                    </a:lnTo>
                    <a:lnTo>
                      <a:pt x="29" y="242"/>
                    </a:lnTo>
                    <a:lnTo>
                      <a:pt x="14" y="217"/>
                    </a:lnTo>
                    <a:lnTo>
                      <a:pt x="2" y="186"/>
                    </a:lnTo>
                    <a:lnTo>
                      <a:pt x="0" y="152"/>
                    </a:lnTo>
                    <a:lnTo>
                      <a:pt x="2" y="117"/>
                    </a:lnTo>
                    <a:lnTo>
                      <a:pt x="12" y="86"/>
                    </a:lnTo>
                    <a:lnTo>
                      <a:pt x="27" y="61"/>
                    </a:lnTo>
                    <a:lnTo>
                      <a:pt x="48" y="38"/>
                    </a:lnTo>
                    <a:lnTo>
                      <a:pt x="72" y="23"/>
                    </a:lnTo>
                    <a:lnTo>
                      <a:pt x="98" y="9"/>
                    </a:lnTo>
                    <a:lnTo>
                      <a:pt x="129" y="2"/>
                    </a:lnTo>
                    <a:lnTo>
                      <a:pt x="16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2" name="Freeform 540"/>
              <p:cNvSpPr>
                <a:spLocks/>
              </p:cNvSpPr>
              <p:nvPr/>
            </p:nvSpPr>
            <p:spPr bwMode="auto">
              <a:xfrm>
                <a:off x="3254" y="2071"/>
                <a:ext cx="214" cy="294"/>
              </a:xfrm>
              <a:custGeom>
                <a:avLst/>
                <a:gdLst>
                  <a:gd name="T0" fmla="*/ 152 w 214"/>
                  <a:gd name="T1" fmla="*/ 0 h 294"/>
                  <a:gd name="T2" fmla="*/ 160 w 214"/>
                  <a:gd name="T3" fmla="*/ 0 h 294"/>
                  <a:gd name="T4" fmla="*/ 169 w 214"/>
                  <a:gd name="T5" fmla="*/ 0 h 294"/>
                  <a:gd name="T6" fmla="*/ 185 w 214"/>
                  <a:gd name="T7" fmla="*/ 2 h 294"/>
                  <a:gd name="T8" fmla="*/ 192 w 214"/>
                  <a:gd name="T9" fmla="*/ 4 h 294"/>
                  <a:gd name="T10" fmla="*/ 200 w 214"/>
                  <a:gd name="T11" fmla="*/ 6 h 294"/>
                  <a:gd name="T12" fmla="*/ 208 w 214"/>
                  <a:gd name="T13" fmla="*/ 7 h 294"/>
                  <a:gd name="T14" fmla="*/ 214 w 214"/>
                  <a:gd name="T15" fmla="*/ 7 h 294"/>
                  <a:gd name="T16" fmla="*/ 214 w 214"/>
                  <a:gd name="T17" fmla="*/ 54 h 294"/>
                  <a:gd name="T18" fmla="*/ 181 w 214"/>
                  <a:gd name="T19" fmla="*/ 46 h 294"/>
                  <a:gd name="T20" fmla="*/ 146 w 214"/>
                  <a:gd name="T21" fmla="*/ 42 h 294"/>
                  <a:gd name="T22" fmla="*/ 123 w 214"/>
                  <a:gd name="T23" fmla="*/ 44 h 294"/>
                  <a:gd name="T24" fmla="*/ 104 w 214"/>
                  <a:gd name="T25" fmla="*/ 48 h 294"/>
                  <a:gd name="T26" fmla="*/ 87 w 214"/>
                  <a:gd name="T27" fmla="*/ 56 h 294"/>
                  <a:gd name="T28" fmla="*/ 71 w 214"/>
                  <a:gd name="T29" fmla="*/ 65 h 294"/>
                  <a:gd name="T30" fmla="*/ 64 w 214"/>
                  <a:gd name="T31" fmla="*/ 73 h 294"/>
                  <a:gd name="T32" fmla="*/ 58 w 214"/>
                  <a:gd name="T33" fmla="*/ 82 h 294"/>
                  <a:gd name="T34" fmla="*/ 52 w 214"/>
                  <a:gd name="T35" fmla="*/ 92 h 294"/>
                  <a:gd name="T36" fmla="*/ 46 w 214"/>
                  <a:gd name="T37" fmla="*/ 109 h 294"/>
                  <a:gd name="T38" fmla="*/ 45 w 214"/>
                  <a:gd name="T39" fmla="*/ 127 h 294"/>
                  <a:gd name="T40" fmla="*/ 45 w 214"/>
                  <a:gd name="T41" fmla="*/ 294 h 294"/>
                  <a:gd name="T42" fmla="*/ 0 w 214"/>
                  <a:gd name="T43" fmla="*/ 294 h 294"/>
                  <a:gd name="T44" fmla="*/ 0 w 214"/>
                  <a:gd name="T45" fmla="*/ 34 h 294"/>
                  <a:gd name="T46" fmla="*/ 45 w 214"/>
                  <a:gd name="T47" fmla="*/ 34 h 294"/>
                  <a:gd name="T48" fmla="*/ 56 w 214"/>
                  <a:gd name="T49" fmla="*/ 25 h 294"/>
                  <a:gd name="T50" fmla="*/ 68 w 214"/>
                  <a:gd name="T51" fmla="*/ 17 h 294"/>
                  <a:gd name="T52" fmla="*/ 79 w 214"/>
                  <a:gd name="T53" fmla="*/ 11 h 294"/>
                  <a:gd name="T54" fmla="*/ 93 w 214"/>
                  <a:gd name="T55" fmla="*/ 7 h 294"/>
                  <a:gd name="T56" fmla="*/ 106 w 214"/>
                  <a:gd name="T57" fmla="*/ 4 h 294"/>
                  <a:gd name="T58" fmla="*/ 119 w 214"/>
                  <a:gd name="T59" fmla="*/ 2 h 294"/>
                  <a:gd name="T60" fmla="*/ 152 w 214"/>
                  <a:gd name="T6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94">
                    <a:moveTo>
                      <a:pt x="152" y="0"/>
                    </a:moveTo>
                    <a:lnTo>
                      <a:pt x="160" y="0"/>
                    </a:lnTo>
                    <a:lnTo>
                      <a:pt x="169" y="0"/>
                    </a:lnTo>
                    <a:lnTo>
                      <a:pt x="185" y="2"/>
                    </a:lnTo>
                    <a:lnTo>
                      <a:pt x="192" y="4"/>
                    </a:lnTo>
                    <a:lnTo>
                      <a:pt x="200" y="6"/>
                    </a:lnTo>
                    <a:lnTo>
                      <a:pt x="208" y="7"/>
                    </a:lnTo>
                    <a:lnTo>
                      <a:pt x="214" y="7"/>
                    </a:lnTo>
                    <a:lnTo>
                      <a:pt x="214" y="54"/>
                    </a:lnTo>
                    <a:lnTo>
                      <a:pt x="181" y="46"/>
                    </a:lnTo>
                    <a:lnTo>
                      <a:pt x="146" y="42"/>
                    </a:lnTo>
                    <a:lnTo>
                      <a:pt x="123" y="44"/>
                    </a:lnTo>
                    <a:lnTo>
                      <a:pt x="104" y="48"/>
                    </a:lnTo>
                    <a:lnTo>
                      <a:pt x="87" y="56"/>
                    </a:lnTo>
                    <a:lnTo>
                      <a:pt x="71" y="65"/>
                    </a:lnTo>
                    <a:lnTo>
                      <a:pt x="64" y="73"/>
                    </a:lnTo>
                    <a:lnTo>
                      <a:pt x="58" y="82"/>
                    </a:lnTo>
                    <a:lnTo>
                      <a:pt x="52" y="92"/>
                    </a:lnTo>
                    <a:lnTo>
                      <a:pt x="46" y="109"/>
                    </a:lnTo>
                    <a:lnTo>
                      <a:pt x="45" y="127"/>
                    </a:lnTo>
                    <a:lnTo>
                      <a:pt x="45" y="294"/>
                    </a:lnTo>
                    <a:lnTo>
                      <a:pt x="0" y="294"/>
                    </a:lnTo>
                    <a:lnTo>
                      <a:pt x="0" y="34"/>
                    </a:lnTo>
                    <a:lnTo>
                      <a:pt x="45" y="34"/>
                    </a:lnTo>
                    <a:lnTo>
                      <a:pt x="56" y="25"/>
                    </a:lnTo>
                    <a:lnTo>
                      <a:pt x="68" y="17"/>
                    </a:lnTo>
                    <a:lnTo>
                      <a:pt x="79" y="11"/>
                    </a:lnTo>
                    <a:lnTo>
                      <a:pt x="93" y="7"/>
                    </a:lnTo>
                    <a:lnTo>
                      <a:pt x="106" y="4"/>
                    </a:lnTo>
                    <a:lnTo>
                      <a:pt x="119" y="2"/>
                    </a:lnTo>
                    <a:lnTo>
                      <a:pt x="15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3" name="Freeform 541"/>
              <p:cNvSpPr>
                <a:spLocks/>
              </p:cNvSpPr>
              <p:nvPr/>
            </p:nvSpPr>
            <p:spPr bwMode="auto">
              <a:xfrm>
                <a:off x="3491" y="1992"/>
                <a:ext cx="270" cy="379"/>
              </a:xfrm>
              <a:custGeom>
                <a:avLst/>
                <a:gdLst>
                  <a:gd name="T0" fmla="*/ 67 w 270"/>
                  <a:gd name="T1" fmla="*/ 0 h 379"/>
                  <a:gd name="T2" fmla="*/ 113 w 270"/>
                  <a:gd name="T3" fmla="*/ 0 h 379"/>
                  <a:gd name="T4" fmla="*/ 113 w 270"/>
                  <a:gd name="T5" fmla="*/ 85 h 379"/>
                  <a:gd name="T6" fmla="*/ 270 w 270"/>
                  <a:gd name="T7" fmla="*/ 85 h 379"/>
                  <a:gd name="T8" fmla="*/ 270 w 270"/>
                  <a:gd name="T9" fmla="*/ 125 h 379"/>
                  <a:gd name="T10" fmla="*/ 113 w 270"/>
                  <a:gd name="T11" fmla="*/ 125 h 379"/>
                  <a:gd name="T12" fmla="*/ 113 w 270"/>
                  <a:gd name="T13" fmla="*/ 254 h 379"/>
                  <a:gd name="T14" fmla="*/ 115 w 270"/>
                  <a:gd name="T15" fmla="*/ 281 h 379"/>
                  <a:gd name="T16" fmla="*/ 121 w 270"/>
                  <a:gd name="T17" fmla="*/ 302 h 379"/>
                  <a:gd name="T18" fmla="*/ 130 w 270"/>
                  <a:gd name="T19" fmla="*/ 319 h 379"/>
                  <a:gd name="T20" fmla="*/ 145 w 270"/>
                  <a:gd name="T21" fmla="*/ 329 h 379"/>
                  <a:gd name="T22" fmla="*/ 165 w 270"/>
                  <a:gd name="T23" fmla="*/ 336 h 379"/>
                  <a:gd name="T24" fmla="*/ 188 w 270"/>
                  <a:gd name="T25" fmla="*/ 338 h 379"/>
                  <a:gd name="T26" fmla="*/ 209 w 270"/>
                  <a:gd name="T27" fmla="*/ 336 h 379"/>
                  <a:gd name="T28" fmla="*/ 228 w 270"/>
                  <a:gd name="T29" fmla="*/ 332 h 379"/>
                  <a:gd name="T30" fmla="*/ 265 w 270"/>
                  <a:gd name="T31" fmla="*/ 317 h 379"/>
                  <a:gd name="T32" fmla="*/ 265 w 270"/>
                  <a:gd name="T33" fmla="*/ 359 h 379"/>
                  <a:gd name="T34" fmla="*/ 228 w 270"/>
                  <a:gd name="T35" fmla="*/ 375 h 379"/>
                  <a:gd name="T36" fmla="*/ 205 w 270"/>
                  <a:gd name="T37" fmla="*/ 379 h 379"/>
                  <a:gd name="T38" fmla="*/ 182 w 270"/>
                  <a:gd name="T39" fmla="*/ 379 h 379"/>
                  <a:gd name="T40" fmla="*/ 159 w 270"/>
                  <a:gd name="T41" fmla="*/ 379 h 379"/>
                  <a:gd name="T42" fmla="*/ 136 w 270"/>
                  <a:gd name="T43" fmla="*/ 373 h 379"/>
                  <a:gd name="T44" fmla="*/ 117 w 270"/>
                  <a:gd name="T45" fmla="*/ 365 h 379"/>
                  <a:gd name="T46" fmla="*/ 99 w 270"/>
                  <a:gd name="T47" fmla="*/ 354 h 379"/>
                  <a:gd name="T48" fmla="*/ 86 w 270"/>
                  <a:gd name="T49" fmla="*/ 338 h 379"/>
                  <a:gd name="T50" fmla="*/ 76 w 270"/>
                  <a:gd name="T51" fmla="*/ 319 h 379"/>
                  <a:gd name="T52" fmla="*/ 69 w 270"/>
                  <a:gd name="T53" fmla="*/ 294 h 379"/>
                  <a:gd name="T54" fmla="*/ 67 w 270"/>
                  <a:gd name="T55" fmla="*/ 265 h 379"/>
                  <a:gd name="T56" fmla="*/ 67 w 270"/>
                  <a:gd name="T57" fmla="*/ 125 h 379"/>
                  <a:gd name="T58" fmla="*/ 0 w 270"/>
                  <a:gd name="T59" fmla="*/ 125 h 379"/>
                  <a:gd name="T60" fmla="*/ 0 w 270"/>
                  <a:gd name="T61" fmla="*/ 85 h 379"/>
                  <a:gd name="T62" fmla="*/ 67 w 270"/>
                  <a:gd name="T63" fmla="*/ 85 h 379"/>
                  <a:gd name="T64" fmla="*/ 67 w 27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379">
                    <a:moveTo>
                      <a:pt x="67" y="0"/>
                    </a:moveTo>
                    <a:lnTo>
                      <a:pt x="113" y="0"/>
                    </a:lnTo>
                    <a:lnTo>
                      <a:pt x="113" y="85"/>
                    </a:lnTo>
                    <a:lnTo>
                      <a:pt x="270" y="85"/>
                    </a:lnTo>
                    <a:lnTo>
                      <a:pt x="270" y="125"/>
                    </a:lnTo>
                    <a:lnTo>
                      <a:pt x="113" y="125"/>
                    </a:lnTo>
                    <a:lnTo>
                      <a:pt x="113" y="254"/>
                    </a:lnTo>
                    <a:lnTo>
                      <a:pt x="115" y="281"/>
                    </a:lnTo>
                    <a:lnTo>
                      <a:pt x="121" y="302"/>
                    </a:lnTo>
                    <a:lnTo>
                      <a:pt x="130" y="319"/>
                    </a:lnTo>
                    <a:lnTo>
                      <a:pt x="145" y="329"/>
                    </a:lnTo>
                    <a:lnTo>
                      <a:pt x="165" y="336"/>
                    </a:lnTo>
                    <a:lnTo>
                      <a:pt x="188" y="338"/>
                    </a:lnTo>
                    <a:lnTo>
                      <a:pt x="209" y="336"/>
                    </a:lnTo>
                    <a:lnTo>
                      <a:pt x="228" y="332"/>
                    </a:lnTo>
                    <a:lnTo>
                      <a:pt x="265" y="317"/>
                    </a:lnTo>
                    <a:lnTo>
                      <a:pt x="265" y="359"/>
                    </a:lnTo>
                    <a:lnTo>
                      <a:pt x="228" y="375"/>
                    </a:lnTo>
                    <a:lnTo>
                      <a:pt x="205" y="379"/>
                    </a:lnTo>
                    <a:lnTo>
                      <a:pt x="182" y="379"/>
                    </a:lnTo>
                    <a:lnTo>
                      <a:pt x="159" y="379"/>
                    </a:lnTo>
                    <a:lnTo>
                      <a:pt x="136" y="373"/>
                    </a:lnTo>
                    <a:lnTo>
                      <a:pt x="117" y="365"/>
                    </a:lnTo>
                    <a:lnTo>
                      <a:pt x="99" y="354"/>
                    </a:lnTo>
                    <a:lnTo>
                      <a:pt x="86" y="338"/>
                    </a:lnTo>
                    <a:lnTo>
                      <a:pt x="76"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4" name="Freeform 542"/>
              <p:cNvSpPr>
                <a:spLocks noEditPoints="1"/>
              </p:cNvSpPr>
              <p:nvPr/>
            </p:nvSpPr>
            <p:spPr bwMode="auto">
              <a:xfrm>
                <a:off x="3794" y="2071"/>
                <a:ext cx="324" cy="300"/>
              </a:xfrm>
              <a:custGeom>
                <a:avLst/>
                <a:gdLst>
                  <a:gd name="T0" fmla="*/ 152 w 324"/>
                  <a:gd name="T1" fmla="*/ 165 h 300"/>
                  <a:gd name="T2" fmla="*/ 104 w 324"/>
                  <a:gd name="T3" fmla="*/ 169 h 300"/>
                  <a:gd name="T4" fmla="*/ 71 w 324"/>
                  <a:gd name="T5" fmla="*/ 177 h 300"/>
                  <a:gd name="T6" fmla="*/ 56 w 324"/>
                  <a:gd name="T7" fmla="*/ 184 h 300"/>
                  <a:gd name="T8" fmla="*/ 48 w 324"/>
                  <a:gd name="T9" fmla="*/ 196 h 300"/>
                  <a:gd name="T10" fmla="*/ 46 w 324"/>
                  <a:gd name="T11" fmla="*/ 211 h 300"/>
                  <a:gd name="T12" fmla="*/ 50 w 324"/>
                  <a:gd name="T13" fmla="*/ 227 h 300"/>
                  <a:gd name="T14" fmla="*/ 59 w 324"/>
                  <a:gd name="T15" fmla="*/ 238 h 300"/>
                  <a:gd name="T16" fmla="*/ 75 w 324"/>
                  <a:gd name="T17" fmla="*/ 248 h 300"/>
                  <a:gd name="T18" fmla="*/ 106 w 324"/>
                  <a:gd name="T19" fmla="*/ 257 h 300"/>
                  <a:gd name="T20" fmla="*/ 148 w 324"/>
                  <a:gd name="T21" fmla="*/ 259 h 300"/>
                  <a:gd name="T22" fmla="*/ 207 w 324"/>
                  <a:gd name="T23" fmla="*/ 253 h 300"/>
                  <a:gd name="T24" fmla="*/ 248 w 324"/>
                  <a:gd name="T25" fmla="*/ 238 h 300"/>
                  <a:gd name="T26" fmla="*/ 265 w 324"/>
                  <a:gd name="T27" fmla="*/ 221 h 300"/>
                  <a:gd name="T28" fmla="*/ 276 w 324"/>
                  <a:gd name="T29" fmla="*/ 196 h 300"/>
                  <a:gd name="T30" fmla="*/ 278 w 324"/>
                  <a:gd name="T31" fmla="*/ 161 h 300"/>
                  <a:gd name="T32" fmla="*/ 207 w 324"/>
                  <a:gd name="T33" fmla="*/ 2 h 300"/>
                  <a:gd name="T34" fmla="*/ 265 w 324"/>
                  <a:gd name="T35" fmla="*/ 15 h 300"/>
                  <a:gd name="T36" fmla="*/ 303 w 324"/>
                  <a:gd name="T37" fmla="*/ 48 h 300"/>
                  <a:gd name="T38" fmla="*/ 322 w 324"/>
                  <a:gd name="T39" fmla="*/ 98 h 300"/>
                  <a:gd name="T40" fmla="*/ 324 w 324"/>
                  <a:gd name="T41" fmla="*/ 294 h 300"/>
                  <a:gd name="T42" fmla="*/ 278 w 324"/>
                  <a:gd name="T43" fmla="*/ 257 h 300"/>
                  <a:gd name="T44" fmla="*/ 250 w 324"/>
                  <a:gd name="T45" fmla="*/ 278 h 300"/>
                  <a:gd name="T46" fmla="*/ 178 w 324"/>
                  <a:gd name="T47" fmla="*/ 298 h 300"/>
                  <a:gd name="T48" fmla="*/ 86 w 324"/>
                  <a:gd name="T49" fmla="*/ 296 h 300"/>
                  <a:gd name="T50" fmla="*/ 42 w 324"/>
                  <a:gd name="T51" fmla="*/ 282 h 300"/>
                  <a:gd name="T52" fmla="*/ 11 w 324"/>
                  <a:gd name="T53" fmla="*/ 255 h 300"/>
                  <a:gd name="T54" fmla="*/ 0 w 324"/>
                  <a:gd name="T55" fmla="*/ 211 h 300"/>
                  <a:gd name="T56" fmla="*/ 8 w 324"/>
                  <a:gd name="T57" fmla="*/ 175 h 300"/>
                  <a:gd name="T58" fmla="*/ 23 w 324"/>
                  <a:gd name="T59" fmla="*/ 157 h 300"/>
                  <a:gd name="T60" fmla="*/ 52 w 324"/>
                  <a:gd name="T61" fmla="*/ 142 h 300"/>
                  <a:gd name="T62" fmla="*/ 109 w 324"/>
                  <a:gd name="T63" fmla="*/ 130 h 300"/>
                  <a:gd name="T64" fmla="*/ 278 w 324"/>
                  <a:gd name="T65" fmla="*/ 123 h 300"/>
                  <a:gd name="T66" fmla="*/ 271 w 324"/>
                  <a:gd name="T67" fmla="*/ 82 h 300"/>
                  <a:gd name="T68" fmla="*/ 255 w 324"/>
                  <a:gd name="T69" fmla="*/ 65 h 300"/>
                  <a:gd name="T70" fmla="*/ 230 w 324"/>
                  <a:gd name="T71" fmla="*/ 50 h 300"/>
                  <a:gd name="T72" fmla="*/ 190 w 324"/>
                  <a:gd name="T73" fmla="*/ 42 h 300"/>
                  <a:gd name="T74" fmla="*/ 130 w 324"/>
                  <a:gd name="T75" fmla="*/ 42 h 300"/>
                  <a:gd name="T76" fmla="*/ 59 w 324"/>
                  <a:gd name="T77" fmla="*/ 61 h 300"/>
                  <a:gd name="T78" fmla="*/ 29 w 324"/>
                  <a:gd name="T79" fmla="*/ 31 h 300"/>
                  <a:gd name="T80" fmla="*/ 96 w 324"/>
                  <a:gd name="T81" fmla="*/ 7 h 300"/>
                  <a:gd name="T82" fmla="*/ 173 w 324"/>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00">
                    <a:moveTo>
                      <a:pt x="278" y="161"/>
                    </a:moveTo>
                    <a:lnTo>
                      <a:pt x="152" y="165"/>
                    </a:lnTo>
                    <a:lnTo>
                      <a:pt x="125" y="167"/>
                    </a:lnTo>
                    <a:lnTo>
                      <a:pt x="104" y="169"/>
                    </a:lnTo>
                    <a:lnTo>
                      <a:pt x="84" y="173"/>
                    </a:lnTo>
                    <a:lnTo>
                      <a:pt x="71" y="177"/>
                    </a:lnTo>
                    <a:lnTo>
                      <a:pt x="63" y="180"/>
                    </a:lnTo>
                    <a:lnTo>
                      <a:pt x="56" y="184"/>
                    </a:lnTo>
                    <a:lnTo>
                      <a:pt x="52" y="190"/>
                    </a:lnTo>
                    <a:lnTo>
                      <a:pt x="48" y="196"/>
                    </a:lnTo>
                    <a:lnTo>
                      <a:pt x="46" y="204"/>
                    </a:lnTo>
                    <a:lnTo>
                      <a:pt x="46" y="211"/>
                    </a:lnTo>
                    <a:lnTo>
                      <a:pt x="46" y="219"/>
                    </a:lnTo>
                    <a:lnTo>
                      <a:pt x="50" y="227"/>
                    </a:lnTo>
                    <a:lnTo>
                      <a:pt x="54" y="232"/>
                    </a:lnTo>
                    <a:lnTo>
                      <a:pt x="59" y="238"/>
                    </a:lnTo>
                    <a:lnTo>
                      <a:pt x="65" y="244"/>
                    </a:lnTo>
                    <a:lnTo>
                      <a:pt x="75" y="248"/>
                    </a:lnTo>
                    <a:lnTo>
                      <a:pt x="88" y="253"/>
                    </a:lnTo>
                    <a:lnTo>
                      <a:pt x="106" y="257"/>
                    </a:lnTo>
                    <a:lnTo>
                      <a:pt x="127" y="259"/>
                    </a:lnTo>
                    <a:lnTo>
                      <a:pt x="148" y="259"/>
                    </a:lnTo>
                    <a:lnTo>
                      <a:pt x="180" y="257"/>
                    </a:lnTo>
                    <a:lnTo>
                      <a:pt x="207" y="253"/>
                    </a:lnTo>
                    <a:lnTo>
                      <a:pt x="230" y="248"/>
                    </a:lnTo>
                    <a:lnTo>
                      <a:pt x="248" y="238"/>
                    </a:lnTo>
                    <a:lnTo>
                      <a:pt x="257" y="230"/>
                    </a:lnTo>
                    <a:lnTo>
                      <a:pt x="265" y="221"/>
                    </a:lnTo>
                    <a:lnTo>
                      <a:pt x="273" y="211"/>
                    </a:lnTo>
                    <a:lnTo>
                      <a:pt x="276" y="196"/>
                    </a:lnTo>
                    <a:lnTo>
                      <a:pt x="278" y="177"/>
                    </a:lnTo>
                    <a:lnTo>
                      <a:pt x="278" y="161"/>
                    </a:lnTo>
                    <a:close/>
                    <a:moveTo>
                      <a:pt x="173" y="0"/>
                    </a:moveTo>
                    <a:lnTo>
                      <a:pt x="207" y="2"/>
                    </a:lnTo>
                    <a:lnTo>
                      <a:pt x="240" y="7"/>
                    </a:lnTo>
                    <a:lnTo>
                      <a:pt x="265" y="15"/>
                    </a:lnTo>
                    <a:lnTo>
                      <a:pt x="286" y="29"/>
                    </a:lnTo>
                    <a:lnTo>
                      <a:pt x="303" y="48"/>
                    </a:lnTo>
                    <a:lnTo>
                      <a:pt x="315" y="71"/>
                    </a:lnTo>
                    <a:lnTo>
                      <a:pt x="322" y="98"/>
                    </a:lnTo>
                    <a:lnTo>
                      <a:pt x="324" y="132"/>
                    </a:lnTo>
                    <a:lnTo>
                      <a:pt x="324" y="294"/>
                    </a:lnTo>
                    <a:lnTo>
                      <a:pt x="278" y="294"/>
                    </a:lnTo>
                    <a:lnTo>
                      <a:pt x="278" y="257"/>
                    </a:lnTo>
                    <a:lnTo>
                      <a:pt x="265" y="269"/>
                    </a:lnTo>
                    <a:lnTo>
                      <a:pt x="250" y="278"/>
                    </a:lnTo>
                    <a:lnTo>
                      <a:pt x="217" y="292"/>
                    </a:lnTo>
                    <a:lnTo>
                      <a:pt x="178" y="298"/>
                    </a:lnTo>
                    <a:lnTo>
                      <a:pt x="138" y="300"/>
                    </a:lnTo>
                    <a:lnTo>
                      <a:pt x="86" y="296"/>
                    </a:lnTo>
                    <a:lnTo>
                      <a:pt x="63" y="290"/>
                    </a:lnTo>
                    <a:lnTo>
                      <a:pt x="42" y="282"/>
                    </a:lnTo>
                    <a:lnTo>
                      <a:pt x="25" y="271"/>
                    </a:lnTo>
                    <a:lnTo>
                      <a:pt x="11" y="255"/>
                    </a:lnTo>
                    <a:lnTo>
                      <a:pt x="2" y="236"/>
                    </a:lnTo>
                    <a:lnTo>
                      <a:pt x="0" y="211"/>
                    </a:lnTo>
                    <a:lnTo>
                      <a:pt x="2" y="192"/>
                    </a:lnTo>
                    <a:lnTo>
                      <a:pt x="8" y="175"/>
                    </a:lnTo>
                    <a:lnTo>
                      <a:pt x="13" y="165"/>
                    </a:lnTo>
                    <a:lnTo>
                      <a:pt x="23" y="157"/>
                    </a:lnTo>
                    <a:lnTo>
                      <a:pt x="33" y="150"/>
                    </a:lnTo>
                    <a:lnTo>
                      <a:pt x="52" y="142"/>
                    </a:lnTo>
                    <a:lnTo>
                      <a:pt x="79" y="134"/>
                    </a:lnTo>
                    <a:lnTo>
                      <a:pt x="109" y="130"/>
                    </a:lnTo>
                    <a:lnTo>
                      <a:pt x="148" y="129"/>
                    </a:lnTo>
                    <a:lnTo>
                      <a:pt x="278" y="123"/>
                    </a:lnTo>
                    <a:lnTo>
                      <a:pt x="276" y="100"/>
                    </a:lnTo>
                    <a:lnTo>
                      <a:pt x="271" y="82"/>
                    </a:lnTo>
                    <a:lnTo>
                      <a:pt x="263" y="73"/>
                    </a:lnTo>
                    <a:lnTo>
                      <a:pt x="255" y="65"/>
                    </a:lnTo>
                    <a:lnTo>
                      <a:pt x="248" y="57"/>
                    </a:lnTo>
                    <a:lnTo>
                      <a:pt x="230" y="50"/>
                    </a:lnTo>
                    <a:lnTo>
                      <a:pt x="211" y="44"/>
                    </a:lnTo>
                    <a:lnTo>
                      <a:pt x="190" y="42"/>
                    </a:lnTo>
                    <a:lnTo>
                      <a:pt x="167" y="40"/>
                    </a:lnTo>
                    <a:lnTo>
                      <a:pt x="130" y="42"/>
                    </a:lnTo>
                    <a:lnTo>
                      <a:pt x="94" y="50"/>
                    </a:lnTo>
                    <a:lnTo>
                      <a:pt x="59" y="61"/>
                    </a:lnTo>
                    <a:lnTo>
                      <a:pt x="29" y="75"/>
                    </a:lnTo>
                    <a:lnTo>
                      <a:pt x="29" y="31"/>
                    </a:lnTo>
                    <a:lnTo>
                      <a:pt x="61" y="17"/>
                    </a:lnTo>
                    <a:lnTo>
                      <a:pt x="96" y="7"/>
                    </a:lnTo>
                    <a:lnTo>
                      <a:pt x="134" y="2"/>
                    </a:lnTo>
                    <a:lnTo>
                      <a:pt x="17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5" name="Freeform 543"/>
              <p:cNvSpPr>
                <a:spLocks noEditPoints="1"/>
              </p:cNvSpPr>
              <p:nvPr/>
            </p:nvSpPr>
            <p:spPr bwMode="auto">
              <a:xfrm>
                <a:off x="4186" y="1944"/>
                <a:ext cx="61" cy="421"/>
              </a:xfrm>
              <a:custGeom>
                <a:avLst/>
                <a:gdLst>
                  <a:gd name="T0" fmla="*/ 7 w 61"/>
                  <a:gd name="T1" fmla="*/ 133 h 421"/>
                  <a:gd name="T2" fmla="*/ 53 w 61"/>
                  <a:gd name="T3" fmla="*/ 133 h 421"/>
                  <a:gd name="T4" fmla="*/ 53 w 61"/>
                  <a:gd name="T5" fmla="*/ 421 h 421"/>
                  <a:gd name="T6" fmla="*/ 7 w 61"/>
                  <a:gd name="T7" fmla="*/ 421 h 421"/>
                  <a:gd name="T8" fmla="*/ 7 w 61"/>
                  <a:gd name="T9" fmla="*/ 133 h 421"/>
                  <a:gd name="T10" fmla="*/ 30 w 61"/>
                  <a:gd name="T11" fmla="*/ 0 h 421"/>
                  <a:gd name="T12" fmla="*/ 36 w 61"/>
                  <a:gd name="T13" fmla="*/ 2 h 421"/>
                  <a:gd name="T14" fmla="*/ 42 w 61"/>
                  <a:gd name="T15" fmla="*/ 2 h 421"/>
                  <a:gd name="T16" fmla="*/ 51 w 61"/>
                  <a:gd name="T17" fmla="*/ 10 h 421"/>
                  <a:gd name="T18" fmla="*/ 55 w 61"/>
                  <a:gd name="T19" fmla="*/ 13 h 421"/>
                  <a:gd name="T20" fmla="*/ 59 w 61"/>
                  <a:gd name="T21" fmla="*/ 19 h 421"/>
                  <a:gd name="T22" fmla="*/ 61 w 61"/>
                  <a:gd name="T23" fmla="*/ 25 h 421"/>
                  <a:gd name="T24" fmla="*/ 61 w 61"/>
                  <a:gd name="T25" fmla="*/ 31 h 421"/>
                  <a:gd name="T26" fmla="*/ 61 w 61"/>
                  <a:gd name="T27" fmla="*/ 36 h 421"/>
                  <a:gd name="T28" fmla="*/ 59 w 61"/>
                  <a:gd name="T29" fmla="*/ 42 h 421"/>
                  <a:gd name="T30" fmla="*/ 55 w 61"/>
                  <a:gd name="T31" fmla="*/ 48 h 421"/>
                  <a:gd name="T32" fmla="*/ 51 w 61"/>
                  <a:gd name="T33" fmla="*/ 52 h 421"/>
                  <a:gd name="T34" fmla="*/ 42 w 61"/>
                  <a:gd name="T35" fmla="*/ 58 h 421"/>
                  <a:gd name="T36" fmla="*/ 36 w 61"/>
                  <a:gd name="T37" fmla="*/ 60 h 421"/>
                  <a:gd name="T38" fmla="*/ 30 w 61"/>
                  <a:gd name="T39" fmla="*/ 60 h 421"/>
                  <a:gd name="T40" fmla="*/ 23 w 61"/>
                  <a:gd name="T41" fmla="*/ 60 h 421"/>
                  <a:gd name="T42" fmla="*/ 15 w 61"/>
                  <a:gd name="T43" fmla="*/ 56 h 421"/>
                  <a:gd name="T44" fmla="*/ 9 w 61"/>
                  <a:gd name="T45" fmla="*/ 52 h 421"/>
                  <a:gd name="T46" fmla="*/ 3 w 61"/>
                  <a:gd name="T47" fmla="*/ 46 h 421"/>
                  <a:gd name="T48" fmla="*/ 2 w 61"/>
                  <a:gd name="T49" fmla="*/ 38 h 421"/>
                  <a:gd name="T50" fmla="*/ 0 w 61"/>
                  <a:gd name="T51" fmla="*/ 31 h 421"/>
                  <a:gd name="T52" fmla="*/ 2 w 61"/>
                  <a:gd name="T53" fmla="*/ 23 h 421"/>
                  <a:gd name="T54" fmla="*/ 3 w 61"/>
                  <a:gd name="T55" fmla="*/ 15 h 421"/>
                  <a:gd name="T56" fmla="*/ 9 w 61"/>
                  <a:gd name="T57" fmla="*/ 10 h 421"/>
                  <a:gd name="T58" fmla="*/ 15 w 61"/>
                  <a:gd name="T59" fmla="*/ 4 h 421"/>
                  <a:gd name="T60" fmla="*/ 23 w 61"/>
                  <a:gd name="T61" fmla="*/ 2 h 421"/>
                  <a:gd name="T62" fmla="*/ 30 w 61"/>
                  <a:gd name="T6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21">
                    <a:moveTo>
                      <a:pt x="7" y="133"/>
                    </a:moveTo>
                    <a:lnTo>
                      <a:pt x="53" y="133"/>
                    </a:lnTo>
                    <a:lnTo>
                      <a:pt x="53" y="421"/>
                    </a:lnTo>
                    <a:lnTo>
                      <a:pt x="7" y="421"/>
                    </a:lnTo>
                    <a:lnTo>
                      <a:pt x="7" y="133"/>
                    </a:lnTo>
                    <a:close/>
                    <a:moveTo>
                      <a:pt x="30" y="0"/>
                    </a:moveTo>
                    <a:lnTo>
                      <a:pt x="36" y="2"/>
                    </a:lnTo>
                    <a:lnTo>
                      <a:pt x="42" y="2"/>
                    </a:lnTo>
                    <a:lnTo>
                      <a:pt x="51" y="10"/>
                    </a:lnTo>
                    <a:lnTo>
                      <a:pt x="55" y="13"/>
                    </a:lnTo>
                    <a:lnTo>
                      <a:pt x="59" y="19"/>
                    </a:lnTo>
                    <a:lnTo>
                      <a:pt x="61" y="25"/>
                    </a:lnTo>
                    <a:lnTo>
                      <a:pt x="61" y="31"/>
                    </a:lnTo>
                    <a:lnTo>
                      <a:pt x="61" y="36"/>
                    </a:lnTo>
                    <a:lnTo>
                      <a:pt x="59" y="42"/>
                    </a:lnTo>
                    <a:lnTo>
                      <a:pt x="55" y="48"/>
                    </a:lnTo>
                    <a:lnTo>
                      <a:pt x="51" y="52"/>
                    </a:lnTo>
                    <a:lnTo>
                      <a:pt x="42" y="58"/>
                    </a:lnTo>
                    <a:lnTo>
                      <a:pt x="36" y="60"/>
                    </a:lnTo>
                    <a:lnTo>
                      <a:pt x="30" y="60"/>
                    </a:lnTo>
                    <a:lnTo>
                      <a:pt x="23" y="60"/>
                    </a:lnTo>
                    <a:lnTo>
                      <a:pt x="15" y="56"/>
                    </a:lnTo>
                    <a:lnTo>
                      <a:pt x="9" y="52"/>
                    </a:lnTo>
                    <a:lnTo>
                      <a:pt x="3" y="46"/>
                    </a:lnTo>
                    <a:lnTo>
                      <a:pt x="2" y="38"/>
                    </a:lnTo>
                    <a:lnTo>
                      <a:pt x="0" y="31"/>
                    </a:lnTo>
                    <a:lnTo>
                      <a:pt x="2" y="23"/>
                    </a:lnTo>
                    <a:lnTo>
                      <a:pt x="3" y="15"/>
                    </a:lnTo>
                    <a:lnTo>
                      <a:pt x="9" y="10"/>
                    </a:lnTo>
                    <a:lnTo>
                      <a:pt x="15" y="4"/>
                    </a:lnTo>
                    <a:lnTo>
                      <a:pt x="23" y="2"/>
                    </a:lnTo>
                    <a:lnTo>
                      <a:pt x="3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6" name="Freeform 544"/>
              <p:cNvSpPr>
                <a:spLocks/>
              </p:cNvSpPr>
              <p:nvPr/>
            </p:nvSpPr>
            <p:spPr bwMode="auto">
              <a:xfrm>
                <a:off x="4316" y="2071"/>
                <a:ext cx="321" cy="294"/>
              </a:xfrm>
              <a:custGeom>
                <a:avLst/>
                <a:gdLst>
                  <a:gd name="T0" fmla="*/ 163 w 321"/>
                  <a:gd name="T1" fmla="*/ 0 h 294"/>
                  <a:gd name="T2" fmla="*/ 200 w 321"/>
                  <a:gd name="T3" fmla="*/ 2 h 294"/>
                  <a:gd name="T4" fmla="*/ 232 w 321"/>
                  <a:gd name="T5" fmla="*/ 9 h 294"/>
                  <a:gd name="T6" fmla="*/ 259 w 321"/>
                  <a:gd name="T7" fmla="*/ 19 h 294"/>
                  <a:gd name="T8" fmla="*/ 280 w 321"/>
                  <a:gd name="T9" fmla="*/ 34 h 294"/>
                  <a:gd name="T10" fmla="*/ 300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4 w 321"/>
                  <a:gd name="T39" fmla="*/ 44 h 294"/>
                  <a:gd name="T40" fmla="*/ 161 w 321"/>
                  <a:gd name="T41" fmla="*/ 42 h 294"/>
                  <a:gd name="T42" fmla="*/ 136 w 321"/>
                  <a:gd name="T43" fmla="*/ 44 h 294"/>
                  <a:gd name="T44" fmla="*/ 113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100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2" y="9"/>
                    </a:lnTo>
                    <a:lnTo>
                      <a:pt x="259" y="19"/>
                    </a:lnTo>
                    <a:lnTo>
                      <a:pt x="280" y="34"/>
                    </a:lnTo>
                    <a:lnTo>
                      <a:pt x="300"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4" y="44"/>
                    </a:lnTo>
                    <a:lnTo>
                      <a:pt x="161" y="42"/>
                    </a:lnTo>
                    <a:lnTo>
                      <a:pt x="136" y="44"/>
                    </a:lnTo>
                    <a:lnTo>
                      <a:pt x="113"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100"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7" name="Freeform 545"/>
              <p:cNvSpPr>
                <a:spLocks/>
              </p:cNvSpPr>
              <p:nvPr/>
            </p:nvSpPr>
            <p:spPr bwMode="auto">
              <a:xfrm>
                <a:off x="4714" y="2071"/>
                <a:ext cx="520" cy="294"/>
              </a:xfrm>
              <a:custGeom>
                <a:avLst/>
                <a:gdLst>
                  <a:gd name="T0" fmla="*/ 180 w 520"/>
                  <a:gd name="T1" fmla="*/ 4 h 294"/>
                  <a:gd name="T2" fmla="*/ 242 w 520"/>
                  <a:gd name="T3" fmla="*/ 34 h 294"/>
                  <a:gd name="T4" fmla="*/ 284 w 520"/>
                  <a:gd name="T5" fmla="*/ 34 h 294"/>
                  <a:gd name="T6" fmla="*/ 343 w 520"/>
                  <a:gd name="T7" fmla="*/ 4 h 294"/>
                  <a:gd name="T8" fmla="*/ 410 w 520"/>
                  <a:gd name="T9" fmla="*/ 2 h 294"/>
                  <a:gd name="T10" fmla="*/ 462 w 520"/>
                  <a:gd name="T11" fmla="*/ 21 h 294"/>
                  <a:gd name="T12" fmla="*/ 499 w 520"/>
                  <a:gd name="T13" fmla="*/ 54 h 294"/>
                  <a:gd name="T14" fmla="*/ 518 w 520"/>
                  <a:gd name="T15" fmla="*/ 100 h 294"/>
                  <a:gd name="T16" fmla="*/ 520 w 520"/>
                  <a:gd name="T17" fmla="*/ 294 h 294"/>
                  <a:gd name="T18" fmla="*/ 476 w 520"/>
                  <a:gd name="T19" fmla="*/ 127 h 294"/>
                  <a:gd name="T20" fmla="*/ 468 w 520"/>
                  <a:gd name="T21" fmla="*/ 90 h 294"/>
                  <a:gd name="T22" fmla="*/ 455 w 520"/>
                  <a:gd name="T23" fmla="*/ 73 h 294"/>
                  <a:gd name="T24" fmla="*/ 434 w 520"/>
                  <a:gd name="T25" fmla="*/ 56 h 294"/>
                  <a:gd name="T26" fmla="*/ 397 w 520"/>
                  <a:gd name="T27" fmla="*/ 44 h 294"/>
                  <a:gd name="T28" fmla="*/ 343 w 520"/>
                  <a:gd name="T29" fmla="*/ 48 h 294"/>
                  <a:gd name="T30" fmla="*/ 313 w 520"/>
                  <a:gd name="T31" fmla="*/ 63 h 294"/>
                  <a:gd name="T32" fmla="*/ 297 w 520"/>
                  <a:gd name="T33" fmla="*/ 81 h 294"/>
                  <a:gd name="T34" fmla="*/ 286 w 520"/>
                  <a:gd name="T35" fmla="*/ 107 h 294"/>
                  <a:gd name="T36" fmla="*/ 282 w 520"/>
                  <a:gd name="T37" fmla="*/ 294 h 294"/>
                  <a:gd name="T38" fmla="*/ 236 w 520"/>
                  <a:gd name="T39" fmla="*/ 127 h 294"/>
                  <a:gd name="T40" fmla="*/ 230 w 520"/>
                  <a:gd name="T41" fmla="*/ 90 h 294"/>
                  <a:gd name="T42" fmla="*/ 217 w 520"/>
                  <a:gd name="T43" fmla="*/ 71 h 294"/>
                  <a:gd name="T44" fmla="*/ 199 w 520"/>
                  <a:gd name="T45" fmla="*/ 57 h 294"/>
                  <a:gd name="T46" fmla="*/ 178 w 520"/>
                  <a:gd name="T47" fmla="*/ 48 h 294"/>
                  <a:gd name="T48" fmla="*/ 140 w 520"/>
                  <a:gd name="T49" fmla="*/ 42 h 294"/>
                  <a:gd name="T50" fmla="*/ 94 w 520"/>
                  <a:gd name="T51" fmla="*/ 52 h 294"/>
                  <a:gd name="T52" fmla="*/ 74 w 520"/>
                  <a:gd name="T53" fmla="*/ 63 h 294"/>
                  <a:gd name="T54" fmla="*/ 59 w 520"/>
                  <a:gd name="T55" fmla="*/ 81 h 294"/>
                  <a:gd name="T56" fmla="*/ 46 w 520"/>
                  <a:gd name="T57" fmla="*/ 107 h 294"/>
                  <a:gd name="T58" fmla="*/ 44 w 520"/>
                  <a:gd name="T59" fmla="*/ 294 h 294"/>
                  <a:gd name="T60" fmla="*/ 0 w 520"/>
                  <a:gd name="T61" fmla="*/ 34 h 294"/>
                  <a:gd name="T62" fmla="*/ 63 w 520"/>
                  <a:gd name="T63" fmla="*/ 21 h 294"/>
                  <a:gd name="T64" fmla="*/ 113 w 520"/>
                  <a:gd name="T6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294">
                    <a:moveTo>
                      <a:pt x="140" y="0"/>
                    </a:moveTo>
                    <a:lnTo>
                      <a:pt x="180" y="4"/>
                    </a:lnTo>
                    <a:lnTo>
                      <a:pt x="215" y="15"/>
                    </a:lnTo>
                    <a:lnTo>
                      <a:pt x="242" y="34"/>
                    </a:lnTo>
                    <a:lnTo>
                      <a:pt x="263" y="57"/>
                    </a:lnTo>
                    <a:lnTo>
                      <a:pt x="284" y="34"/>
                    </a:lnTo>
                    <a:lnTo>
                      <a:pt x="311" y="15"/>
                    </a:lnTo>
                    <a:lnTo>
                      <a:pt x="343" y="4"/>
                    </a:lnTo>
                    <a:lnTo>
                      <a:pt x="378" y="0"/>
                    </a:lnTo>
                    <a:lnTo>
                      <a:pt x="410" y="2"/>
                    </a:lnTo>
                    <a:lnTo>
                      <a:pt x="439" y="9"/>
                    </a:lnTo>
                    <a:lnTo>
                      <a:pt x="462" y="21"/>
                    </a:lnTo>
                    <a:lnTo>
                      <a:pt x="483" y="34"/>
                    </a:lnTo>
                    <a:lnTo>
                      <a:pt x="499" y="54"/>
                    </a:lnTo>
                    <a:lnTo>
                      <a:pt x="510" y="75"/>
                    </a:lnTo>
                    <a:lnTo>
                      <a:pt x="518" y="100"/>
                    </a:lnTo>
                    <a:lnTo>
                      <a:pt x="520" y="127"/>
                    </a:lnTo>
                    <a:lnTo>
                      <a:pt x="520" y="294"/>
                    </a:lnTo>
                    <a:lnTo>
                      <a:pt x="476" y="294"/>
                    </a:lnTo>
                    <a:lnTo>
                      <a:pt x="476" y="127"/>
                    </a:lnTo>
                    <a:lnTo>
                      <a:pt x="474" y="107"/>
                    </a:lnTo>
                    <a:lnTo>
                      <a:pt x="468" y="90"/>
                    </a:lnTo>
                    <a:lnTo>
                      <a:pt x="462" y="81"/>
                    </a:lnTo>
                    <a:lnTo>
                      <a:pt x="455" y="73"/>
                    </a:lnTo>
                    <a:lnTo>
                      <a:pt x="447" y="65"/>
                    </a:lnTo>
                    <a:lnTo>
                      <a:pt x="434" y="56"/>
                    </a:lnTo>
                    <a:lnTo>
                      <a:pt x="416" y="48"/>
                    </a:lnTo>
                    <a:lnTo>
                      <a:pt x="397" y="44"/>
                    </a:lnTo>
                    <a:lnTo>
                      <a:pt x="378" y="42"/>
                    </a:lnTo>
                    <a:lnTo>
                      <a:pt x="343" y="48"/>
                    </a:lnTo>
                    <a:lnTo>
                      <a:pt x="326" y="54"/>
                    </a:lnTo>
                    <a:lnTo>
                      <a:pt x="313" y="63"/>
                    </a:lnTo>
                    <a:lnTo>
                      <a:pt x="303" y="71"/>
                    </a:lnTo>
                    <a:lnTo>
                      <a:pt x="297" y="81"/>
                    </a:lnTo>
                    <a:lnTo>
                      <a:pt x="291" y="90"/>
                    </a:lnTo>
                    <a:lnTo>
                      <a:pt x="286" y="107"/>
                    </a:lnTo>
                    <a:lnTo>
                      <a:pt x="282" y="127"/>
                    </a:lnTo>
                    <a:lnTo>
                      <a:pt x="282" y="294"/>
                    </a:lnTo>
                    <a:lnTo>
                      <a:pt x="236" y="294"/>
                    </a:lnTo>
                    <a:lnTo>
                      <a:pt x="236" y="127"/>
                    </a:lnTo>
                    <a:lnTo>
                      <a:pt x="236" y="107"/>
                    </a:lnTo>
                    <a:lnTo>
                      <a:pt x="230" y="90"/>
                    </a:lnTo>
                    <a:lnTo>
                      <a:pt x="224" y="81"/>
                    </a:lnTo>
                    <a:lnTo>
                      <a:pt x="217" y="71"/>
                    </a:lnTo>
                    <a:lnTo>
                      <a:pt x="209" y="63"/>
                    </a:lnTo>
                    <a:lnTo>
                      <a:pt x="199" y="57"/>
                    </a:lnTo>
                    <a:lnTo>
                      <a:pt x="190" y="52"/>
                    </a:lnTo>
                    <a:lnTo>
                      <a:pt x="178" y="48"/>
                    </a:lnTo>
                    <a:lnTo>
                      <a:pt x="159" y="44"/>
                    </a:lnTo>
                    <a:lnTo>
                      <a:pt x="140" y="42"/>
                    </a:lnTo>
                    <a:lnTo>
                      <a:pt x="105" y="48"/>
                    </a:lnTo>
                    <a:lnTo>
                      <a:pt x="94" y="52"/>
                    </a:lnTo>
                    <a:lnTo>
                      <a:pt x="84" y="57"/>
                    </a:lnTo>
                    <a:lnTo>
                      <a:pt x="74" y="63"/>
                    </a:lnTo>
                    <a:lnTo>
                      <a:pt x="65" y="71"/>
                    </a:lnTo>
                    <a:lnTo>
                      <a:pt x="59" y="81"/>
                    </a:lnTo>
                    <a:lnTo>
                      <a:pt x="51" y="90"/>
                    </a:lnTo>
                    <a:lnTo>
                      <a:pt x="46" y="107"/>
                    </a:lnTo>
                    <a:lnTo>
                      <a:pt x="44" y="127"/>
                    </a:lnTo>
                    <a:lnTo>
                      <a:pt x="44" y="294"/>
                    </a:lnTo>
                    <a:lnTo>
                      <a:pt x="0" y="294"/>
                    </a:lnTo>
                    <a:lnTo>
                      <a:pt x="0" y="34"/>
                    </a:lnTo>
                    <a:lnTo>
                      <a:pt x="44" y="34"/>
                    </a:lnTo>
                    <a:lnTo>
                      <a:pt x="63" y="21"/>
                    </a:lnTo>
                    <a:lnTo>
                      <a:pt x="86" y="9"/>
                    </a:lnTo>
                    <a:lnTo>
                      <a:pt x="113" y="2"/>
                    </a:lnTo>
                    <a:lnTo>
                      <a:pt x="14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8" name="Freeform 546"/>
              <p:cNvSpPr>
                <a:spLocks noEditPoints="1"/>
              </p:cNvSpPr>
              <p:nvPr/>
            </p:nvSpPr>
            <p:spPr bwMode="auto">
              <a:xfrm>
                <a:off x="5295" y="2071"/>
                <a:ext cx="325" cy="300"/>
              </a:xfrm>
              <a:custGeom>
                <a:avLst/>
                <a:gdLst>
                  <a:gd name="T0" fmla="*/ 123 w 325"/>
                  <a:gd name="T1" fmla="*/ 46 h 300"/>
                  <a:gd name="T2" fmla="*/ 89 w 325"/>
                  <a:gd name="T3" fmla="*/ 61 h 300"/>
                  <a:gd name="T4" fmla="*/ 71 w 325"/>
                  <a:gd name="T5" fmla="*/ 77 h 300"/>
                  <a:gd name="T6" fmla="*/ 56 w 325"/>
                  <a:gd name="T7" fmla="*/ 104 h 300"/>
                  <a:gd name="T8" fmla="*/ 277 w 325"/>
                  <a:gd name="T9" fmla="*/ 125 h 300"/>
                  <a:gd name="T10" fmla="*/ 263 w 325"/>
                  <a:gd name="T11" fmla="*/ 88 h 300"/>
                  <a:gd name="T12" fmla="*/ 248 w 325"/>
                  <a:gd name="T13" fmla="*/ 69 h 300"/>
                  <a:gd name="T14" fmla="*/ 223 w 325"/>
                  <a:gd name="T15" fmla="*/ 52 h 300"/>
                  <a:gd name="T16" fmla="*/ 185 w 325"/>
                  <a:gd name="T17" fmla="*/ 42 h 300"/>
                  <a:gd name="T18" fmla="*/ 164 w 325"/>
                  <a:gd name="T19" fmla="*/ 0 h 300"/>
                  <a:gd name="T20" fmla="*/ 229 w 325"/>
                  <a:gd name="T21" fmla="*/ 11 h 300"/>
                  <a:gd name="T22" fmla="*/ 279 w 325"/>
                  <a:gd name="T23" fmla="*/ 40 h 300"/>
                  <a:gd name="T24" fmla="*/ 313 w 325"/>
                  <a:gd name="T25" fmla="*/ 88 h 300"/>
                  <a:gd name="T26" fmla="*/ 325 w 325"/>
                  <a:gd name="T27" fmla="*/ 154 h 300"/>
                  <a:gd name="T28" fmla="*/ 48 w 325"/>
                  <a:gd name="T29" fmla="*/ 163 h 300"/>
                  <a:gd name="T30" fmla="*/ 62 w 325"/>
                  <a:gd name="T31" fmla="*/ 205 h 300"/>
                  <a:gd name="T32" fmla="*/ 79 w 325"/>
                  <a:gd name="T33" fmla="*/ 227 h 300"/>
                  <a:gd name="T34" fmla="*/ 106 w 325"/>
                  <a:gd name="T35" fmla="*/ 246 h 300"/>
                  <a:gd name="T36" fmla="*/ 150 w 325"/>
                  <a:gd name="T37" fmla="*/ 257 h 300"/>
                  <a:gd name="T38" fmla="*/ 210 w 325"/>
                  <a:gd name="T39" fmla="*/ 257 h 300"/>
                  <a:gd name="T40" fmla="*/ 271 w 325"/>
                  <a:gd name="T41" fmla="*/ 238 h 300"/>
                  <a:gd name="T42" fmla="*/ 300 w 325"/>
                  <a:gd name="T43" fmla="*/ 271 h 300"/>
                  <a:gd name="T44" fmla="*/ 242 w 325"/>
                  <a:gd name="T45" fmla="*/ 292 h 300"/>
                  <a:gd name="T46" fmla="*/ 175 w 325"/>
                  <a:gd name="T47" fmla="*/ 300 h 300"/>
                  <a:gd name="T48" fmla="*/ 106 w 325"/>
                  <a:gd name="T49" fmla="*/ 292 h 300"/>
                  <a:gd name="T50" fmla="*/ 50 w 325"/>
                  <a:gd name="T51" fmla="*/ 263 h 300"/>
                  <a:gd name="T52" fmla="*/ 14 w 325"/>
                  <a:gd name="T53" fmla="*/ 217 h 300"/>
                  <a:gd name="T54" fmla="*/ 0 w 325"/>
                  <a:gd name="T55" fmla="*/ 152 h 300"/>
                  <a:gd name="T56" fmla="*/ 14 w 325"/>
                  <a:gd name="T57" fmla="*/ 86 h 300"/>
                  <a:gd name="T58" fmla="*/ 48 w 325"/>
                  <a:gd name="T59" fmla="*/ 38 h 300"/>
                  <a:gd name="T60" fmla="*/ 100 w 325"/>
                  <a:gd name="T61" fmla="*/ 9 h 300"/>
                  <a:gd name="T62" fmla="*/ 164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4" y="40"/>
                    </a:moveTo>
                    <a:lnTo>
                      <a:pt x="123" y="46"/>
                    </a:lnTo>
                    <a:lnTo>
                      <a:pt x="106" y="52"/>
                    </a:lnTo>
                    <a:lnTo>
                      <a:pt x="89" y="61"/>
                    </a:lnTo>
                    <a:lnTo>
                      <a:pt x="81" y="67"/>
                    </a:lnTo>
                    <a:lnTo>
                      <a:pt x="71" y="77"/>
                    </a:lnTo>
                    <a:lnTo>
                      <a:pt x="64" y="86"/>
                    </a:lnTo>
                    <a:lnTo>
                      <a:pt x="56" y="104"/>
                    </a:lnTo>
                    <a:lnTo>
                      <a:pt x="50" y="125"/>
                    </a:lnTo>
                    <a:lnTo>
                      <a:pt x="277" y="125"/>
                    </a:lnTo>
                    <a:lnTo>
                      <a:pt x="271" y="106"/>
                    </a:lnTo>
                    <a:lnTo>
                      <a:pt x="263" y="88"/>
                    </a:lnTo>
                    <a:lnTo>
                      <a:pt x="256" y="79"/>
                    </a:lnTo>
                    <a:lnTo>
                      <a:pt x="248" y="69"/>
                    </a:lnTo>
                    <a:lnTo>
                      <a:pt x="238" y="61"/>
                    </a:lnTo>
                    <a:lnTo>
                      <a:pt x="223" y="52"/>
                    </a:lnTo>
                    <a:lnTo>
                      <a:pt x="206" y="46"/>
                    </a:lnTo>
                    <a:lnTo>
                      <a:pt x="185" y="42"/>
                    </a:lnTo>
                    <a:lnTo>
                      <a:pt x="164" y="40"/>
                    </a:lnTo>
                    <a:close/>
                    <a:moveTo>
                      <a:pt x="164" y="0"/>
                    </a:moveTo>
                    <a:lnTo>
                      <a:pt x="196" y="2"/>
                    </a:lnTo>
                    <a:lnTo>
                      <a:pt x="229" y="11"/>
                    </a:lnTo>
                    <a:lnTo>
                      <a:pt x="256" y="23"/>
                    </a:lnTo>
                    <a:lnTo>
                      <a:pt x="279" y="40"/>
                    </a:lnTo>
                    <a:lnTo>
                      <a:pt x="298" y="61"/>
                    </a:lnTo>
                    <a:lnTo>
                      <a:pt x="313" y="88"/>
                    </a:lnTo>
                    <a:lnTo>
                      <a:pt x="323" y="119"/>
                    </a:lnTo>
                    <a:lnTo>
                      <a:pt x="325" y="154"/>
                    </a:lnTo>
                    <a:lnTo>
                      <a:pt x="325" y="163"/>
                    </a:lnTo>
                    <a:lnTo>
                      <a:pt x="48" y="163"/>
                    </a:lnTo>
                    <a:lnTo>
                      <a:pt x="52" y="186"/>
                    </a:lnTo>
                    <a:lnTo>
                      <a:pt x="62" y="205"/>
                    </a:lnTo>
                    <a:lnTo>
                      <a:pt x="69" y="217"/>
                    </a:lnTo>
                    <a:lnTo>
                      <a:pt x="79" y="227"/>
                    </a:lnTo>
                    <a:lnTo>
                      <a:pt x="89" y="236"/>
                    </a:lnTo>
                    <a:lnTo>
                      <a:pt x="106" y="246"/>
                    </a:lnTo>
                    <a:lnTo>
                      <a:pt x="127" y="253"/>
                    </a:lnTo>
                    <a:lnTo>
                      <a:pt x="150" y="257"/>
                    </a:lnTo>
                    <a:lnTo>
                      <a:pt x="175" y="259"/>
                    </a:lnTo>
                    <a:lnTo>
                      <a:pt x="210" y="257"/>
                    </a:lnTo>
                    <a:lnTo>
                      <a:pt x="242" y="250"/>
                    </a:lnTo>
                    <a:lnTo>
                      <a:pt x="271" y="238"/>
                    </a:lnTo>
                    <a:lnTo>
                      <a:pt x="300" y="225"/>
                    </a:lnTo>
                    <a:lnTo>
                      <a:pt x="300" y="271"/>
                    </a:lnTo>
                    <a:lnTo>
                      <a:pt x="271" y="284"/>
                    </a:lnTo>
                    <a:lnTo>
                      <a:pt x="242" y="292"/>
                    </a:lnTo>
                    <a:lnTo>
                      <a:pt x="210" y="298"/>
                    </a:lnTo>
                    <a:lnTo>
                      <a:pt x="175" y="300"/>
                    </a:lnTo>
                    <a:lnTo>
                      <a:pt x="139" y="298"/>
                    </a:lnTo>
                    <a:lnTo>
                      <a:pt x="106" y="292"/>
                    </a:lnTo>
                    <a:lnTo>
                      <a:pt x="75" y="278"/>
                    </a:lnTo>
                    <a:lnTo>
                      <a:pt x="50" y="263"/>
                    </a:lnTo>
                    <a:lnTo>
                      <a:pt x="29" y="242"/>
                    </a:lnTo>
                    <a:lnTo>
                      <a:pt x="14" y="217"/>
                    </a:lnTo>
                    <a:lnTo>
                      <a:pt x="4" y="186"/>
                    </a:lnTo>
                    <a:lnTo>
                      <a:pt x="0" y="152"/>
                    </a:lnTo>
                    <a:lnTo>
                      <a:pt x="4" y="117"/>
                    </a:lnTo>
                    <a:lnTo>
                      <a:pt x="14" y="86"/>
                    </a:lnTo>
                    <a:lnTo>
                      <a:pt x="29" y="61"/>
                    </a:lnTo>
                    <a:lnTo>
                      <a:pt x="48" y="38"/>
                    </a:lnTo>
                    <a:lnTo>
                      <a:pt x="71" y="23"/>
                    </a:lnTo>
                    <a:lnTo>
                      <a:pt x="100" y="9"/>
                    </a:lnTo>
                    <a:lnTo>
                      <a:pt x="129" y="2"/>
                    </a:lnTo>
                    <a:lnTo>
                      <a:pt x="16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89" name="Freeform 547"/>
              <p:cNvSpPr>
                <a:spLocks/>
              </p:cNvSpPr>
              <p:nvPr/>
            </p:nvSpPr>
            <p:spPr bwMode="auto">
              <a:xfrm>
                <a:off x="5681" y="2071"/>
                <a:ext cx="321" cy="294"/>
              </a:xfrm>
              <a:custGeom>
                <a:avLst/>
                <a:gdLst>
                  <a:gd name="T0" fmla="*/ 163 w 321"/>
                  <a:gd name="T1" fmla="*/ 0 h 294"/>
                  <a:gd name="T2" fmla="*/ 200 w 321"/>
                  <a:gd name="T3" fmla="*/ 2 h 294"/>
                  <a:gd name="T4" fmla="*/ 233 w 321"/>
                  <a:gd name="T5" fmla="*/ 9 h 294"/>
                  <a:gd name="T6" fmla="*/ 259 w 321"/>
                  <a:gd name="T7" fmla="*/ 19 h 294"/>
                  <a:gd name="T8" fmla="*/ 281 w 321"/>
                  <a:gd name="T9" fmla="*/ 34 h 294"/>
                  <a:gd name="T10" fmla="*/ 298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5 w 321"/>
                  <a:gd name="T39" fmla="*/ 44 h 294"/>
                  <a:gd name="T40" fmla="*/ 160 w 321"/>
                  <a:gd name="T41" fmla="*/ 42 h 294"/>
                  <a:gd name="T42" fmla="*/ 137 w 321"/>
                  <a:gd name="T43" fmla="*/ 44 h 294"/>
                  <a:gd name="T44" fmla="*/ 114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98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3" y="9"/>
                    </a:lnTo>
                    <a:lnTo>
                      <a:pt x="259" y="19"/>
                    </a:lnTo>
                    <a:lnTo>
                      <a:pt x="281" y="34"/>
                    </a:lnTo>
                    <a:lnTo>
                      <a:pt x="298"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5" y="44"/>
                    </a:lnTo>
                    <a:lnTo>
                      <a:pt x="160" y="42"/>
                    </a:lnTo>
                    <a:lnTo>
                      <a:pt x="137" y="44"/>
                    </a:lnTo>
                    <a:lnTo>
                      <a:pt x="114"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98"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90" name="Freeform 548"/>
              <p:cNvSpPr>
                <a:spLocks/>
              </p:cNvSpPr>
              <p:nvPr/>
            </p:nvSpPr>
            <p:spPr bwMode="auto">
              <a:xfrm>
                <a:off x="6050" y="1992"/>
                <a:ext cx="271" cy="379"/>
              </a:xfrm>
              <a:custGeom>
                <a:avLst/>
                <a:gdLst>
                  <a:gd name="T0" fmla="*/ 67 w 271"/>
                  <a:gd name="T1" fmla="*/ 0 h 379"/>
                  <a:gd name="T2" fmla="*/ 113 w 271"/>
                  <a:gd name="T3" fmla="*/ 0 h 379"/>
                  <a:gd name="T4" fmla="*/ 113 w 271"/>
                  <a:gd name="T5" fmla="*/ 85 h 379"/>
                  <a:gd name="T6" fmla="*/ 271 w 271"/>
                  <a:gd name="T7" fmla="*/ 85 h 379"/>
                  <a:gd name="T8" fmla="*/ 271 w 271"/>
                  <a:gd name="T9" fmla="*/ 125 h 379"/>
                  <a:gd name="T10" fmla="*/ 113 w 271"/>
                  <a:gd name="T11" fmla="*/ 125 h 379"/>
                  <a:gd name="T12" fmla="*/ 113 w 271"/>
                  <a:gd name="T13" fmla="*/ 254 h 379"/>
                  <a:gd name="T14" fmla="*/ 115 w 271"/>
                  <a:gd name="T15" fmla="*/ 281 h 379"/>
                  <a:gd name="T16" fmla="*/ 121 w 271"/>
                  <a:gd name="T17" fmla="*/ 302 h 379"/>
                  <a:gd name="T18" fmla="*/ 132 w 271"/>
                  <a:gd name="T19" fmla="*/ 319 h 379"/>
                  <a:gd name="T20" fmla="*/ 148 w 271"/>
                  <a:gd name="T21" fmla="*/ 329 h 379"/>
                  <a:gd name="T22" fmla="*/ 167 w 271"/>
                  <a:gd name="T23" fmla="*/ 336 h 379"/>
                  <a:gd name="T24" fmla="*/ 190 w 271"/>
                  <a:gd name="T25" fmla="*/ 338 h 379"/>
                  <a:gd name="T26" fmla="*/ 209 w 271"/>
                  <a:gd name="T27" fmla="*/ 336 h 379"/>
                  <a:gd name="T28" fmla="*/ 230 w 271"/>
                  <a:gd name="T29" fmla="*/ 332 h 379"/>
                  <a:gd name="T30" fmla="*/ 267 w 271"/>
                  <a:gd name="T31" fmla="*/ 317 h 379"/>
                  <a:gd name="T32" fmla="*/ 267 w 271"/>
                  <a:gd name="T33" fmla="*/ 359 h 379"/>
                  <a:gd name="T34" fmla="*/ 228 w 271"/>
                  <a:gd name="T35" fmla="*/ 375 h 379"/>
                  <a:gd name="T36" fmla="*/ 207 w 271"/>
                  <a:gd name="T37" fmla="*/ 379 h 379"/>
                  <a:gd name="T38" fmla="*/ 182 w 271"/>
                  <a:gd name="T39" fmla="*/ 379 h 379"/>
                  <a:gd name="T40" fmla="*/ 159 w 271"/>
                  <a:gd name="T41" fmla="*/ 379 h 379"/>
                  <a:gd name="T42" fmla="*/ 138 w 271"/>
                  <a:gd name="T43" fmla="*/ 373 h 379"/>
                  <a:gd name="T44" fmla="*/ 119 w 271"/>
                  <a:gd name="T45" fmla="*/ 365 h 379"/>
                  <a:gd name="T46" fmla="*/ 102 w 271"/>
                  <a:gd name="T47" fmla="*/ 354 h 379"/>
                  <a:gd name="T48" fmla="*/ 88 w 271"/>
                  <a:gd name="T49" fmla="*/ 338 h 379"/>
                  <a:gd name="T50" fmla="*/ 77 w 271"/>
                  <a:gd name="T51" fmla="*/ 319 h 379"/>
                  <a:gd name="T52" fmla="*/ 71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3" y="0"/>
                    </a:lnTo>
                    <a:lnTo>
                      <a:pt x="113" y="85"/>
                    </a:lnTo>
                    <a:lnTo>
                      <a:pt x="271" y="85"/>
                    </a:lnTo>
                    <a:lnTo>
                      <a:pt x="271" y="125"/>
                    </a:lnTo>
                    <a:lnTo>
                      <a:pt x="113" y="125"/>
                    </a:lnTo>
                    <a:lnTo>
                      <a:pt x="113" y="254"/>
                    </a:lnTo>
                    <a:lnTo>
                      <a:pt x="115" y="281"/>
                    </a:lnTo>
                    <a:lnTo>
                      <a:pt x="121" y="302"/>
                    </a:lnTo>
                    <a:lnTo>
                      <a:pt x="132" y="319"/>
                    </a:lnTo>
                    <a:lnTo>
                      <a:pt x="148" y="329"/>
                    </a:lnTo>
                    <a:lnTo>
                      <a:pt x="167" y="336"/>
                    </a:lnTo>
                    <a:lnTo>
                      <a:pt x="190" y="338"/>
                    </a:lnTo>
                    <a:lnTo>
                      <a:pt x="209" y="336"/>
                    </a:lnTo>
                    <a:lnTo>
                      <a:pt x="230" y="332"/>
                    </a:lnTo>
                    <a:lnTo>
                      <a:pt x="267" y="317"/>
                    </a:lnTo>
                    <a:lnTo>
                      <a:pt x="267" y="359"/>
                    </a:lnTo>
                    <a:lnTo>
                      <a:pt x="228" y="375"/>
                    </a:lnTo>
                    <a:lnTo>
                      <a:pt x="207" y="379"/>
                    </a:lnTo>
                    <a:lnTo>
                      <a:pt x="182" y="379"/>
                    </a:lnTo>
                    <a:lnTo>
                      <a:pt x="159" y="379"/>
                    </a:lnTo>
                    <a:lnTo>
                      <a:pt x="138" y="373"/>
                    </a:lnTo>
                    <a:lnTo>
                      <a:pt x="119" y="365"/>
                    </a:lnTo>
                    <a:lnTo>
                      <a:pt x="102" y="354"/>
                    </a:lnTo>
                    <a:lnTo>
                      <a:pt x="88" y="338"/>
                    </a:lnTo>
                    <a:lnTo>
                      <a:pt x="77" y="319"/>
                    </a:lnTo>
                    <a:lnTo>
                      <a:pt x="71"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612" name="Group 415"/>
            <p:cNvGrpSpPr>
              <a:grpSpLocks noChangeAspect="1"/>
            </p:cNvGrpSpPr>
            <p:nvPr/>
          </p:nvGrpSpPr>
          <p:grpSpPr bwMode="auto">
            <a:xfrm>
              <a:off x="4248133" y="2089182"/>
              <a:ext cx="1009698" cy="173810"/>
              <a:chOff x="0" y="1496"/>
              <a:chExt cx="6303" cy="1085"/>
            </a:xfrm>
            <a:solidFill>
              <a:schemeClr val="tx2"/>
            </a:solidFill>
          </p:grpSpPr>
          <p:sp>
            <p:nvSpPr>
              <p:cNvPr id="660"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3" name="Group 516"/>
            <p:cNvGrpSpPr>
              <a:grpSpLocks noChangeAspect="1"/>
            </p:cNvGrpSpPr>
            <p:nvPr/>
          </p:nvGrpSpPr>
          <p:grpSpPr bwMode="auto">
            <a:xfrm>
              <a:off x="7143661" y="2435119"/>
              <a:ext cx="634387" cy="141568"/>
              <a:chOff x="500" y="1283"/>
              <a:chExt cx="6305" cy="1407"/>
            </a:xfrm>
            <a:solidFill>
              <a:schemeClr val="tx2"/>
            </a:solidFill>
          </p:grpSpPr>
          <p:sp>
            <p:nvSpPr>
              <p:cNvPr id="651"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4" name="Group 487"/>
            <p:cNvGrpSpPr>
              <a:grpSpLocks noChangeAspect="1"/>
            </p:cNvGrpSpPr>
            <p:nvPr/>
          </p:nvGrpSpPr>
          <p:grpSpPr bwMode="auto">
            <a:xfrm>
              <a:off x="7143661" y="2016564"/>
              <a:ext cx="528595" cy="143141"/>
              <a:chOff x="587" y="1283"/>
              <a:chExt cx="6263" cy="1696"/>
            </a:xfrm>
            <a:solidFill>
              <a:schemeClr val="tx2"/>
            </a:solidFill>
          </p:grpSpPr>
          <p:sp>
            <p:nvSpPr>
              <p:cNvPr id="640"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1"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2"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3"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4"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5" name="Rectangle 494"/>
              <p:cNvSpPr>
                <a:spLocks noChangeArrowheads="1"/>
              </p:cNvSpPr>
              <p:nvPr/>
            </p:nvSpPr>
            <p:spPr bwMode="auto">
              <a:xfrm>
                <a:off x="4106" y="1894"/>
                <a:ext cx="89" cy="82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6"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7"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8"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49"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50"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615" name="Group 502"/>
            <p:cNvGrpSpPr>
              <a:grpSpLocks noChangeAspect="1"/>
            </p:cNvGrpSpPr>
            <p:nvPr/>
          </p:nvGrpSpPr>
          <p:grpSpPr bwMode="auto">
            <a:xfrm>
              <a:off x="7143661" y="1807169"/>
              <a:ext cx="639464" cy="144056"/>
              <a:chOff x="0" y="1289"/>
              <a:chExt cx="6330" cy="1426"/>
            </a:xfrm>
            <a:solidFill>
              <a:schemeClr val="tx2"/>
            </a:solidFill>
          </p:grpSpPr>
          <p:sp>
            <p:nvSpPr>
              <p:cNvPr id="630"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6" name="Group 415"/>
            <p:cNvGrpSpPr>
              <a:grpSpLocks noChangeAspect="1"/>
            </p:cNvGrpSpPr>
            <p:nvPr/>
          </p:nvGrpSpPr>
          <p:grpSpPr bwMode="auto">
            <a:xfrm>
              <a:off x="7143661" y="2225044"/>
              <a:ext cx="840797" cy="144735"/>
              <a:chOff x="0" y="1496"/>
              <a:chExt cx="6303" cy="1085"/>
            </a:xfrm>
            <a:solidFill>
              <a:schemeClr val="tx2"/>
            </a:solidFill>
          </p:grpSpPr>
          <p:sp>
            <p:nvSpPr>
              <p:cNvPr id="617"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9512699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587"/>
                                        </p:tgtEl>
                                      </p:cBhvr>
                                    </p:animEffect>
                                    <p:set>
                                      <p:cBhvr>
                                        <p:cTn id="7" dur="1" fill="hold">
                                          <p:stCondLst>
                                            <p:cond delay="9"/>
                                          </p:stCondLst>
                                        </p:cTn>
                                        <p:tgtEl>
                                          <p:spTgt spid="58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fade">
                                      <p:cBhvr>
                                        <p:cTn id="13" dur="500"/>
                                        <p:tgtEl>
                                          <p:spTgt spid="1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1"/>
                                        </p:tgtEl>
                                        <p:attrNameLst>
                                          <p:attrName>style.visibility</p:attrName>
                                        </p:attrNameLst>
                                      </p:cBhvr>
                                      <p:to>
                                        <p:strVal val="visible"/>
                                      </p:to>
                                    </p:set>
                                    <p:animEffect transition="in" filter="fade">
                                      <p:cBhvr>
                                        <p:cTn id="19" dur="500"/>
                                        <p:tgtEl>
                                          <p:spTgt spid="2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8"/>
                                        </p:tgtEl>
                                      </p:cBhvr>
                                    </p:animEffect>
                                    <p:set>
                                      <p:cBhvr>
                                        <p:cTn id="24" dur="1" fill="hold">
                                          <p:stCondLst>
                                            <p:cond delay="499"/>
                                          </p:stCondLst>
                                        </p:cTn>
                                        <p:tgtEl>
                                          <p:spTgt spid="5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27"/>
                                        </p:tgtEl>
                                      </p:cBhvr>
                                    </p:animEffect>
                                    <p:set>
                                      <p:cBhvr>
                                        <p:cTn id="27" dur="1" fill="hold">
                                          <p:stCondLst>
                                            <p:cond delay="499"/>
                                          </p:stCondLst>
                                        </p:cTn>
                                        <p:tgtEl>
                                          <p:spTgt spid="102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53"/>
                                        </p:tgtEl>
                                        <p:attrNameLst>
                                          <p:attrName>style.visibility</p:attrName>
                                        </p:attrNameLst>
                                      </p:cBhvr>
                                      <p:to>
                                        <p:strVal val="visible"/>
                                      </p:to>
                                    </p:set>
                                    <p:animEffect transition="in" filter="fade">
                                      <p:cBhvr>
                                        <p:cTn id="30" dur="500"/>
                                        <p:tgtEl>
                                          <p:spTgt spid="25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xit" presetSubtype="0" fill="hold" grpId="1" nodeType="withEffect">
                                  <p:stCondLst>
                                    <p:cond delay="0"/>
                                  </p:stCondLst>
                                  <p:childTnLst>
                                    <p:animEffect transition="out" filter="fade">
                                      <p:cBhvr>
                                        <p:cTn id="35" dur="500"/>
                                        <p:tgtEl>
                                          <p:spTgt spid="143"/>
                                        </p:tgtEl>
                                      </p:cBhvr>
                                    </p:animEffect>
                                    <p:set>
                                      <p:cBhvr>
                                        <p:cTn id="36" dur="1" fill="hold">
                                          <p:stCondLst>
                                            <p:cond delay="499"/>
                                          </p:stCondLst>
                                        </p:cTn>
                                        <p:tgtEl>
                                          <p:spTgt spid="143"/>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52"/>
                                        </p:tgtEl>
                                        <p:attrNameLst>
                                          <p:attrName>style.visibility</p:attrName>
                                        </p:attrNameLst>
                                      </p:cBhvr>
                                      <p:to>
                                        <p:strVal val="visible"/>
                                      </p:to>
                                    </p:set>
                                    <p:animEffect transition="in" filter="fade">
                                      <p:cBhvr>
                                        <p:cTn id="39" dur="500"/>
                                        <p:tgtEl>
                                          <p:spTgt spid="2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53"/>
                                        </p:tgtEl>
                                      </p:cBhvr>
                                    </p:animEffect>
                                    <p:set>
                                      <p:cBhvr>
                                        <p:cTn id="47" dur="1" fill="hold">
                                          <p:stCondLst>
                                            <p:cond delay="499"/>
                                          </p:stCondLst>
                                        </p:cTn>
                                        <p:tgtEl>
                                          <p:spTgt spid="253"/>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54"/>
                                        </p:tgtEl>
                                        <p:attrNameLst>
                                          <p:attrName>style.visibility</p:attrName>
                                        </p:attrNameLst>
                                      </p:cBhvr>
                                      <p:to>
                                        <p:strVal val="visible"/>
                                      </p:to>
                                    </p:set>
                                    <p:animEffect transition="in" filter="fade">
                                      <p:cBhvr>
                                        <p:cTn id="50" dur="500"/>
                                        <p:tgtEl>
                                          <p:spTgt spid="254"/>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grpId="2" nodeType="withEffect">
                                  <p:stCondLst>
                                    <p:cond delay="0"/>
                                  </p:stCondLst>
                                  <p:childTnLst>
                                    <p:set>
                                      <p:cBhvr>
                                        <p:cTn id="55" dur="1" fill="hold">
                                          <p:stCondLst>
                                            <p:cond delay="0"/>
                                          </p:stCondLst>
                                        </p:cTn>
                                        <p:tgtEl>
                                          <p:spTgt spid="143"/>
                                        </p:tgtEl>
                                        <p:attrNameLst>
                                          <p:attrName>style.visibility</p:attrName>
                                        </p:attrNameLst>
                                      </p:cBhvr>
                                      <p:to>
                                        <p:strVal val="visible"/>
                                      </p:to>
                                    </p:set>
                                    <p:animEffect transition="in" filter="fade">
                                      <p:cBhvr>
                                        <p:cTn id="56" dur="500"/>
                                        <p:tgtEl>
                                          <p:spTgt spid="143"/>
                                        </p:tgtEl>
                                      </p:cBhvr>
                                    </p:animEffect>
                                  </p:childTnLst>
                                </p:cTn>
                              </p:par>
                              <p:par>
                                <p:cTn id="57" presetID="10" presetClass="exit" presetSubtype="0" fill="hold" grpId="1" nodeType="withEffect">
                                  <p:stCondLst>
                                    <p:cond delay="0"/>
                                  </p:stCondLst>
                                  <p:childTnLst>
                                    <p:animEffect transition="out" filter="fade">
                                      <p:cBhvr>
                                        <p:cTn id="58" dur="500"/>
                                        <p:tgtEl>
                                          <p:spTgt spid="144"/>
                                        </p:tgtEl>
                                      </p:cBhvr>
                                    </p:animEffect>
                                    <p:set>
                                      <p:cBhvr>
                                        <p:cTn id="59" dur="1" fill="hold">
                                          <p:stCondLst>
                                            <p:cond delay="499"/>
                                          </p:stCondLst>
                                        </p:cTn>
                                        <p:tgtEl>
                                          <p:spTgt spid="14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1027"/>
                                        </p:tgtEl>
                                        <p:attrNameLst>
                                          <p:attrName>style.visibility</p:attrName>
                                        </p:attrNameLst>
                                      </p:cBhvr>
                                      <p:to>
                                        <p:strVal val="visible"/>
                                      </p:to>
                                    </p:set>
                                    <p:animEffect transition="in" filter="fade">
                                      <p:cBhvr>
                                        <p:cTn id="70" dur="500"/>
                                        <p:tgtEl>
                                          <p:spTgt spid="1027"/>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fade">
                                      <p:cBhvr>
                                        <p:cTn id="73" dur="500"/>
                                        <p:tgtEl>
                                          <p:spTgt spid="144"/>
                                        </p:tgtEl>
                                      </p:cBhvr>
                                    </p:animEffect>
                                  </p:childTnLst>
                                </p:cTn>
                              </p:par>
                              <p:par>
                                <p:cTn id="74" presetID="10" presetClass="exit" presetSubtype="0" fill="hold" grpId="1" nodeType="withEffect">
                                  <p:stCondLst>
                                    <p:cond delay="0"/>
                                  </p:stCondLst>
                                  <p:childTnLst>
                                    <p:animEffect transition="out" filter="fade">
                                      <p:cBhvr>
                                        <p:cTn id="75" dur="500"/>
                                        <p:tgtEl>
                                          <p:spTgt spid="251"/>
                                        </p:tgtEl>
                                      </p:cBhvr>
                                    </p:animEffect>
                                    <p:set>
                                      <p:cBhvr>
                                        <p:cTn id="76" dur="1" fill="hold">
                                          <p:stCondLst>
                                            <p:cond delay="499"/>
                                          </p:stCondLst>
                                        </p:cTn>
                                        <p:tgtEl>
                                          <p:spTgt spid="25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54"/>
                                        </p:tgtEl>
                                      </p:cBhvr>
                                    </p:animEffect>
                                    <p:set>
                                      <p:cBhvr>
                                        <p:cTn id="79" dur="1" fill="hold">
                                          <p:stCondLst>
                                            <p:cond delay="499"/>
                                          </p:stCondLst>
                                        </p:cTn>
                                        <p:tgtEl>
                                          <p:spTgt spid="2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7" grpId="1" animBg="1"/>
      <p:bldP spid="1027" grpId="2" animBg="1"/>
      <p:bldP spid="254" grpId="0" animBg="1"/>
      <p:bldP spid="254" grpId="1" animBg="1"/>
      <p:bldP spid="253" grpId="0" animBg="1"/>
      <p:bldP spid="253" grpId="1" animBg="1"/>
      <p:bldP spid="251" grpId="0" animBg="1"/>
      <p:bldP spid="251" grpId="1" animBg="1"/>
      <p:bldP spid="144" grpId="0" animBg="1"/>
      <p:bldP spid="144" grpId="1" animBg="1"/>
      <p:bldP spid="144" grpId="2" animBg="1"/>
      <p:bldP spid="143" grpId="0" animBg="1"/>
      <p:bldP spid="143" grpId="1" animBg="1"/>
      <p:bldP spid="143" grpId="2" animBg="1"/>
      <p:bldP spid="2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625" y="1906588"/>
            <a:ext cx="4270375" cy="2484437"/>
          </a:xfrm>
          <a:prstGeom prst="rect">
            <a:avLst/>
          </a:prstGeom>
          <a:solidFill>
            <a:srgbClr val="7030A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492124" y="2117725"/>
            <a:ext cx="3889375" cy="1357313"/>
          </a:xfrm>
        </p:spPr>
        <p:txBody>
          <a:bodyPr/>
          <a:lstStyle/>
          <a:p>
            <a:r>
              <a:rPr lang="en-US" sz="4800" spc="0" dirty="0">
                <a:solidFill>
                  <a:schemeClr val="tx2"/>
                </a:solidFill>
              </a:rPr>
              <a:t>Industry </a:t>
            </a:r>
            <a:r>
              <a:rPr lang="en-US" sz="4800" spc="0" dirty="0" smtClean="0">
                <a:solidFill>
                  <a:schemeClr val="tx2"/>
                </a:solidFill>
              </a:rPr>
              <a:t>Impacts</a:t>
            </a:r>
            <a:endParaRPr lang="en-US" sz="4800" spc="0" dirty="0">
              <a:solidFill>
                <a:schemeClr val="tx2"/>
              </a:solidFill>
            </a:endParaRPr>
          </a:p>
        </p:txBody>
      </p:sp>
    </p:spTree>
    <p:extLst>
      <p:ext uri="{BB962C8B-B14F-4D97-AF65-F5344CB8AC3E}">
        <p14:creationId xmlns:p14="http://schemas.microsoft.com/office/powerpoint/2010/main" val="687570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625" y="1906588"/>
            <a:ext cx="4270375" cy="2484437"/>
          </a:xfrm>
          <a:prstGeom prst="rect">
            <a:avLst/>
          </a:prstGeom>
          <a:solidFill>
            <a:srgbClr val="00206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492124" y="2117725"/>
            <a:ext cx="3889375" cy="1357313"/>
          </a:xfrm>
        </p:spPr>
        <p:txBody>
          <a:bodyPr/>
          <a:lstStyle/>
          <a:p>
            <a:r>
              <a:rPr lang="en-US" sz="4800" spc="0" dirty="0">
                <a:solidFill>
                  <a:schemeClr val="tx2"/>
                </a:solidFill>
              </a:rPr>
              <a:t>MSN Money is your </a:t>
            </a:r>
            <a:r>
              <a:rPr lang="en-US" sz="4800" spc="0" dirty="0" smtClean="0">
                <a:solidFill>
                  <a:schemeClr val="tx2"/>
                </a:solidFill>
              </a:rPr>
              <a:t>match</a:t>
            </a:r>
            <a:endParaRPr lang="en-US" sz="4800" spc="0" dirty="0">
              <a:solidFill>
                <a:schemeClr val="tx2"/>
              </a:solidFill>
            </a:endParaRPr>
          </a:p>
        </p:txBody>
      </p:sp>
    </p:spTree>
    <p:extLst>
      <p:ext uri="{BB962C8B-B14F-4D97-AF65-F5344CB8AC3E}">
        <p14:creationId xmlns:p14="http://schemas.microsoft.com/office/powerpoint/2010/main" val="1320850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625" y="742952"/>
            <a:ext cx="5576660" cy="3650784"/>
          </a:xfrm>
          <a:prstGeom prst="rect">
            <a:avLst/>
          </a:prstGeom>
        </p:spPr>
      </p:pic>
      <p:sp>
        <p:nvSpPr>
          <p:cNvPr id="7" name="Rectangle 6"/>
          <p:cNvSpPr/>
          <p:nvPr/>
        </p:nvSpPr>
        <p:spPr>
          <a:xfrm>
            <a:off x="301625" y="3233885"/>
            <a:ext cx="5576660" cy="1170432"/>
          </a:xfrm>
          <a:prstGeom prst="rect">
            <a:avLst/>
          </a:prstGeom>
          <a:solidFill>
            <a:srgbClr val="00000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a:t>Why MSN Money?</a:t>
            </a:r>
          </a:p>
        </p:txBody>
      </p:sp>
      <p:sp>
        <p:nvSpPr>
          <p:cNvPr id="5" name="Text Placeholder 4"/>
          <p:cNvSpPr>
            <a:spLocks noGrp="1"/>
          </p:cNvSpPr>
          <p:nvPr>
            <p:ph type="body" sz="quarter" idx="18"/>
          </p:nvPr>
        </p:nvSpPr>
        <p:spPr/>
        <p:txBody>
          <a:bodyPr/>
          <a:lstStyle/>
          <a:p>
            <a:endParaRPr lang="en-US"/>
          </a:p>
        </p:txBody>
      </p:sp>
      <p:sp>
        <p:nvSpPr>
          <p:cNvPr id="6" name="Text Placeholder 1"/>
          <p:cNvSpPr txBox="1">
            <a:spLocks/>
          </p:cNvSpPr>
          <p:nvPr/>
        </p:nvSpPr>
        <p:spPr>
          <a:xfrm>
            <a:off x="448573" y="3233885"/>
            <a:ext cx="5299084" cy="1170431"/>
          </a:xfrm>
          <a:prstGeom prst="rect">
            <a:avLst/>
          </a:prstGeom>
        </p:spPr>
        <p:txBody>
          <a:bodyPr lIns="0" tIns="0" rIns="0" bIns="0" anchor="ct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Aft>
                <a:spcPts val="2400"/>
              </a:spcAft>
            </a:pPr>
            <a:r>
              <a:rPr lang="en-US" sz="2000" dirty="0">
                <a:solidFill>
                  <a:schemeClr val="tx2"/>
                </a:solidFill>
                <a:cs typeface="Segoe UI Symbol"/>
              </a:rPr>
              <a:t>Ensure the best performance </a:t>
            </a:r>
            <a:r>
              <a:rPr lang="en-US" sz="2000" dirty="0" smtClean="0">
                <a:solidFill>
                  <a:schemeClr val="tx2"/>
                </a:solidFill>
                <a:cs typeface="Segoe UI Symbol"/>
              </a:rPr>
              <a:t/>
            </a:r>
            <a:br>
              <a:rPr lang="en-US" sz="2000" dirty="0" smtClean="0">
                <a:solidFill>
                  <a:schemeClr val="tx2"/>
                </a:solidFill>
                <a:cs typeface="Segoe UI Symbol"/>
              </a:rPr>
            </a:br>
            <a:r>
              <a:rPr lang="en-US" sz="2000" dirty="0" smtClean="0">
                <a:solidFill>
                  <a:schemeClr val="tx2"/>
                </a:solidFill>
                <a:cs typeface="Segoe UI Symbol"/>
              </a:rPr>
              <a:t>from every </a:t>
            </a:r>
            <a:r>
              <a:rPr lang="en-US" sz="2000" dirty="0">
                <a:solidFill>
                  <a:schemeClr val="tx2"/>
                </a:solidFill>
                <a:cs typeface="Segoe UI Symbol"/>
              </a:rPr>
              <a:t>media dollar</a:t>
            </a:r>
          </a:p>
        </p:txBody>
      </p:sp>
      <p:sp>
        <p:nvSpPr>
          <p:cNvPr id="8" name="Rectangle 7"/>
          <p:cNvSpPr/>
          <p:nvPr/>
        </p:nvSpPr>
        <p:spPr>
          <a:xfrm>
            <a:off x="5961576" y="742951"/>
            <a:ext cx="2896674"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5961576" y="1988418"/>
            <a:ext cx="2896674" cy="11704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a:xfrm>
            <a:off x="5961576" y="3233885"/>
            <a:ext cx="2896674" cy="117043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6061513" y="742952"/>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000" dirty="0">
                <a:solidFill>
                  <a:prstClr val="white"/>
                </a:solidFill>
                <a:latin typeface="Segoe UI Light"/>
              </a:rPr>
              <a:t>Growing, engaged audience</a:t>
            </a:r>
          </a:p>
        </p:txBody>
      </p:sp>
      <p:sp>
        <p:nvSpPr>
          <p:cNvPr id="13" name="Rectangle 12"/>
          <p:cNvSpPr/>
          <p:nvPr/>
        </p:nvSpPr>
        <p:spPr bwMode="auto">
          <a:xfrm>
            <a:off x="6061513" y="1989581"/>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000" dirty="0" smtClean="0">
                <a:solidFill>
                  <a:prstClr val="white"/>
                </a:solidFill>
                <a:latin typeface="Segoe UI Light"/>
              </a:rPr>
              <a:t>Delivering valuable </a:t>
            </a:r>
            <a:br>
              <a:rPr lang="en-US" sz="2000" dirty="0" smtClean="0">
                <a:solidFill>
                  <a:prstClr val="white"/>
                </a:solidFill>
                <a:latin typeface="Segoe UI Light"/>
              </a:rPr>
            </a:br>
            <a:r>
              <a:rPr lang="en-US" sz="2000" dirty="0" smtClean="0">
                <a:solidFill>
                  <a:prstClr val="white"/>
                </a:solidFill>
                <a:latin typeface="Segoe UI Light"/>
              </a:rPr>
              <a:t>ad experiences</a:t>
            </a:r>
            <a:endParaRPr lang="en-US" sz="2000" dirty="0">
              <a:solidFill>
                <a:prstClr val="white"/>
              </a:solidFill>
              <a:latin typeface="Segoe UI Light"/>
            </a:endParaRPr>
          </a:p>
        </p:txBody>
      </p:sp>
      <p:sp>
        <p:nvSpPr>
          <p:cNvPr id="14" name="Rectangle 13"/>
          <p:cNvSpPr/>
          <p:nvPr/>
        </p:nvSpPr>
        <p:spPr bwMode="auto">
          <a:xfrm>
            <a:off x="6061513" y="3233885"/>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2000" dirty="0">
                <a:solidFill>
                  <a:prstClr val="white"/>
                </a:solidFill>
                <a:latin typeface="Segoe UI Light"/>
              </a:rPr>
              <a:t>Innovating for the </a:t>
            </a:r>
            <a:r>
              <a:rPr lang="en-US" sz="2000" dirty="0" smtClean="0">
                <a:solidFill>
                  <a:prstClr val="white"/>
                </a:solidFill>
                <a:latin typeface="Segoe UI Light"/>
              </a:rPr>
              <a:t/>
            </a:r>
            <a:br>
              <a:rPr lang="en-US" sz="2000" dirty="0" smtClean="0">
                <a:solidFill>
                  <a:prstClr val="white"/>
                </a:solidFill>
                <a:latin typeface="Segoe UI Light"/>
              </a:rPr>
            </a:br>
            <a:r>
              <a:rPr lang="en-US" sz="2000" dirty="0" smtClean="0">
                <a:solidFill>
                  <a:prstClr val="white"/>
                </a:solidFill>
                <a:latin typeface="Segoe UI Light"/>
              </a:rPr>
              <a:t>future </a:t>
            </a:r>
            <a:r>
              <a:rPr lang="en-US" sz="2000" dirty="0">
                <a:solidFill>
                  <a:prstClr val="white"/>
                </a:solidFill>
                <a:latin typeface="Segoe UI Light"/>
              </a:rPr>
              <a:t>of MSN Money</a:t>
            </a:r>
          </a:p>
        </p:txBody>
      </p:sp>
    </p:spTree>
    <p:extLst>
      <p:ext uri="{BB962C8B-B14F-4D97-AF65-F5344CB8AC3E}">
        <p14:creationId xmlns:p14="http://schemas.microsoft.com/office/powerpoint/2010/main" val="1045516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audience is affluent and financially savvy</a:t>
            </a:r>
            <a:endParaRPr lang="en-US" dirty="0"/>
          </a:p>
        </p:txBody>
      </p:sp>
      <p:sp>
        <p:nvSpPr>
          <p:cNvPr id="417" name="Rectangle 416"/>
          <p:cNvSpPr/>
          <p:nvPr/>
        </p:nvSpPr>
        <p:spPr>
          <a:xfrm>
            <a:off x="301625" y="742951"/>
            <a:ext cx="2798064" cy="179222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19" name="Rectangle 418"/>
          <p:cNvSpPr/>
          <p:nvPr/>
        </p:nvSpPr>
        <p:spPr>
          <a:xfrm>
            <a:off x="301625" y="2608225"/>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0" name="Rectangle 419"/>
          <p:cNvSpPr/>
          <p:nvPr/>
        </p:nvSpPr>
        <p:spPr>
          <a:xfrm>
            <a:off x="3180158" y="742951"/>
            <a:ext cx="2798064" cy="179222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1" name="Rectangle 420"/>
          <p:cNvSpPr/>
          <p:nvPr/>
        </p:nvSpPr>
        <p:spPr>
          <a:xfrm>
            <a:off x="3180158" y="2608225"/>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2" name="Rectangle 421"/>
          <p:cNvSpPr/>
          <p:nvPr/>
        </p:nvSpPr>
        <p:spPr>
          <a:xfrm>
            <a:off x="6058691" y="742951"/>
            <a:ext cx="2798064" cy="179222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3" name="Rectangle 422"/>
          <p:cNvSpPr/>
          <p:nvPr/>
        </p:nvSpPr>
        <p:spPr>
          <a:xfrm>
            <a:off x="6058691" y="2608225"/>
            <a:ext cx="279806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4" name="Rectangle 423"/>
          <p:cNvSpPr/>
          <p:nvPr/>
        </p:nvSpPr>
        <p:spPr bwMode="auto">
          <a:xfrm>
            <a:off x="437940" y="855583"/>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63% </a:t>
            </a:r>
            <a:r>
              <a:rPr lang="en-US" sz="4800" dirty="0" smtClean="0">
                <a:solidFill>
                  <a:prstClr val="white"/>
                </a:solidFill>
              </a:rPr>
              <a:t> </a:t>
            </a:r>
            <a:endParaRPr lang="en-US" sz="4800" dirty="0">
              <a:solidFill>
                <a:prstClr val="white"/>
              </a:solidFill>
            </a:endParaRPr>
          </a:p>
          <a:p>
            <a:pPr defTabSz="376473">
              <a:lnSpc>
                <a:spcPct val="90000"/>
              </a:lnSpc>
              <a:spcBef>
                <a:spcPct val="20000"/>
              </a:spcBef>
              <a:buClr>
                <a:srgbClr val="EF3A42"/>
              </a:buClr>
            </a:pPr>
            <a:r>
              <a:rPr lang="en-US" sz="1800" dirty="0">
                <a:solidFill>
                  <a:prstClr val="white"/>
                </a:solidFill>
                <a:latin typeface="+mj-lt"/>
              </a:rPr>
              <a:t>Between the </a:t>
            </a:r>
            <a:br>
              <a:rPr lang="en-US" sz="1800" dirty="0">
                <a:solidFill>
                  <a:prstClr val="white"/>
                </a:solidFill>
                <a:latin typeface="+mj-lt"/>
              </a:rPr>
            </a:br>
            <a:r>
              <a:rPr lang="en-US" sz="1800" dirty="0">
                <a:solidFill>
                  <a:prstClr val="white"/>
                </a:solidFill>
                <a:latin typeface="+mj-lt"/>
              </a:rPr>
              <a:t>ages of 35-64</a:t>
            </a:r>
          </a:p>
        </p:txBody>
      </p:sp>
      <p:sp>
        <p:nvSpPr>
          <p:cNvPr id="425" name="Rectangle 424"/>
          <p:cNvSpPr/>
          <p:nvPr/>
        </p:nvSpPr>
        <p:spPr bwMode="auto">
          <a:xfrm>
            <a:off x="3299115" y="853998"/>
            <a:ext cx="2576369"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53%</a:t>
            </a:r>
            <a:endParaRPr lang="en-US" sz="4800" dirty="0">
              <a:solidFill>
                <a:prstClr val="white"/>
              </a:solidFill>
              <a:latin typeface="Segoe UI Light"/>
            </a:endParaRPr>
          </a:p>
          <a:p>
            <a:pPr defTabSz="376473">
              <a:lnSpc>
                <a:spcPct val="90000"/>
              </a:lnSpc>
              <a:spcBef>
                <a:spcPct val="20000"/>
              </a:spcBef>
              <a:buClr>
                <a:srgbClr val="EF3A42"/>
              </a:buClr>
            </a:pPr>
            <a:r>
              <a:rPr lang="en-US" sz="1800" dirty="0">
                <a:solidFill>
                  <a:prstClr val="white"/>
                </a:solidFill>
                <a:latin typeface="Segoe UI Light"/>
              </a:rPr>
              <a:t>Male</a:t>
            </a:r>
          </a:p>
        </p:txBody>
      </p:sp>
      <p:sp>
        <p:nvSpPr>
          <p:cNvPr id="426" name="Rectangle 425"/>
          <p:cNvSpPr/>
          <p:nvPr/>
        </p:nvSpPr>
        <p:spPr bwMode="auto">
          <a:xfrm>
            <a:off x="6166430" y="853998"/>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36% </a:t>
            </a:r>
            <a:r>
              <a:rPr lang="en-US" sz="4800" dirty="0" smtClean="0">
                <a:solidFill>
                  <a:prstClr val="white"/>
                </a:solidFill>
              </a:rPr>
              <a:t> </a:t>
            </a:r>
            <a:r>
              <a:rPr lang="en-US" sz="4800" dirty="0">
                <a:solidFill>
                  <a:prstClr val="white"/>
                </a:solidFill>
              </a:rPr>
              <a:t/>
            </a:r>
            <a:br>
              <a:rPr lang="en-US" sz="4800" dirty="0">
                <a:solidFill>
                  <a:prstClr val="white"/>
                </a:solidFill>
              </a:rPr>
            </a:br>
            <a:r>
              <a:rPr lang="en-US" sz="1800" dirty="0">
                <a:solidFill>
                  <a:prstClr val="white"/>
                </a:solidFill>
                <a:latin typeface="Segoe UI Light"/>
              </a:rPr>
              <a:t>Have a $100K+ annual HHI</a:t>
            </a:r>
          </a:p>
        </p:txBody>
      </p:sp>
      <p:sp>
        <p:nvSpPr>
          <p:cNvPr id="427" name="Rectangle 426"/>
          <p:cNvSpPr/>
          <p:nvPr/>
        </p:nvSpPr>
        <p:spPr bwMode="auto">
          <a:xfrm>
            <a:off x="6166430" y="2726148"/>
            <a:ext cx="2592598"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17%</a:t>
            </a:r>
            <a:r>
              <a:rPr lang="en-US" sz="1765" dirty="0">
                <a:solidFill>
                  <a:prstClr val="white"/>
                </a:solidFill>
              </a:rPr>
              <a:t/>
            </a:r>
            <a:br>
              <a:rPr lang="en-US" sz="1765" dirty="0">
                <a:solidFill>
                  <a:prstClr val="white"/>
                </a:solidFill>
              </a:rPr>
            </a:br>
            <a:r>
              <a:rPr lang="en-US" dirty="0">
                <a:solidFill>
                  <a:prstClr val="white"/>
                </a:solidFill>
                <a:latin typeface="+mj-lt"/>
              </a:rPr>
              <a:t>More likely than the general audience to very likely purchase a new residence in the next 6 months</a:t>
            </a:r>
          </a:p>
        </p:txBody>
      </p:sp>
      <p:sp>
        <p:nvSpPr>
          <p:cNvPr id="428" name="Rectangle 427"/>
          <p:cNvSpPr/>
          <p:nvPr/>
        </p:nvSpPr>
        <p:spPr bwMode="auto">
          <a:xfrm>
            <a:off x="437940" y="2727733"/>
            <a:ext cx="2592598"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75%</a:t>
            </a:r>
            <a:r>
              <a:rPr lang="en-US" sz="4800" dirty="0" smtClean="0">
                <a:solidFill>
                  <a:prstClr val="white"/>
                </a:solidFill>
              </a:rPr>
              <a:t> </a:t>
            </a:r>
            <a:endParaRPr lang="en-US" sz="4800" dirty="0">
              <a:solidFill>
                <a:prstClr val="white"/>
              </a:solidFill>
            </a:endParaRPr>
          </a:p>
          <a:p>
            <a:pPr defTabSz="376473">
              <a:lnSpc>
                <a:spcPct val="90000"/>
              </a:lnSpc>
              <a:spcBef>
                <a:spcPct val="20000"/>
              </a:spcBef>
              <a:buClr>
                <a:srgbClr val="EF3A42"/>
              </a:buClr>
            </a:pPr>
            <a:r>
              <a:rPr lang="en-US" dirty="0">
                <a:solidFill>
                  <a:prstClr val="white"/>
                </a:solidFill>
                <a:latin typeface="+mj-lt"/>
              </a:rPr>
              <a:t>More likely than the general audience to have searched for info online for money market account in the last 6 months</a:t>
            </a:r>
          </a:p>
        </p:txBody>
      </p:sp>
      <p:sp>
        <p:nvSpPr>
          <p:cNvPr id="429" name="Rectangle 428"/>
          <p:cNvSpPr/>
          <p:nvPr/>
        </p:nvSpPr>
        <p:spPr bwMode="auto">
          <a:xfrm>
            <a:off x="3299116" y="2726148"/>
            <a:ext cx="2576367"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4800" dirty="0" smtClean="0">
                <a:solidFill>
                  <a:prstClr val="white"/>
                </a:solidFill>
                <a:latin typeface="Segoe UI Light"/>
              </a:rPr>
              <a:t>38%</a:t>
            </a:r>
            <a:endParaRPr lang="en-US" sz="4800" dirty="0">
              <a:solidFill>
                <a:prstClr val="white"/>
              </a:solidFill>
              <a:latin typeface="Segoe UI Light"/>
            </a:endParaRPr>
          </a:p>
          <a:p>
            <a:pPr defTabSz="376473">
              <a:lnSpc>
                <a:spcPct val="90000"/>
              </a:lnSpc>
              <a:spcBef>
                <a:spcPct val="20000"/>
              </a:spcBef>
              <a:buClr>
                <a:srgbClr val="EF3A42"/>
              </a:buClr>
            </a:pPr>
            <a:r>
              <a:rPr lang="en-US" dirty="0">
                <a:solidFill>
                  <a:prstClr val="white"/>
                </a:solidFill>
                <a:latin typeface="+mj-lt"/>
              </a:rPr>
              <a:t>More likely than the general audience to check stock quotes online once a day</a:t>
            </a:r>
          </a:p>
        </p:txBody>
      </p:sp>
      <p:sp>
        <p:nvSpPr>
          <p:cNvPr id="16" name="Text Placeholder 3"/>
          <p:cNvSpPr>
            <a:spLocks noGrp="1"/>
          </p:cNvSpPr>
          <p:nvPr>
            <p:ph type="body" sz="quarter" idx="18"/>
          </p:nvPr>
        </p:nvSpPr>
        <p:spPr>
          <a:xfrm>
            <a:off x="300725" y="4514876"/>
            <a:ext cx="8542553" cy="291119"/>
          </a:xfrm>
        </p:spPr>
        <p:txBody>
          <a:bodyPr/>
          <a:lstStyle/>
          <a:p>
            <a:r>
              <a:rPr lang="en-US" dirty="0" err="1"/>
              <a:t>omScore</a:t>
            </a:r>
            <a:r>
              <a:rPr lang="en-US" dirty="0"/>
              <a:t> Plan </a:t>
            </a:r>
            <a:r>
              <a:rPr lang="en-US" dirty="0" err="1"/>
              <a:t>Metrix</a:t>
            </a:r>
            <a:r>
              <a:rPr lang="en-US" dirty="0"/>
              <a:t> Measures May 2013</a:t>
            </a:r>
          </a:p>
        </p:txBody>
      </p:sp>
    </p:spTree>
    <p:extLst>
      <p:ext uri="{BB962C8B-B14F-4D97-AF65-F5344CB8AC3E}">
        <p14:creationId xmlns:p14="http://schemas.microsoft.com/office/powerpoint/2010/main" val="12945138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500"/>
                                        <p:tgtEl>
                                          <p:spTgt spid="41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19"/>
                                        </p:tgtEl>
                                        <p:attrNameLst>
                                          <p:attrName>style.visibility</p:attrName>
                                        </p:attrNameLst>
                                      </p:cBhvr>
                                      <p:to>
                                        <p:strVal val="visible"/>
                                      </p:to>
                                    </p:set>
                                    <p:animEffect transition="in" filter="fade">
                                      <p:cBhvr>
                                        <p:cTn id="10" dur="500"/>
                                        <p:tgtEl>
                                          <p:spTgt spid="419"/>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420"/>
                                        </p:tgtEl>
                                        <p:attrNameLst>
                                          <p:attrName>style.visibility</p:attrName>
                                        </p:attrNameLst>
                                      </p:cBhvr>
                                      <p:to>
                                        <p:strVal val="visible"/>
                                      </p:to>
                                    </p:set>
                                    <p:animEffect transition="in" filter="fade">
                                      <p:cBhvr>
                                        <p:cTn id="13" dur="500"/>
                                        <p:tgtEl>
                                          <p:spTgt spid="420"/>
                                        </p:tgtEl>
                                      </p:cBhvr>
                                    </p:animEffect>
                                  </p:childTnLst>
                                </p:cTn>
                              </p:par>
                              <p:par>
                                <p:cTn id="14" presetID="10" presetClass="entr" presetSubtype="0" fill="hold" grpId="0" nodeType="withEffect">
                                  <p:stCondLst>
                                    <p:cond delay="350"/>
                                  </p:stCondLst>
                                  <p:childTnLst>
                                    <p:set>
                                      <p:cBhvr>
                                        <p:cTn id="15" dur="1" fill="hold">
                                          <p:stCondLst>
                                            <p:cond delay="0"/>
                                          </p:stCondLst>
                                        </p:cTn>
                                        <p:tgtEl>
                                          <p:spTgt spid="421"/>
                                        </p:tgtEl>
                                        <p:attrNameLst>
                                          <p:attrName>style.visibility</p:attrName>
                                        </p:attrNameLst>
                                      </p:cBhvr>
                                      <p:to>
                                        <p:strVal val="visible"/>
                                      </p:to>
                                    </p:set>
                                    <p:animEffect transition="in" filter="fade">
                                      <p:cBhvr>
                                        <p:cTn id="16" dur="500"/>
                                        <p:tgtEl>
                                          <p:spTgt spid="421"/>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422"/>
                                        </p:tgtEl>
                                        <p:attrNameLst>
                                          <p:attrName>style.visibility</p:attrName>
                                        </p:attrNameLst>
                                      </p:cBhvr>
                                      <p:to>
                                        <p:strVal val="visible"/>
                                      </p:to>
                                    </p:set>
                                    <p:animEffect transition="in" filter="fade">
                                      <p:cBhvr>
                                        <p:cTn id="19" dur="500"/>
                                        <p:tgtEl>
                                          <p:spTgt spid="422"/>
                                        </p:tgtEl>
                                      </p:cBhvr>
                                    </p:animEffect>
                                  </p:childTnLst>
                                </p:cTn>
                              </p:par>
                              <p:par>
                                <p:cTn id="20" presetID="10" presetClass="entr" presetSubtype="0" fill="hold" grpId="0" nodeType="withEffect">
                                  <p:stCondLst>
                                    <p:cond delay="450"/>
                                  </p:stCondLst>
                                  <p:childTnLst>
                                    <p:set>
                                      <p:cBhvr>
                                        <p:cTn id="21" dur="1" fill="hold">
                                          <p:stCondLst>
                                            <p:cond delay="0"/>
                                          </p:stCondLst>
                                        </p:cTn>
                                        <p:tgtEl>
                                          <p:spTgt spid="423"/>
                                        </p:tgtEl>
                                        <p:attrNameLst>
                                          <p:attrName>style.visibility</p:attrName>
                                        </p:attrNameLst>
                                      </p:cBhvr>
                                      <p:to>
                                        <p:strVal val="visible"/>
                                      </p:to>
                                    </p:set>
                                    <p:animEffect transition="in" filter="fade">
                                      <p:cBhvr>
                                        <p:cTn id="22" dur="500"/>
                                        <p:tgtEl>
                                          <p:spTgt spid="423"/>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424"/>
                                        </p:tgtEl>
                                        <p:attrNameLst>
                                          <p:attrName>style.visibility</p:attrName>
                                        </p:attrNameLst>
                                      </p:cBhvr>
                                      <p:to>
                                        <p:strVal val="visible"/>
                                      </p:to>
                                    </p:set>
                                    <p:animEffect transition="in" filter="fade">
                                      <p:cBhvr>
                                        <p:cTn id="25" dur="500"/>
                                        <p:tgtEl>
                                          <p:spTgt spid="424"/>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425"/>
                                        </p:tgtEl>
                                        <p:attrNameLst>
                                          <p:attrName>style.visibility</p:attrName>
                                        </p:attrNameLst>
                                      </p:cBhvr>
                                      <p:to>
                                        <p:strVal val="visible"/>
                                      </p:to>
                                    </p:set>
                                    <p:animEffect transition="in" filter="fade">
                                      <p:cBhvr>
                                        <p:cTn id="28" dur="500"/>
                                        <p:tgtEl>
                                          <p:spTgt spid="425"/>
                                        </p:tgtEl>
                                      </p:cBhvr>
                                    </p:animEffect>
                                  </p:childTnLst>
                                </p:cTn>
                              </p:par>
                              <p:par>
                                <p:cTn id="29" presetID="10" presetClass="entr" presetSubtype="0" fill="hold" grpId="0" nodeType="withEffect">
                                  <p:stCondLst>
                                    <p:cond delay="650"/>
                                  </p:stCondLst>
                                  <p:childTnLst>
                                    <p:set>
                                      <p:cBhvr>
                                        <p:cTn id="30" dur="1" fill="hold">
                                          <p:stCondLst>
                                            <p:cond delay="0"/>
                                          </p:stCondLst>
                                        </p:cTn>
                                        <p:tgtEl>
                                          <p:spTgt spid="426"/>
                                        </p:tgtEl>
                                        <p:attrNameLst>
                                          <p:attrName>style.visibility</p:attrName>
                                        </p:attrNameLst>
                                      </p:cBhvr>
                                      <p:to>
                                        <p:strVal val="visible"/>
                                      </p:to>
                                    </p:set>
                                    <p:animEffect transition="in" filter="fade">
                                      <p:cBhvr>
                                        <p:cTn id="31" dur="500"/>
                                        <p:tgtEl>
                                          <p:spTgt spid="426"/>
                                        </p:tgtEl>
                                      </p:cBhvr>
                                    </p:animEffect>
                                  </p:childTnLst>
                                </p:cTn>
                              </p:par>
                              <p:par>
                                <p:cTn id="32" presetID="10" presetClass="entr" presetSubtype="0" fill="hold" grpId="0" nodeType="withEffect">
                                  <p:stCondLst>
                                    <p:cond delay="1100"/>
                                  </p:stCondLst>
                                  <p:childTnLst>
                                    <p:set>
                                      <p:cBhvr>
                                        <p:cTn id="33" dur="1" fill="hold">
                                          <p:stCondLst>
                                            <p:cond delay="0"/>
                                          </p:stCondLst>
                                        </p:cTn>
                                        <p:tgtEl>
                                          <p:spTgt spid="427"/>
                                        </p:tgtEl>
                                        <p:attrNameLst>
                                          <p:attrName>style.visibility</p:attrName>
                                        </p:attrNameLst>
                                      </p:cBhvr>
                                      <p:to>
                                        <p:strVal val="visible"/>
                                      </p:to>
                                    </p:set>
                                    <p:animEffect transition="in" filter="fade">
                                      <p:cBhvr>
                                        <p:cTn id="34" dur="500"/>
                                        <p:tgtEl>
                                          <p:spTgt spid="427"/>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428"/>
                                        </p:tgtEl>
                                        <p:attrNameLst>
                                          <p:attrName>style.visibility</p:attrName>
                                        </p:attrNameLst>
                                      </p:cBhvr>
                                      <p:to>
                                        <p:strVal val="visible"/>
                                      </p:to>
                                    </p:set>
                                    <p:animEffect transition="in" filter="fade">
                                      <p:cBhvr>
                                        <p:cTn id="37" dur="500"/>
                                        <p:tgtEl>
                                          <p:spTgt spid="428"/>
                                        </p:tgtEl>
                                      </p:cBhvr>
                                    </p:animEffect>
                                  </p:childTnLst>
                                </p:cTn>
                              </p:par>
                              <p:par>
                                <p:cTn id="38" presetID="10" presetClass="entr" presetSubtype="0" fill="hold" grpId="0" nodeType="withEffect">
                                  <p:stCondLst>
                                    <p:cond delay="950"/>
                                  </p:stCondLst>
                                  <p:childTnLst>
                                    <p:set>
                                      <p:cBhvr>
                                        <p:cTn id="39" dur="1" fill="hold">
                                          <p:stCondLst>
                                            <p:cond delay="0"/>
                                          </p:stCondLst>
                                        </p:cTn>
                                        <p:tgtEl>
                                          <p:spTgt spid="429"/>
                                        </p:tgtEl>
                                        <p:attrNameLst>
                                          <p:attrName>style.visibility</p:attrName>
                                        </p:attrNameLst>
                                      </p:cBhvr>
                                      <p:to>
                                        <p:strVal val="visible"/>
                                      </p:to>
                                    </p:set>
                                    <p:animEffect transition="in" filter="fade">
                                      <p:cBhvr>
                                        <p:cTn id="40"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P spid="420" grpId="0" animBg="1"/>
      <p:bldP spid="421" grpId="0" animBg="1"/>
      <p:bldP spid="422" grpId="0" animBg="1"/>
      <p:bldP spid="423" grpId="0" animBg="1"/>
      <p:bldP spid="424" grpId="0"/>
      <p:bldP spid="425" grpId="0"/>
      <p:bldP spid="426" grpId="0"/>
      <p:bldP spid="427" grpId="0"/>
      <p:bldP spid="428" grpId="0"/>
      <p:bldP spid="4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attract engaged users</a:t>
            </a:r>
          </a:p>
        </p:txBody>
      </p:sp>
      <p:sp>
        <p:nvSpPr>
          <p:cNvPr id="4" name="Text Placeholder 3"/>
          <p:cNvSpPr>
            <a:spLocks noGrp="1"/>
          </p:cNvSpPr>
          <p:nvPr>
            <p:ph type="body" sz="quarter" idx="18"/>
          </p:nvPr>
        </p:nvSpPr>
        <p:spPr/>
        <p:txBody>
          <a:bodyPr/>
          <a:lstStyle/>
          <a:p>
            <a:r>
              <a:rPr lang="en-US" dirty="0"/>
              <a:t>Source: </a:t>
            </a:r>
            <a:r>
              <a:rPr lang="en-US" dirty="0" err="1"/>
              <a:t>comScore</a:t>
            </a:r>
            <a:r>
              <a:rPr lang="en-US" dirty="0"/>
              <a:t> Key Measures </a:t>
            </a:r>
            <a:r>
              <a:rPr lang="en-US" dirty="0" smtClean="0"/>
              <a:t>May 2013</a:t>
            </a:r>
            <a:endParaRPr lang="en-US" dirty="0"/>
          </a:p>
        </p:txBody>
      </p:sp>
      <p:sp>
        <p:nvSpPr>
          <p:cNvPr id="5" name="Rectangle 4"/>
          <p:cNvSpPr/>
          <p:nvPr/>
        </p:nvSpPr>
        <p:spPr>
          <a:xfrm>
            <a:off x="301624" y="742951"/>
            <a:ext cx="2743200" cy="36613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21849" y="742950"/>
            <a:ext cx="2416449" cy="36574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spcAft>
                <a:spcPts val="1200"/>
              </a:spcAft>
            </a:pPr>
            <a:r>
              <a:rPr lang="en-US" sz="2800" dirty="0">
                <a:solidFill>
                  <a:schemeClr val="tx2"/>
                </a:solidFill>
                <a:latin typeface="+mj-lt"/>
                <a:ea typeface="Segoe UI" pitchFamily="34" charset="0"/>
                <a:cs typeface="Segoe UI Light"/>
              </a:rPr>
              <a:t>In fact, we do it better than our </a:t>
            </a:r>
            <a:r>
              <a:rPr lang="en-US" sz="2800" dirty="0" smtClean="0">
                <a:solidFill>
                  <a:schemeClr val="tx2"/>
                </a:solidFill>
                <a:latin typeface="+mj-lt"/>
                <a:ea typeface="Segoe UI" pitchFamily="34" charset="0"/>
                <a:cs typeface="Segoe UI Light"/>
              </a:rPr>
              <a:t>competition</a:t>
            </a:r>
            <a:endParaRPr lang="en-US" sz="2800" dirty="0">
              <a:solidFill>
                <a:schemeClr val="tx2"/>
              </a:solidFill>
              <a:latin typeface="+mj-lt"/>
              <a:ea typeface="Segoe UI" pitchFamily="34" charset="0"/>
              <a:cs typeface="Segoe UI Light"/>
            </a:endParaRPr>
          </a:p>
        </p:txBody>
      </p:sp>
      <p:sp>
        <p:nvSpPr>
          <p:cNvPr id="417" name="Rectangle 416"/>
          <p:cNvSpPr/>
          <p:nvPr/>
        </p:nvSpPr>
        <p:spPr>
          <a:xfrm>
            <a:off x="3138144" y="742951"/>
            <a:ext cx="1792224" cy="17922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19" name="Rectangle 418"/>
          <p:cNvSpPr/>
          <p:nvPr/>
        </p:nvSpPr>
        <p:spPr>
          <a:xfrm>
            <a:off x="3138144" y="2608225"/>
            <a:ext cx="179222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0" name="Rectangle 419"/>
          <p:cNvSpPr/>
          <p:nvPr/>
        </p:nvSpPr>
        <p:spPr>
          <a:xfrm>
            <a:off x="5032096" y="742951"/>
            <a:ext cx="1792224" cy="17922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1" name="Rectangle 420"/>
          <p:cNvSpPr/>
          <p:nvPr/>
        </p:nvSpPr>
        <p:spPr>
          <a:xfrm>
            <a:off x="5032096" y="2608225"/>
            <a:ext cx="179222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2" name="Rectangle 421"/>
          <p:cNvSpPr/>
          <p:nvPr/>
        </p:nvSpPr>
        <p:spPr>
          <a:xfrm>
            <a:off x="6904788" y="742951"/>
            <a:ext cx="1792224" cy="17922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3" name="Rectangle 422"/>
          <p:cNvSpPr/>
          <p:nvPr/>
        </p:nvSpPr>
        <p:spPr>
          <a:xfrm>
            <a:off x="6904788" y="2608225"/>
            <a:ext cx="179222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4" name="Rectangle 423"/>
          <p:cNvSpPr/>
          <p:nvPr/>
        </p:nvSpPr>
        <p:spPr bwMode="auto">
          <a:xfrm>
            <a:off x="3326215" y="855583"/>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mj-lt"/>
              </a:rPr>
              <a:t>2.9M</a:t>
            </a:r>
            <a:r>
              <a:rPr lang="en-US" sz="1324" dirty="0">
                <a:solidFill>
                  <a:prstClr val="white"/>
                </a:solidFill>
              </a:rPr>
              <a:t> </a:t>
            </a:r>
            <a:endParaRPr lang="en-US" sz="1176" dirty="0">
              <a:solidFill>
                <a:prstClr val="white"/>
              </a:solidFill>
            </a:endParaRPr>
          </a:p>
          <a:p>
            <a:pPr defTabSz="376473">
              <a:lnSpc>
                <a:spcPct val="90000"/>
              </a:lnSpc>
              <a:spcBef>
                <a:spcPct val="20000"/>
              </a:spcBef>
              <a:buClr>
                <a:srgbClr val="EF3A42"/>
              </a:buClr>
            </a:pPr>
            <a:r>
              <a:rPr lang="en-US" sz="1100" dirty="0">
                <a:solidFill>
                  <a:prstClr val="white"/>
                </a:solidFill>
              </a:rPr>
              <a:t>Average </a:t>
            </a:r>
            <a:r>
              <a:rPr lang="en-US" sz="1100" dirty="0" smtClean="0">
                <a:solidFill>
                  <a:prstClr val="white"/>
                </a:solidFill>
              </a:rPr>
              <a:t>Daily </a:t>
            </a:r>
            <a:r>
              <a:rPr lang="en-US" sz="1100" dirty="0">
                <a:solidFill>
                  <a:prstClr val="white"/>
                </a:solidFill>
              </a:rPr>
              <a:t>V</a:t>
            </a:r>
            <a:r>
              <a:rPr lang="en-US" sz="1100" dirty="0" smtClean="0">
                <a:solidFill>
                  <a:prstClr val="white"/>
                </a:solidFill>
              </a:rPr>
              <a:t>isitors</a:t>
            </a:r>
            <a:endParaRPr lang="en-US" sz="1100" dirty="0">
              <a:solidFill>
                <a:prstClr val="white"/>
              </a:solidFill>
            </a:endParaRPr>
          </a:p>
          <a:p>
            <a:pPr defTabSz="376473">
              <a:lnSpc>
                <a:spcPct val="90000"/>
              </a:lnSpc>
              <a:spcBef>
                <a:spcPct val="20000"/>
              </a:spcBef>
              <a:buClr>
                <a:srgbClr val="EF3A42"/>
              </a:buClr>
            </a:pPr>
            <a:endParaRPr lang="en-US" sz="400" dirty="0" smtClean="0">
              <a:solidFill>
                <a:prstClr val="white"/>
              </a:solidFill>
            </a:endParaRPr>
          </a:p>
          <a:p>
            <a:pPr defTabSz="376473">
              <a:lnSpc>
                <a:spcPct val="90000"/>
              </a:lnSpc>
              <a:spcBef>
                <a:spcPct val="20000"/>
              </a:spcBef>
              <a:buClr>
                <a:srgbClr val="EF3A42"/>
              </a:buClr>
            </a:pPr>
            <a:r>
              <a:rPr lang="en-US" sz="1100" dirty="0" smtClean="0">
                <a:solidFill>
                  <a:prstClr val="white"/>
                </a:solidFill>
                <a:latin typeface="+mj-lt"/>
              </a:rPr>
              <a:t>(</a:t>
            </a:r>
            <a:r>
              <a:rPr lang="en-US" sz="1100" dirty="0">
                <a:solidFill>
                  <a:prstClr val="white"/>
                </a:solidFill>
                <a:latin typeface="+mj-lt"/>
              </a:rPr>
              <a:t>higher than AOL, Bloomberg, WSJ, CNBC, CNN Money and Forbes)</a:t>
            </a:r>
          </a:p>
        </p:txBody>
      </p:sp>
      <p:sp>
        <p:nvSpPr>
          <p:cNvPr id="425" name="Rectangle 424"/>
          <p:cNvSpPr/>
          <p:nvPr/>
        </p:nvSpPr>
        <p:spPr bwMode="auto">
          <a:xfrm>
            <a:off x="5202810" y="853998"/>
            <a:ext cx="1457833"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mj-lt"/>
              </a:rPr>
              <a:t>203M</a:t>
            </a:r>
          </a:p>
          <a:p>
            <a:pPr defTabSz="376473">
              <a:lnSpc>
                <a:spcPct val="90000"/>
              </a:lnSpc>
              <a:spcBef>
                <a:spcPct val="20000"/>
              </a:spcBef>
              <a:buClr>
                <a:srgbClr val="EF3A42"/>
              </a:buClr>
            </a:pPr>
            <a:r>
              <a:rPr lang="en-US" sz="1100" dirty="0">
                <a:solidFill>
                  <a:prstClr val="white"/>
                </a:solidFill>
              </a:rPr>
              <a:t>Total </a:t>
            </a:r>
            <a:r>
              <a:rPr lang="en-US" sz="1100" dirty="0" smtClean="0">
                <a:solidFill>
                  <a:prstClr val="white"/>
                </a:solidFill>
              </a:rPr>
              <a:t>Minutes</a:t>
            </a:r>
            <a:endParaRPr lang="en-US" sz="1100" dirty="0">
              <a:solidFill>
                <a:prstClr val="white"/>
              </a:solidFill>
            </a:endParaRPr>
          </a:p>
          <a:p>
            <a:pPr defTabSz="376473">
              <a:lnSpc>
                <a:spcPct val="90000"/>
              </a:lnSpc>
              <a:spcBef>
                <a:spcPct val="20000"/>
              </a:spcBef>
              <a:buClr>
                <a:srgbClr val="EF3A42"/>
              </a:buClr>
            </a:pPr>
            <a:endParaRPr lang="en-US" sz="400" dirty="0" smtClean="0">
              <a:solidFill>
                <a:prstClr val="white"/>
              </a:solidFill>
            </a:endParaRPr>
          </a:p>
          <a:p>
            <a:pPr defTabSz="376473">
              <a:lnSpc>
                <a:spcPct val="90000"/>
              </a:lnSpc>
              <a:spcBef>
                <a:spcPct val="20000"/>
              </a:spcBef>
              <a:buClr>
                <a:srgbClr val="EF3A42"/>
              </a:buClr>
            </a:pPr>
            <a:r>
              <a:rPr lang="en-US" sz="1100" dirty="0" smtClean="0">
                <a:solidFill>
                  <a:prstClr val="white"/>
                </a:solidFill>
                <a:latin typeface="+mj-lt"/>
              </a:rPr>
              <a:t>(</a:t>
            </a:r>
            <a:r>
              <a:rPr lang="en-US" sz="1100" dirty="0">
                <a:solidFill>
                  <a:prstClr val="white"/>
                </a:solidFill>
                <a:latin typeface="+mj-lt"/>
              </a:rPr>
              <a:t>higher than AOL, CNN Money, WSJ and Forbes)</a:t>
            </a:r>
          </a:p>
        </p:txBody>
      </p:sp>
      <p:sp>
        <p:nvSpPr>
          <p:cNvPr id="426" name="Rectangle 425"/>
          <p:cNvSpPr/>
          <p:nvPr/>
        </p:nvSpPr>
        <p:spPr bwMode="auto">
          <a:xfrm>
            <a:off x="7064283" y="791730"/>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spcBef>
                <a:spcPct val="20000"/>
              </a:spcBef>
              <a:buClr>
                <a:srgbClr val="EF3A42"/>
              </a:buClr>
            </a:pPr>
            <a:r>
              <a:rPr lang="en-US" sz="3600" dirty="0">
                <a:solidFill>
                  <a:prstClr val="white"/>
                </a:solidFill>
                <a:latin typeface="+mj-lt"/>
              </a:rPr>
              <a:t>277M</a:t>
            </a:r>
            <a:r>
              <a:rPr lang="en-US" sz="2059" dirty="0" smtClean="0">
                <a:solidFill>
                  <a:prstClr val="white"/>
                </a:solidFill>
              </a:rPr>
              <a:t> </a:t>
            </a:r>
            <a:r>
              <a:rPr lang="en-US" sz="2059" dirty="0">
                <a:solidFill>
                  <a:prstClr val="white"/>
                </a:solidFill>
              </a:rPr>
              <a:t/>
            </a:r>
            <a:br>
              <a:rPr lang="en-US" sz="2059" dirty="0">
                <a:solidFill>
                  <a:prstClr val="white"/>
                </a:solidFill>
              </a:rPr>
            </a:br>
            <a:r>
              <a:rPr lang="en-US" sz="1100" dirty="0">
                <a:solidFill>
                  <a:prstClr val="white"/>
                </a:solidFill>
              </a:rPr>
              <a:t>Total P</a:t>
            </a:r>
            <a:r>
              <a:rPr lang="en-US" sz="1100" dirty="0" smtClean="0">
                <a:solidFill>
                  <a:prstClr val="white"/>
                </a:solidFill>
              </a:rPr>
              <a:t>ages </a:t>
            </a:r>
            <a:r>
              <a:rPr lang="en-US" sz="1100" dirty="0">
                <a:solidFill>
                  <a:prstClr val="white"/>
                </a:solidFill>
              </a:rPr>
              <a:t>V</a:t>
            </a:r>
            <a:r>
              <a:rPr lang="en-US" sz="1100" dirty="0" smtClean="0">
                <a:solidFill>
                  <a:prstClr val="white"/>
                </a:solidFill>
              </a:rPr>
              <a:t>iewed</a:t>
            </a:r>
            <a:endParaRPr lang="en-US" sz="1100" dirty="0">
              <a:solidFill>
                <a:prstClr val="white"/>
              </a:solidFill>
            </a:endParaRPr>
          </a:p>
          <a:p>
            <a:pPr defTabSz="376473">
              <a:lnSpc>
                <a:spcPct val="90000"/>
              </a:lnSpc>
              <a:spcBef>
                <a:spcPct val="20000"/>
              </a:spcBef>
              <a:buClr>
                <a:srgbClr val="EF3A42"/>
              </a:buClr>
            </a:pPr>
            <a:endParaRPr lang="en-US" sz="400" dirty="0" smtClean="0">
              <a:solidFill>
                <a:prstClr val="white"/>
              </a:solidFill>
            </a:endParaRPr>
          </a:p>
          <a:p>
            <a:pPr defTabSz="376473">
              <a:lnSpc>
                <a:spcPct val="90000"/>
              </a:lnSpc>
              <a:spcBef>
                <a:spcPct val="20000"/>
              </a:spcBef>
              <a:buClr>
                <a:srgbClr val="EF3A42"/>
              </a:buClr>
            </a:pPr>
            <a:r>
              <a:rPr lang="en-US" sz="1100" dirty="0" smtClean="0">
                <a:solidFill>
                  <a:prstClr val="white"/>
                </a:solidFill>
                <a:latin typeface="+mj-lt"/>
              </a:rPr>
              <a:t>(</a:t>
            </a:r>
            <a:r>
              <a:rPr lang="en-US" sz="1100" dirty="0">
                <a:solidFill>
                  <a:prstClr val="white"/>
                </a:solidFill>
                <a:latin typeface="+mj-lt"/>
              </a:rPr>
              <a:t>higher than CNBC, AOL, Bloomberg, WSJ, Forbes and CNBC)</a:t>
            </a:r>
          </a:p>
        </p:txBody>
      </p:sp>
      <p:sp>
        <p:nvSpPr>
          <p:cNvPr id="427" name="Rectangle 426"/>
          <p:cNvSpPr/>
          <p:nvPr/>
        </p:nvSpPr>
        <p:spPr bwMode="auto">
          <a:xfrm>
            <a:off x="7064283" y="2726148"/>
            <a:ext cx="1467016"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mj-lt"/>
              </a:rPr>
              <a:t>6.4</a:t>
            </a:r>
            <a:r>
              <a:rPr lang="en-US" sz="1765" dirty="0">
                <a:solidFill>
                  <a:prstClr val="white"/>
                </a:solidFill>
              </a:rPr>
              <a:t/>
            </a:r>
            <a:br>
              <a:rPr lang="en-US" sz="1765" dirty="0">
                <a:solidFill>
                  <a:prstClr val="white"/>
                </a:solidFill>
              </a:rPr>
            </a:br>
            <a:r>
              <a:rPr lang="en-US" sz="1100" dirty="0">
                <a:solidFill>
                  <a:prstClr val="white"/>
                </a:solidFill>
              </a:rPr>
              <a:t>Average V</a:t>
            </a:r>
            <a:r>
              <a:rPr lang="en-US" sz="1100" dirty="0" smtClean="0">
                <a:solidFill>
                  <a:prstClr val="white"/>
                </a:solidFill>
              </a:rPr>
              <a:t>isits </a:t>
            </a:r>
            <a:br>
              <a:rPr lang="en-US" sz="1100" dirty="0" smtClean="0">
                <a:solidFill>
                  <a:prstClr val="white"/>
                </a:solidFill>
              </a:rPr>
            </a:br>
            <a:r>
              <a:rPr lang="en-US" sz="1100" dirty="0" smtClean="0">
                <a:solidFill>
                  <a:prstClr val="white"/>
                </a:solidFill>
              </a:rPr>
              <a:t>per Visitor</a:t>
            </a:r>
          </a:p>
          <a:p>
            <a:pPr defTabSz="376473">
              <a:lnSpc>
                <a:spcPct val="90000"/>
              </a:lnSpc>
              <a:spcBef>
                <a:spcPct val="20000"/>
              </a:spcBef>
              <a:buClr>
                <a:srgbClr val="EF3A42"/>
              </a:buClr>
            </a:pPr>
            <a:endParaRPr lang="en-US" sz="400" dirty="0">
              <a:solidFill>
                <a:prstClr val="white"/>
              </a:solidFill>
            </a:endParaRPr>
          </a:p>
          <a:p>
            <a:pPr defTabSz="376473">
              <a:lnSpc>
                <a:spcPct val="90000"/>
              </a:lnSpc>
              <a:spcBef>
                <a:spcPct val="20000"/>
              </a:spcBef>
              <a:buClr>
                <a:srgbClr val="EF3A42"/>
              </a:buClr>
            </a:pPr>
            <a:r>
              <a:rPr lang="en-US" sz="1100" dirty="0">
                <a:solidFill>
                  <a:prstClr val="white"/>
                </a:solidFill>
                <a:latin typeface="+mj-lt"/>
              </a:rPr>
              <a:t>(higher than CNBC, WSJ, Bloomberg, AOL, CNN Money and Forbes)</a:t>
            </a:r>
          </a:p>
        </p:txBody>
      </p:sp>
      <p:sp>
        <p:nvSpPr>
          <p:cNvPr id="428" name="Rectangle 427"/>
          <p:cNvSpPr/>
          <p:nvPr/>
        </p:nvSpPr>
        <p:spPr bwMode="auto">
          <a:xfrm>
            <a:off x="3326215" y="2727733"/>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mj-lt"/>
              </a:rPr>
              <a:t>5.2</a:t>
            </a:r>
            <a:r>
              <a:rPr lang="en-US" sz="2059" dirty="0">
                <a:solidFill>
                  <a:prstClr val="white"/>
                </a:solidFill>
              </a:rPr>
              <a:t> </a:t>
            </a:r>
          </a:p>
          <a:p>
            <a:pPr defTabSz="376473">
              <a:lnSpc>
                <a:spcPct val="90000"/>
              </a:lnSpc>
              <a:spcBef>
                <a:spcPct val="20000"/>
              </a:spcBef>
              <a:buClr>
                <a:srgbClr val="EF3A42"/>
              </a:buClr>
            </a:pPr>
            <a:r>
              <a:rPr lang="en-US" sz="1100" dirty="0">
                <a:solidFill>
                  <a:prstClr val="white"/>
                </a:solidFill>
              </a:rPr>
              <a:t>Average </a:t>
            </a:r>
            <a:r>
              <a:rPr lang="en-US" sz="1100" dirty="0" smtClean="0">
                <a:solidFill>
                  <a:prstClr val="white"/>
                </a:solidFill>
              </a:rPr>
              <a:t>Usage </a:t>
            </a:r>
            <a:r>
              <a:rPr lang="en-US" sz="1100" dirty="0">
                <a:solidFill>
                  <a:prstClr val="white"/>
                </a:solidFill>
              </a:rPr>
              <a:t>D</a:t>
            </a:r>
            <a:r>
              <a:rPr lang="en-US" sz="1100" dirty="0" smtClean="0">
                <a:solidFill>
                  <a:prstClr val="white"/>
                </a:solidFill>
              </a:rPr>
              <a:t>ays </a:t>
            </a:r>
            <a:r>
              <a:rPr lang="en-US" sz="1100" dirty="0">
                <a:solidFill>
                  <a:prstClr val="white"/>
                </a:solidFill>
              </a:rPr>
              <a:t>per </a:t>
            </a:r>
            <a:r>
              <a:rPr lang="en-US" sz="1100" dirty="0" smtClean="0">
                <a:solidFill>
                  <a:prstClr val="white"/>
                </a:solidFill>
              </a:rPr>
              <a:t>Visitor</a:t>
            </a:r>
            <a:endParaRPr lang="en-US" sz="1100" dirty="0">
              <a:solidFill>
                <a:prstClr val="white"/>
              </a:solidFill>
            </a:endParaRPr>
          </a:p>
          <a:p>
            <a:pPr defTabSz="376473">
              <a:lnSpc>
                <a:spcPct val="90000"/>
              </a:lnSpc>
              <a:spcBef>
                <a:spcPct val="20000"/>
              </a:spcBef>
              <a:buClr>
                <a:srgbClr val="EF3A42"/>
              </a:buClr>
            </a:pPr>
            <a:endParaRPr lang="en-US" sz="400" dirty="0" smtClean="0">
              <a:solidFill>
                <a:prstClr val="white"/>
              </a:solidFill>
            </a:endParaRPr>
          </a:p>
          <a:p>
            <a:pPr defTabSz="376473">
              <a:lnSpc>
                <a:spcPct val="90000"/>
              </a:lnSpc>
              <a:spcBef>
                <a:spcPct val="20000"/>
              </a:spcBef>
              <a:buClr>
                <a:srgbClr val="EF3A42"/>
              </a:buClr>
            </a:pPr>
            <a:r>
              <a:rPr lang="en-US" sz="1100" dirty="0" smtClean="0">
                <a:solidFill>
                  <a:prstClr val="white"/>
                </a:solidFill>
                <a:latin typeface="+mj-lt"/>
              </a:rPr>
              <a:t>(</a:t>
            </a:r>
            <a:r>
              <a:rPr lang="en-US" sz="1100" dirty="0">
                <a:solidFill>
                  <a:prstClr val="white"/>
                </a:solidFill>
                <a:latin typeface="+mj-lt"/>
              </a:rPr>
              <a:t>higher than Yahoo, AOL, Forbes, Bloomberg, WSJ, CNN Money and CNBC)</a:t>
            </a:r>
          </a:p>
        </p:txBody>
      </p:sp>
      <p:sp>
        <p:nvSpPr>
          <p:cNvPr id="429" name="Rectangle 428"/>
          <p:cNvSpPr/>
          <p:nvPr/>
        </p:nvSpPr>
        <p:spPr bwMode="auto">
          <a:xfrm>
            <a:off x="5202811" y="2726148"/>
            <a:ext cx="1457832"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mj-lt"/>
              </a:rPr>
              <a:t>1.5B</a:t>
            </a:r>
          </a:p>
          <a:p>
            <a:pPr defTabSz="376473">
              <a:lnSpc>
                <a:spcPct val="90000"/>
              </a:lnSpc>
              <a:spcBef>
                <a:spcPct val="20000"/>
              </a:spcBef>
              <a:buClr>
                <a:srgbClr val="EF3A42"/>
              </a:buClr>
            </a:pPr>
            <a:r>
              <a:rPr lang="en-US" sz="1100" dirty="0">
                <a:solidFill>
                  <a:prstClr val="white"/>
                </a:solidFill>
              </a:rPr>
              <a:t>Total V</a:t>
            </a:r>
            <a:r>
              <a:rPr lang="en-US" sz="1100" dirty="0" smtClean="0">
                <a:solidFill>
                  <a:prstClr val="white"/>
                </a:solidFill>
              </a:rPr>
              <a:t>isits</a:t>
            </a:r>
          </a:p>
          <a:p>
            <a:pPr defTabSz="376473">
              <a:lnSpc>
                <a:spcPct val="90000"/>
              </a:lnSpc>
              <a:spcBef>
                <a:spcPct val="20000"/>
              </a:spcBef>
              <a:buClr>
                <a:srgbClr val="EF3A42"/>
              </a:buClr>
            </a:pPr>
            <a:endParaRPr lang="en-US" sz="400" dirty="0">
              <a:solidFill>
                <a:prstClr val="white"/>
              </a:solidFill>
            </a:endParaRPr>
          </a:p>
          <a:p>
            <a:pPr defTabSz="376473">
              <a:lnSpc>
                <a:spcPct val="90000"/>
              </a:lnSpc>
              <a:spcBef>
                <a:spcPct val="20000"/>
              </a:spcBef>
              <a:buClr>
                <a:srgbClr val="EF3A42"/>
              </a:buClr>
            </a:pPr>
            <a:r>
              <a:rPr lang="en-US" sz="1100" dirty="0">
                <a:solidFill>
                  <a:prstClr val="white"/>
                </a:solidFill>
                <a:latin typeface="+mj-lt"/>
              </a:rPr>
              <a:t>(higher than AOL, Bloomberg, WSJ, CNBC, CNN Money and Forbes)</a:t>
            </a:r>
          </a:p>
        </p:txBody>
      </p:sp>
    </p:spTree>
    <p:extLst>
      <p:ext uri="{BB962C8B-B14F-4D97-AF65-F5344CB8AC3E}">
        <p14:creationId xmlns:p14="http://schemas.microsoft.com/office/powerpoint/2010/main" val="1464634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continue to grow</a:t>
            </a:r>
          </a:p>
        </p:txBody>
      </p:sp>
      <p:sp>
        <p:nvSpPr>
          <p:cNvPr id="5" name="Text Placeholder 4"/>
          <p:cNvSpPr>
            <a:spLocks noGrp="1"/>
          </p:cNvSpPr>
          <p:nvPr>
            <p:ph type="body" sz="quarter" idx="18"/>
          </p:nvPr>
        </p:nvSpPr>
        <p:spPr/>
        <p:txBody>
          <a:bodyPr/>
          <a:lstStyle/>
          <a:p>
            <a:r>
              <a:rPr lang="en-US" dirty="0">
                <a:solidFill>
                  <a:srgbClr val="505050"/>
                </a:solidFill>
              </a:rPr>
              <a:t>Source: </a:t>
            </a:r>
            <a:r>
              <a:rPr lang="en-US" dirty="0" err="1">
                <a:solidFill>
                  <a:srgbClr val="505050"/>
                </a:solidFill>
              </a:rPr>
              <a:t>comScore</a:t>
            </a:r>
            <a:r>
              <a:rPr lang="en-US" dirty="0">
                <a:solidFill>
                  <a:srgbClr val="505050"/>
                </a:solidFill>
              </a:rPr>
              <a:t> Key Measures Media Trend,  June 2013 vs. June 2012; </a:t>
            </a:r>
          </a:p>
        </p:txBody>
      </p:sp>
      <p:grpSp>
        <p:nvGrpSpPr>
          <p:cNvPr id="18" name="Group 17"/>
          <p:cNvGrpSpPr/>
          <p:nvPr/>
        </p:nvGrpSpPr>
        <p:grpSpPr>
          <a:xfrm>
            <a:off x="301624" y="2612093"/>
            <a:ext cx="1792224" cy="1792224"/>
            <a:chOff x="3138144" y="742951"/>
            <a:chExt cx="1792224" cy="1792224"/>
          </a:xfrm>
        </p:grpSpPr>
        <p:sp>
          <p:nvSpPr>
            <p:cNvPr id="13" name="Rectangle 12"/>
            <p:cNvSpPr/>
            <p:nvPr/>
          </p:nvSpPr>
          <p:spPr>
            <a:xfrm>
              <a:off x="3138144" y="742951"/>
              <a:ext cx="1792224" cy="179222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3269065" y="855583"/>
              <a:ext cx="1541060" cy="15542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mj-lt"/>
                </a:rPr>
                <a:t>9%</a:t>
              </a:r>
              <a:r>
                <a:rPr lang="en-US" sz="1324" dirty="0" smtClean="0">
                  <a:solidFill>
                    <a:prstClr val="white"/>
                  </a:solidFill>
                </a:rPr>
                <a:t> </a:t>
              </a:r>
            </a:p>
            <a:p>
              <a:pPr defTabSz="376473">
                <a:lnSpc>
                  <a:spcPct val="90000"/>
                </a:lnSpc>
                <a:spcBef>
                  <a:spcPct val="20000"/>
                </a:spcBef>
                <a:buClr>
                  <a:srgbClr val="EF3A42"/>
                </a:buClr>
              </a:pPr>
              <a:endParaRPr lang="en-US" sz="400" dirty="0">
                <a:solidFill>
                  <a:prstClr val="white"/>
                </a:solidFill>
              </a:endParaRPr>
            </a:p>
            <a:p>
              <a:pPr defTabSz="376473">
                <a:lnSpc>
                  <a:spcPct val="90000"/>
                </a:lnSpc>
                <a:spcBef>
                  <a:spcPct val="20000"/>
                </a:spcBef>
                <a:buClr>
                  <a:srgbClr val="EF3A42"/>
                </a:buClr>
              </a:pPr>
              <a:r>
                <a:rPr lang="en-US" dirty="0" err="1">
                  <a:solidFill>
                    <a:prstClr val="white"/>
                  </a:solidFill>
                </a:rPr>
                <a:t>YoY</a:t>
              </a:r>
              <a:r>
                <a:rPr lang="en-US" dirty="0">
                  <a:solidFill>
                    <a:prstClr val="white"/>
                  </a:solidFill>
                </a:rPr>
                <a:t> growth in </a:t>
              </a:r>
              <a:r>
                <a:rPr lang="en-US" dirty="0" smtClean="0">
                  <a:solidFill>
                    <a:prstClr val="white"/>
                  </a:solidFill>
                </a:rPr>
                <a:t/>
              </a:r>
              <a:br>
                <a:rPr lang="en-US" dirty="0" smtClean="0">
                  <a:solidFill>
                    <a:prstClr val="white"/>
                  </a:solidFill>
                </a:rPr>
              </a:br>
              <a:r>
                <a:rPr lang="en-US" dirty="0" smtClean="0">
                  <a:solidFill>
                    <a:prstClr val="white"/>
                  </a:solidFill>
                </a:rPr>
                <a:t>first </a:t>
              </a:r>
              <a:r>
                <a:rPr lang="en-US" dirty="0">
                  <a:solidFill>
                    <a:prstClr val="white"/>
                  </a:solidFill>
                </a:rPr>
                <a:t>four </a:t>
              </a:r>
              <a:r>
                <a:rPr lang="en-US" dirty="0" smtClean="0">
                  <a:solidFill>
                    <a:prstClr val="white"/>
                  </a:solidFill>
                </a:rPr>
                <a:t>months </a:t>
              </a:r>
              <a:br>
                <a:rPr lang="en-US" dirty="0" smtClean="0">
                  <a:solidFill>
                    <a:prstClr val="white"/>
                  </a:solidFill>
                </a:rPr>
              </a:br>
              <a:r>
                <a:rPr lang="en-US" dirty="0" smtClean="0">
                  <a:solidFill>
                    <a:prstClr val="white"/>
                  </a:solidFill>
                </a:rPr>
                <a:t>of </a:t>
              </a:r>
              <a:r>
                <a:rPr lang="en-US" dirty="0">
                  <a:solidFill>
                    <a:prstClr val="white"/>
                  </a:solidFill>
                </a:rPr>
                <a:t>2013</a:t>
              </a:r>
            </a:p>
          </p:txBody>
        </p:sp>
      </p:grpSp>
      <p:sp>
        <p:nvSpPr>
          <p:cNvPr id="20" name="Rectangle 19"/>
          <p:cNvSpPr/>
          <p:nvPr/>
        </p:nvSpPr>
        <p:spPr>
          <a:xfrm>
            <a:off x="298087" y="739895"/>
            <a:ext cx="1792224" cy="179222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429008" y="858886"/>
            <a:ext cx="1541060" cy="15542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defTabSz="376473">
              <a:lnSpc>
                <a:spcPct val="90000"/>
              </a:lnSpc>
              <a:spcBef>
                <a:spcPct val="20000"/>
              </a:spcBef>
              <a:buClr>
                <a:srgbClr val="EF3A42"/>
              </a:buClr>
            </a:pPr>
            <a:r>
              <a:rPr lang="en-US" sz="3600" dirty="0" smtClean="0">
                <a:solidFill>
                  <a:prstClr val="white"/>
                </a:solidFill>
                <a:latin typeface="Segoe UI Light"/>
              </a:rPr>
              <a:t>17M</a:t>
            </a:r>
            <a:r>
              <a:rPr lang="en-US" dirty="0">
                <a:solidFill>
                  <a:prstClr val="white"/>
                </a:solidFill>
              </a:rPr>
              <a:t> </a:t>
            </a:r>
            <a:r>
              <a:rPr lang="en-US" dirty="0" smtClean="0">
                <a:solidFill>
                  <a:prstClr val="white"/>
                </a:solidFill>
              </a:rPr>
              <a:t>Users</a:t>
            </a:r>
          </a:p>
          <a:p>
            <a:pPr lvl="0" defTabSz="376473">
              <a:lnSpc>
                <a:spcPct val="90000"/>
              </a:lnSpc>
              <a:spcBef>
                <a:spcPct val="20000"/>
              </a:spcBef>
              <a:buClr>
                <a:srgbClr val="EF3A42"/>
              </a:buClr>
            </a:pPr>
            <a:endParaRPr lang="en-US" sz="400" dirty="0" smtClean="0">
              <a:solidFill>
                <a:prstClr val="white"/>
              </a:solidFill>
            </a:endParaRPr>
          </a:p>
          <a:p>
            <a:pPr defTabSz="376473">
              <a:lnSpc>
                <a:spcPct val="90000"/>
              </a:lnSpc>
              <a:spcBef>
                <a:spcPct val="20000"/>
              </a:spcBef>
              <a:buClr>
                <a:srgbClr val="EF3A42"/>
              </a:buClr>
            </a:pPr>
            <a:r>
              <a:rPr lang="en-US" dirty="0" smtClean="0">
                <a:solidFill>
                  <a:prstClr val="white"/>
                </a:solidFill>
              </a:rPr>
              <a:t>The </a:t>
            </a:r>
            <a:r>
              <a:rPr lang="en-US" dirty="0">
                <a:solidFill>
                  <a:prstClr val="white"/>
                </a:solidFill>
              </a:rPr>
              <a:t>web’s second-largest finance </a:t>
            </a:r>
            <a:r>
              <a:rPr lang="en-US" dirty="0" smtClean="0">
                <a:solidFill>
                  <a:prstClr val="white"/>
                </a:solidFill>
              </a:rPr>
              <a:t>site, </a:t>
            </a:r>
            <a:r>
              <a:rPr lang="en-US" dirty="0">
                <a:solidFill>
                  <a:prstClr val="white"/>
                </a:solidFill>
              </a:rPr>
              <a:t>up </a:t>
            </a:r>
            <a:r>
              <a:rPr lang="en-US" b="1" dirty="0">
                <a:solidFill>
                  <a:prstClr val="white"/>
                </a:solidFill>
              </a:rPr>
              <a:t>13% </a:t>
            </a:r>
            <a:r>
              <a:rPr lang="en-US" dirty="0">
                <a:solidFill>
                  <a:prstClr val="white"/>
                </a:solidFill>
              </a:rPr>
              <a:t>since 2011.</a:t>
            </a:r>
            <a:endParaRPr lang="en-US" dirty="0" smtClean="0">
              <a:solidFill>
                <a:prstClr val="white"/>
              </a:solidFill>
            </a:endParaRPr>
          </a:p>
        </p:txBody>
      </p:sp>
      <p:graphicFrame>
        <p:nvGraphicFramePr>
          <p:cNvPr id="49" name="Table 48"/>
          <p:cNvGraphicFramePr>
            <a:graphicFrameLocks noGrp="1"/>
          </p:cNvGraphicFramePr>
          <p:nvPr>
            <p:extLst>
              <p:ext uri="{D42A27DB-BD31-4B8C-83A1-F6EECF244321}">
                <p14:modId xmlns:p14="http://schemas.microsoft.com/office/powerpoint/2010/main" val="1156018950"/>
              </p:ext>
            </p:extLst>
          </p:nvPr>
        </p:nvGraphicFramePr>
        <p:xfrm>
          <a:off x="2156603" y="742951"/>
          <a:ext cx="6693389" cy="3661364"/>
        </p:xfrm>
        <a:graphic>
          <a:graphicData uri="http://schemas.openxmlformats.org/drawingml/2006/table">
            <a:tbl>
              <a:tblPr firstRow="1" bandRow="1">
                <a:tableStyleId>{5C22544A-7EE6-4342-B048-85BDC9FD1C3A}</a:tableStyleId>
              </a:tblPr>
              <a:tblGrid>
                <a:gridCol w="2057234"/>
                <a:gridCol w="1545385"/>
                <a:gridCol w="1545385"/>
                <a:gridCol w="1545385"/>
              </a:tblGrid>
              <a:tr h="1039534">
                <a:tc>
                  <a:txBody>
                    <a:bodyPr/>
                    <a:lstStyle/>
                    <a:p>
                      <a:endParaRPr lang="en-US" sz="3600" dirty="0">
                        <a:solidFill>
                          <a:schemeClr val="tx2"/>
                        </a:solidFill>
                        <a:latin typeface="+mj-lt"/>
                      </a:endParaRP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0" dirty="0" smtClean="0">
                          <a:solidFill>
                            <a:schemeClr val="tx2"/>
                          </a:solidFill>
                          <a:latin typeface="+mj-lt"/>
                        </a:rPr>
                        <a:t>2012</a:t>
                      </a:r>
                      <a:endParaRPr lang="en-US" sz="2800" b="0" dirty="0">
                        <a:solidFill>
                          <a:schemeClr val="tx2"/>
                        </a:solidFill>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0" dirty="0" smtClean="0">
                          <a:solidFill>
                            <a:schemeClr val="tx2"/>
                          </a:solidFill>
                          <a:latin typeface="+mj-lt"/>
                        </a:rPr>
                        <a:t>2013</a:t>
                      </a:r>
                      <a:endParaRPr lang="en-US" sz="2800" b="0" dirty="0">
                        <a:solidFill>
                          <a:schemeClr val="tx2"/>
                        </a:solidFill>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0" dirty="0" smtClean="0">
                          <a:solidFill>
                            <a:schemeClr val="tx2"/>
                          </a:solidFill>
                          <a:latin typeface="+mj-lt"/>
                        </a:rPr>
                        <a:t>growth</a:t>
                      </a:r>
                      <a:endParaRPr lang="en-US" sz="4000" b="0" dirty="0">
                        <a:solidFill>
                          <a:schemeClr val="tx2"/>
                        </a:solidFill>
                        <a:latin typeface="+mj-lt"/>
                      </a:endParaRP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r h="524366">
                <a:tc>
                  <a:txBody>
                    <a:bodyPr/>
                    <a:lstStyle/>
                    <a:p>
                      <a:r>
                        <a:rPr lang="en-US" dirty="0" smtClean="0">
                          <a:solidFill>
                            <a:schemeClr val="tx2"/>
                          </a:solidFill>
                        </a:rPr>
                        <a:t>Unique Users</a:t>
                      </a:r>
                      <a:endParaRPr lang="en-US" dirty="0">
                        <a:solidFill>
                          <a:schemeClr val="tx2"/>
                        </a:solidFill>
                      </a:endParaRP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en-US" sz="1800" dirty="0" smtClean="0">
                          <a:solidFill>
                            <a:schemeClr val="tx1"/>
                          </a:solidFill>
                        </a:rPr>
                        <a:t>14.8M</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tx1"/>
                          </a:solidFill>
                        </a:rPr>
                        <a:t>16.4M</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accent4">
                              <a:lumMod val="50000"/>
                            </a:schemeClr>
                          </a:solidFill>
                        </a:rPr>
                        <a:t>11%</a:t>
                      </a:r>
                      <a:endParaRPr lang="en-US" sz="1800" dirty="0">
                        <a:solidFill>
                          <a:schemeClr val="accent4">
                            <a:lumMod val="50000"/>
                          </a:schemeClr>
                        </a:solidFill>
                      </a:endParaRPr>
                    </a:p>
                  </a:txBody>
                  <a:tcPr marL="27432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r>
              <a:tr h="524366">
                <a:tc>
                  <a:txBody>
                    <a:bodyPr/>
                    <a:lstStyle/>
                    <a:p>
                      <a:r>
                        <a:rPr lang="en-US" dirty="0" smtClean="0">
                          <a:solidFill>
                            <a:schemeClr val="tx2"/>
                          </a:solidFill>
                        </a:rPr>
                        <a:t>Total Pages Viewed</a:t>
                      </a:r>
                      <a:endParaRPr lang="en-US" dirty="0">
                        <a:solidFill>
                          <a:schemeClr val="tx2"/>
                        </a:solidFill>
                      </a:endParaRP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800" dirty="0" smtClean="0">
                          <a:solidFill>
                            <a:schemeClr val="tx1"/>
                          </a:solidFill>
                        </a:rPr>
                        <a:t>240M</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r>
                        <a:rPr lang="en-US" sz="1800" dirty="0" smtClean="0">
                          <a:solidFill>
                            <a:schemeClr val="tx1"/>
                          </a:solidFill>
                        </a:rPr>
                        <a:t>277M</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r>
                        <a:rPr lang="en-US" sz="1800" dirty="0" smtClean="0">
                          <a:solidFill>
                            <a:schemeClr val="accent4">
                              <a:lumMod val="50000"/>
                            </a:schemeClr>
                          </a:solidFill>
                        </a:rPr>
                        <a:t>15%</a:t>
                      </a:r>
                      <a:endParaRPr lang="en-US" sz="1800" dirty="0">
                        <a:solidFill>
                          <a:schemeClr val="accent4">
                            <a:lumMod val="50000"/>
                          </a:schemeClr>
                        </a:solidFill>
                      </a:endParaRPr>
                    </a:p>
                  </a:txBody>
                  <a:tcPr marL="27432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r>
              <a:tr h="524366">
                <a:tc>
                  <a:txBody>
                    <a:bodyPr/>
                    <a:lstStyle/>
                    <a:p>
                      <a:r>
                        <a:rPr lang="fr-FR" dirty="0" err="1" smtClean="0">
                          <a:solidFill>
                            <a:schemeClr val="tx2"/>
                          </a:solidFill>
                        </a:rPr>
                        <a:t>Average</a:t>
                      </a:r>
                      <a:r>
                        <a:rPr lang="fr-FR" dirty="0" smtClean="0">
                          <a:solidFill>
                            <a:schemeClr val="tx2"/>
                          </a:solidFill>
                        </a:rPr>
                        <a:t> Pages </a:t>
                      </a:r>
                      <a:br>
                        <a:rPr lang="fr-FR" dirty="0" smtClean="0">
                          <a:solidFill>
                            <a:schemeClr val="tx2"/>
                          </a:solidFill>
                        </a:rPr>
                      </a:br>
                      <a:r>
                        <a:rPr lang="fr-FR" dirty="0" smtClean="0">
                          <a:solidFill>
                            <a:schemeClr val="tx2"/>
                          </a:solidFill>
                        </a:rPr>
                        <a:t>per Usage Day</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en-US" sz="1800" dirty="0" smtClean="0">
                          <a:solidFill>
                            <a:schemeClr val="tx1"/>
                          </a:solidFill>
                        </a:rPr>
                        <a:t>2.7</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tx1"/>
                          </a:solidFill>
                        </a:rPr>
                        <a:t>3.2</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accent4">
                              <a:lumMod val="50000"/>
                            </a:schemeClr>
                          </a:solidFill>
                        </a:rPr>
                        <a:t>19%</a:t>
                      </a:r>
                      <a:endParaRPr lang="en-US" sz="1800" dirty="0">
                        <a:solidFill>
                          <a:schemeClr val="accent4">
                            <a:lumMod val="50000"/>
                          </a:schemeClr>
                        </a:solidFill>
                      </a:endParaRPr>
                    </a:p>
                  </a:txBody>
                  <a:tcPr marL="27432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r>
              <a:tr h="524366">
                <a:tc>
                  <a:txBody>
                    <a:bodyPr/>
                    <a:lstStyle/>
                    <a:p>
                      <a:r>
                        <a:rPr lang="en-US" dirty="0" smtClean="0">
                          <a:solidFill>
                            <a:schemeClr val="tx2"/>
                          </a:solidFill>
                        </a:rPr>
                        <a:t>Average Pages per Visitor</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800" dirty="0" smtClean="0">
                          <a:solidFill>
                            <a:schemeClr val="tx1"/>
                          </a:solidFill>
                        </a:rPr>
                        <a:t>16</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r>
                        <a:rPr lang="en-US" sz="1800" dirty="0" smtClean="0">
                          <a:solidFill>
                            <a:schemeClr val="tx1"/>
                          </a:solidFill>
                        </a:rPr>
                        <a:t>17</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r>
                        <a:rPr lang="en-US" sz="1800" dirty="0" smtClean="0">
                          <a:solidFill>
                            <a:schemeClr val="accent4">
                              <a:lumMod val="50000"/>
                            </a:schemeClr>
                          </a:solidFill>
                        </a:rPr>
                        <a:t>6%</a:t>
                      </a:r>
                      <a:endParaRPr lang="en-US" sz="1800" dirty="0">
                        <a:solidFill>
                          <a:schemeClr val="accent4">
                            <a:lumMod val="50000"/>
                          </a:schemeClr>
                        </a:solidFill>
                      </a:endParaRPr>
                    </a:p>
                  </a:txBody>
                  <a:tcPr marL="27432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r>
              <a:tr h="524366">
                <a:tc>
                  <a:txBody>
                    <a:bodyPr/>
                    <a:lstStyle/>
                    <a:p>
                      <a:r>
                        <a:rPr lang="en-US" dirty="0" smtClean="0">
                          <a:solidFill>
                            <a:schemeClr val="tx2"/>
                          </a:solidFill>
                        </a:rPr>
                        <a:t>Average Pages per Visit</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en-US" sz="1800" dirty="0" smtClean="0">
                          <a:solidFill>
                            <a:schemeClr val="tx1"/>
                          </a:solidFill>
                        </a:rPr>
                        <a:t>2.2M</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tx1"/>
                          </a:solidFill>
                        </a:rPr>
                        <a:t>2.6M</a:t>
                      </a:r>
                      <a:endParaRPr lang="en-US" sz="1800" dirty="0">
                        <a:solidFill>
                          <a:schemeClr val="tx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r>
                        <a:rPr lang="en-US" sz="1800" dirty="0" smtClean="0">
                          <a:solidFill>
                            <a:schemeClr val="accent4">
                              <a:lumMod val="50000"/>
                            </a:schemeClr>
                          </a:solidFill>
                        </a:rPr>
                        <a:t>18%</a:t>
                      </a:r>
                      <a:endParaRPr lang="en-US" sz="1800" dirty="0">
                        <a:solidFill>
                          <a:schemeClr val="accent4">
                            <a:lumMod val="50000"/>
                          </a:schemeClr>
                        </a:solidFill>
                      </a:endParaRPr>
                    </a:p>
                  </a:txBody>
                  <a:tcPr marL="27432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r>
            </a:tbl>
          </a:graphicData>
        </a:graphic>
      </p:graphicFrame>
      <p:sp>
        <p:nvSpPr>
          <p:cNvPr id="75" name="Up Arrow 74"/>
          <p:cNvSpPr/>
          <p:nvPr/>
        </p:nvSpPr>
        <p:spPr bwMode="auto">
          <a:xfrm>
            <a:off x="8335589" y="1817684"/>
            <a:ext cx="446461" cy="421205"/>
          </a:xfrm>
          <a:prstGeom prst="upArrow">
            <a:avLst>
              <a:gd name="adj1" fmla="val 74074"/>
              <a:gd name="adj2"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Up Arrow 75"/>
          <p:cNvSpPr/>
          <p:nvPr/>
        </p:nvSpPr>
        <p:spPr bwMode="auto">
          <a:xfrm>
            <a:off x="8335589" y="2338769"/>
            <a:ext cx="446461" cy="421205"/>
          </a:xfrm>
          <a:prstGeom prst="upArrow">
            <a:avLst>
              <a:gd name="adj1" fmla="val 74074"/>
              <a:gd name="adj2"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Up Arrow 76"/>
          <p:cNvSpPr/>
          <p:nvPr/>
        </p:nvSpPr>
        <p:spPr bwMode="auto">
          <a:xfrm>
            <a:off x="8335589" y="2859854"/>
            <a:ext cx="446461" cy="421205"/>
          </a:xfrm>
          <a:prstGeom prst="upArrow">
            <a:avLst>
              <a:gd name="adj1" fmla="val 74074"/>
              <a:gd name="adj2"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Up Arrow 77"/>
          <p:cNvSpPr/>
          <p:nvPr/>
        </p:nvSpPr>
        <p:spPr bwMode="auto">
          <a:xfrm>
            <a:off x="8335589" y="3380939"/>
            <a:ext cx="446461" cy="421205"/>
          </a:xfrm>
          <a:prstGeom prst="upArrow">
            <a:avLst>
              <a:gd name="adj1" fmla="val 74074"/>
              <a:gd name="adj2"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Up Arrow 78"/>
          <p:cNvSpPr/>
          <p:nvPr/>
        </p:nvSpPr>
        <p:spPr bwMode="auto">
          <a:xfrm>
            <a:off x="8335589" y="3902025"/>
            <a:ext cx="446461" cy="421205"/>
          </a:xfrm>
          <a:prstGeom prst="upArrow">
            <a:avLst>
              <a:gd name="adj1" fmla="val 74074"/>
              <a:gd name="adj2"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854923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a:t>MSN Money delivers</a:t>
            </a:r>
            <a:endParaRPr lang="en-US" sz="2400" dirty="0"/>
          </a:p>
        </p:txBody>
      </p:sp>
      <p:sp>
        <p:nvSpPr>
          <p:cNvPr id="2" name="Text Placeholder 1"/>
          <p:cNvSpPr>
            <a:spLocks noGrp="1"/>
          </p:cNvSpPr>
          <p:nvPr>
            <p:ph type="body" sz="quarter" idx="18"/>
          </p:nvPr>
        </p:nvSpPr>
        <p:spPr>
          <a:xfrm>
            <a:off x="300723" y="747713"/>
            <a:ext cx="8542553" cy="291119"/>
          </a:xfrm>
        </p:spPr>
        <p:txBody>
          <a:bodyPr/>
          <a:lstStyle/>
          <a:p>
            <a:r>
              <a:rPr lang="en-US" sz="1600" dirty="0"/>
              <a:t>Our key pillars are driving MSN Money onwards and upwards</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t="-501"/>
          <a:stretch/>
        </p:blipFill>
        <p:spPr bwMode="ltGray">
          <a:xfrm>
            <a:off x="302614" y="2199493"/>
            <a:ext cx="2852788" cy="2369596"/>
          </a:xfrm>
          <a:prstGeom prst="rect">
            <a:avLst/>
          </a:prstGeom>
        </p:spPr>
      </p:pic>
      <p:sp>
        <p:nvSpPr>
          <p:cNvPr id="11" name="Isosceles Triangle 10"/>
          <p:cNvSpPr/>
          <p:nvPr/>
        </p:nvSpPr>
        <p:spPr bwMode="auto">
          <a:xfrm rot="10800000">
            <a:off x="441070" y="2211294"/>
            <a:ext cx="404768" cy="118163"/>
          </a:xfrm>
          <a:prstGeom prst="triangle">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2674" y="2196827"/>
            <a:ext cx="2853038" cy="23722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06402" y="2193458"/>
            <a:ext cx="2851155" cy="2375631"/>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p:cNvSpPr/>
          <p:nvPr/>
        </p:nvSpPr>
        <p:spPr bwMode="auto">
          <a:xfrm rot="10800000">
            <a:off x="3293607" y="2211294"/>
            <a:ext cx="404768" cy="118163"/>
          </a:xfrm>
          <a:prstGeom prst="triangl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Isosceles Triangle 14"/>
          <p:cNvSpPr/>
          <p:nvPr/>
        </p:nvSpPr>
        <p:spPr bwMode="auto">
          <a:xfrm rot="10800000">
            <a:off x="6145156" y="2224244"/>
            <a:ext cx="404768" cy="118163"/>
          </a:xfrm>
          <a:prstGeom prst="triangl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301625" y="1201003"/>
            <a:ext cx="2852538" cy="101029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rPr>
              <a:t>Intention</a:t>
            </a:r>
            <a:endParaRPr lang="en-US" sz="24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3154163" y="1201003"/>
            <a:ext cx="2852538" cy="101029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rPr>
              <a:t>Connection</a:t>
            </a:r>
            <a:endParaRPr lang="en-US" sz="24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6005712" y="1201003"/>
            <a:ext cx="2852538" cy="102324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rPr>
              <a:t>Innovation</a:t>
            </a:r>
            <a:endParaRPr lang="en-US" sz="24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5563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Intention</a:t>
            </a:r>
          </a:p>
        </p:txBody>
      </p:sp>
      <p:sp>
        <p:nvSpPr>
          <p:cNvPr id="3" name="Text Placeholder 2"/>
          <p:cNvSpPr>
            <a:spLocks noGrp="1"/>
          </p:cNvSpPr>
          <p:nvPr>
            <p:ph type="body" sz="quarter" idx="18"/>
          </p:nvPr>
        </p:nvSpPr>
        <p:spPr/>
        <p:txBody>
          <a:bodyPr/>
          <a:lstStyle/>
          <a:p>
            <a:endParaRPr lang="en-US"/>
          </a:p>
        </p:txBody>
      </p:sp>
      <p:sp>
        <p:nvSpPr>
          <p:cNvPr id="7" name="Rectangle 6"/>
          <p:cNvSpPr/>
          <p:nvPr/>
        </p:nvSpPr>
        <p:spPr>
          <a:xfrm>
            <a:off x="5667554" y="733425"/>
            <a:ext cx="3190696" cy="3657600"/>
          </a:xfrm>
          <a:prstGeom prst="rect">
            <a:avLst/>
          </a:prstGeom>
          <a:solidFill>
            <a:srgbClr val="4F8A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ltGray">
          <a:xfrm>
            <a:off x="284162" y="733425"/>
            <a:ext cx="2631062" cy="3656078"/>
          </a:xfrm>
          <a:prstGeom prst="rect">
            <a:avLst/>
          </a:prstGeom>
        </p:spPr>
      </p:pic>
      <p:sp>
        <p:nvSpPr>
          <p:cNvPr id="5" name="Rectangle 4"/>
          <p:cNvSpPr/>
          <p:nvPr/>
        </p:nvSpPr>
        <p:spPr>
          <a:xfrm>
            <a:off x="2915225" y="733425"/>
            <a:ext cx="2752330" cy="1828800"/>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6" name="Rectangle 5"/>
          <p:cNvSpPr/>
          <p:nvPr/>
        </p:nvSpPr>
        <p:spPr>
          <a:xfrm>
            <a:off x="2915224" y="2560701"/>
            <a:ext cx="2752330" cy="1828800"/>
          </a:xfrm>
          <a:prstGeom prst="rect">
            <a:avLst/>
          </a:prstGeom>
          <a:solidFill>
            <a:srgbClr val="0052F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9" name="TextBox 8"/>
          <p:cNvSpPr txBox="1"/>
          <p:nvPr/>
        </p:nvSpPr>
        <p:spPr>
          <a:xfrm>
            <a:off x="3025480" y="858850"/>
            <a:ext cx="2531818" cy="435112"/>
          </a:xfrm>
          <a:prstGeom prst="rect">
            <a:avLst/>
          </a:prstGeom>
          <a:noFill/>
        </p:spPr>
        <p:txBody>
          <a:bodyPr wrap="square" lIns="0" tIns="0" rIns="0" bIns="0" rtlCol="0" anchor="t">
            <a:noAutofit/>
          </a:bodyPr>
          <a:lstStyle/>
          <a:p>
            <a:pPr>
              <a:lnSpc>
                <a:spcPct val="90000"/>
              </a:lnSpc>
            </a:pPr>
            <a:r>
              <a:rPr lang="en-US" sz="1800" spc="-50" dirty="0">
                <a:solidFill>
                  <a:schemeClr val="tx2"/>
                </a:solidFill>
                <a:latin typeface="+mj-lt"/>
              </a:rPr>
              <a:t>Original, </a:t>
            </a:r>
            <a:r>
              <a:rPr lang="en-US" sz="1800" spc="-50" dirty="0" smtClean="0">
                <a:solidFill>
                  <a:schemeClr val="tx2"/>
                </a:solidFill>
                <a:latin typeface="+mj-lt"/>
              </a:rPr>
              <a:t>syndicated </a:t>
            </a:r>
            <a:r>
              <a:rPr lang="en-US" sz="1800" spc="-50" dirty="0">
                <a:solidFill>
                  <a:schemeClr val="tx2"/>
                </a:solidFill>
                <a:latin typeface="+mj-lt"/>
              </a:rPr>
              <a:t>content</a:t>
            </a:r>
          </a:p>
        </p:txBody>
      </p:sp>
      <p:sp>
        <p:nvSpPr>
          <p:cNvPr id="10" name="TextBox 9"/>
          <p:cNvSpPr txBox="1"/>
          <p:nvPr/>
        </p:nvSpPr>
        <p:spPr>
          <a:xfrm>
            <a:off x="5781140" y="858850"/>
            <a:ext cx="3009900" cy="257137"/>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Trusted voices on Investing</a:t>
            </a:r>
          </a:p>
        </p:txBody>
      </p:sp>
      <p:sp>
        <p:nvSpPr>
          <p:cNvPr id="12" name="TextBox 11"/>
          <p:cNvSpPr txBox="1"/>
          <p:nvPr/>
        </p:nvSpPr>
        <p:spPr>
          <a:xfrm>
            <a:off x="5781140" y="1115987"/>
            <a:ext cx="3009900" cy="3189313"/>
          </a:xfrm>
          <a:prstGeom prst="rect">
            <a:avLst/>
          </a:prstGeom>
          <a:noFill/>
        </p:spPr>
        <p:txBody>
          <a:bodyPr wrap="square" lIns="0" tIns="0" rIns="0" bIns="0" rtlCol="0" anchor="ctr">
            <a:noAutofit/>
          </a:bodyPr>
          <a:lstStyle/>
          <a:p>
            <a:pPr>
              <a:lnSpc>
                <a:spcPct val="90000"/>
              </a:lnSpc>
            </a:pPr>
            <a:r>
              <a:rPr lang="en-US" sz="1100" dirty="0" smtClean="0">
                <a:solidFill>
                  <a:schemeClr val="tx2"/>
                </a:solidFill>
              </a:rPr>
              <a:t>Morningstar partnership delivers </a:t>
            </a:r>
            <a:r>
              <a:rPr lang="en-US" sz="1100" dirty="0">
                <a:solidFill>
                  <a:schemeClr val="tx2"/>
                </a:solidFill>
              </a:rPr>
              <a:t>more comprehensive securities </a:t>
            </a:r>
            <a:r>
              <a:rPr lang="en-US" sz="1100" dirty="0" smtClean="0">
                <a:solidFill>
                  <a:schemeClr val="tx2"/>
                </a:solidFill>
              </a:rPr>
              <a:t>data</a:t>
            </a:r>
            <a:endParaRPr lang="en-US" sz="1100" dirty="0">
              <a:solidFill>
                <a:schemeClr val="tx2"/>
              </a:solidFill>
            </a:endParaRPr>
          </a:p>
          <a:p>
            <a:pPr>
              <a:lnSpc>
                <a:spcPct val="90000"/>
              </a:lnSpc>
            </a:pPr>
            <a:endParaRPr lang="en-US" sz="1100" dirty="0">
              <a:solidFill>
                <a:schemeClr val="tx2"/>
              </a:solidFill>
            </a:endParaRPr>
          </a:p>
          <a:p>
            <a:pPr>
              <a:lnSpc>
                <a:spcPct val="90000"/>
              </a:lnSpc>
            </a:pPr>
            <a:r>
              <a:rPr lang="en-US" sz="1100" dirty="0" smtClean="0">
                <a:solidFill>
                  <a:schemeClr val="tx2"/>
                </a:solidFill>
              </a:rPr>
              <a:t>Upgraded </a:t>
            </a:r>
            <a:r>
              <a:rPr lang="en-US" sz="1100" dirty="0">
                <a:solidFill>
                  <a:schemeClr val="tx2"/>
                </a:solidFill>
              </a:rPr>
              <a:t>stock charts with industry-leading </a:t>
            </a:r>
            <a:r>
              <a:rPr lang="en-US" sz="1100" dirty="0" smtClean="0">
                <a:solidFill>
                  <a:schemeClr val="tx2"/>
                </a:solidFill>
              </a:rPr>
              <a:t>features</a:t>
            </a:r>
            <a:endParaRPr lang="en-US" sz="1100" dirty="0">
              <a:solidFill>
                <a:schemeClr val="tx2"/>
              </a:solidFill>
            </a:endParaRPr>
          </a:p>
          <a:p>
            <a:pPr>
              <a:lnSpc>
                <a:spcPct val="90000"/>
              </a:lnSpc>
            </a:pPr>
            <a:endParaRPr lang="en-US" sz="1100" dirty="0">
              <a:solidFill>
                <a:schemeClr val="tx2"/>
              </a:solidFill>
            </a:endParaRPr>
          </a:p>
          <a:p>
            <a:pPr>
              <a:lnSpc>
                <a:spcPct val="90000"/>
              </a:lnSpc>
            </a:pPr>
            <a:r>
              <a:rPr lang="en-US" sz="1100" dirty="0">
                <a:solidFill>
                  <a:schemeClr val="tx2"/>
                </a:solidFill>
              </a:rPr>
              <a:t>Trusted financial experts </a:t>
            </a:r>
            <a:r>
              <a:rPr lang="en-US" sz="1100" dirty="0" smtClean="0">
                <a:solidFill>
                  <a:schemeClr val="tx2"/>
                </a:solidFill>
              </a:rPr>
              <a:t>include: </a:t>
            </a:r>
            <a:r>
              <a:rPr lang="en-US" sz="1100" dirty="0">
                <a:solidFill>
                  <a:schemeClr val="tx2"/>
                </a:solidFill>
              </a:rPr>
              <a:t>Jim Cramer, Liz Weston, Jim </a:t>
            </a:r>
            <a:r>
              <a:rPr lang="en-US" sz="1100" dirty="0" err="1">
                <a:solidFill>
                  <a:schemeClr val="tx2"/>
                </a:solidFill>
              </a:rPr>
              <a:t>Jubak</a:t>
            </a:r>
            <a:r>
              <a:rPr lang="en-US" sz="1100" dirty="0">
                <a:solidFill>
                  <a:schemeClr val="tx2"/>
                </a:solidFill>
              </a:rPr>
              <a:t> and Anthony </a:t>
            </a:r>
            <a:r>
              <a:rPr lang="en-US" sz="1100" dirty="0" err="1">
                <a:solidFill>
                  <a:schemeClr val="tx2"/>
                </a:solidFill>
              </a:rPr>
              <a:t>Mirhaydari</a:t>
            </a:r>
            <a:r>
              <a:rPr lang="en-US" sz="1100" dirty="0">
                <a:solidFill>
                  <a:schemeClr val="tx2"/>
                </a:solidFill>
              </a:rPr>
              <a:t>.</a:t>
            </a:r>
          </a:p>
          <a:p>
            <a:pPr>
              <a:lnSpc>
                <a:spcPct val="90000"/>
              </a:lnSpc>
            </a:pPr>
            <a:endParaRPr lang="en-US" sz="1100" dirty="0">
              <a:solidFill>
                <a:schemeClr val="tx2"/>
              </a:solidFill>
            </a:endParaRPr>
          </a:p>
          <a:p>
            <a:pPr>
              <a:lnSpc>
                <a:spcPct val="90000"/>
              </a:lnSpc>
            </a:pPr>
            <a:r>
              <a:rPr lang="en-US" sz="1100" dirty="0">
                <a:solidFill>
                  <a:schemeClr val="tx2"/>
                </a:solidFill>
              </a:rPr>
              <a:t>Top content </a:t>
            </a:r>
            <a:r>
              <a:rPr lang="en-US" sz="1100" dirty="0" err="1" smtClean="0">
                <a:solidFill>
                  <a:schemeClr val="tx2"/>
                </a:solidFill>
              </a:rPr>
              <a:t>curation</a:t>
            </a:r>
            <a:r>
              <a:rPr lang="en-US" sz="1100" dirty="0" smtClean="0">
                <a:solidFill>
                  <a:schemeClr val="tx2"/>
                </a:solidFill>
              </a:rPr>
              <a:t>: Wall </a:t>
            </a:r>
            <a:r>
              <a:rPr lang="en-US" sz="1100" dirty="0">
                <a:solidFill>
                  <a:schemeClr val="tx2"/>
                </a:solidFill>
              </a:rPr>
              <a:t>Street Journal, Bloomberg, CNBC.com, Forbes, </a:t>
            </a:r>
            <a:r>
              <a:rPr lang="en-US" sz="1100" dirty="0" smtClean="0">
                <a:solidFill>
                  <a:schemeClr val="tx2"/>
                </a:solidFill>
              </a:rPr>
              <a:t>Reuters, TheStreet.com</a:t>
            </a:r>
            <a:r>
              <a:rPr lang="en-US" sz="1100" dirty="0">
                <a:solidFill>
                  <a:schemeClr val="tx2"/>
                </a:solidFill>
              </a:rPr>
              <a:t>, The Fiscal Times, Bankrate.com and InvestorPlace.com</a:t>
            </a:r>
          </a:p>
        </p:txBody>
      </p:sp>
      <p:sp>
        <p:nvSpPr>
          <p:cNvPr id="13" name="TextBox 12"/>
          <p:cNvSpPr txBox="1"/>
          <p:nvPr/>
        </p:nvSpPr>
        <p:spPr>
          <a:xfrm>
            <a:off x="2994998" y="2679274"/>
            <a:ext cx="2531818" cy="286514"/>
          </a:xfrm>
          <a:prstGeom prst="rect">
            <a:avLst/>
          </a:prstGeom>
          <a:noFill/>
        </p:spPr>
        <p:txBody>
          <a:bodyPr wrap="square" lIns="0" tIns="0" rIns="0" bIns="0" rtlCol="0" anchor="t">
            <a:noAutofit/>
          </a:bodyPr>
          <a:lstStyle/>
          <a:p>
            <a:pPr>
              <a:lnSpc>
                <a:spcPct val="90000"/>
              </a:lnSpc>
            </a:pPr>
            <a:r>
              <a:rPr lang="en-US" sz="1800" spc="-50" dirty="0">
                <a:solidFill>
                  <a:schemeClr val="tx2"/>
                </a:solidFill>
                <a:latin typeface="+mj-lt"/>
              </a:rPr>
              <a:t>Staying on top</a:t>
            </a:r>
          </a:p>
        </p:txBody>
      </p:sp>
      <p:sp>
        <p:nvSpPr>
          <p:cNvPr id="14" name="TextBox 13"/>
          <p:cNvSpPr txBox="1"/>
          <p:nvPr/>
        </p:nvSpPr>
        <p:spPr>
          <a:xfrm>
            <a:off x="2994999" y="2967488"/>
            <a:ext cx="2642073" cy="661116"/>
          </a:xfrm>
          <a:prstGeom prst="rect">
            <a:avLst/>
          </a:prstGeom>
          <a:noFill/>
        </p:spPr>
        <p:txBody>
          <a:bodyPr wrap="square" lIns="0" tIns="0" rIns="0" bIns="0" rtlCol="0" anchor="ctr">
            <a:noAutofit/>
          </a:bodyPr>
          <a:lstStyle/>
          <a:p>
            <a:pPr>
              <a:lnSpc>
                <a:spcPct val="90000"/>
              </a:lnSpc>
            </a:pPr>
            <a:r>
              <a:rPr lang="en-US" sz="1200" dirty="0" smtClean="0">
                <a:solidFill>
                  <a:schemeClr val="tx2"/>
                </a:solidFill>
                <a:latin typeface="+mj-lt"/>
              </a:rPr>
              <a:t>Connect </a:t>
            </a:r>
            <a:r>
              <a:rPr lang="en-US" sz="1200" dirty="0">
                <a:solidFill>
                  <a:schemeClr val="tx2"/>
                </a:solidFill>
                <a:latin typeface="+mj-lt"/>
              </a:rPr>
              <a:t>to users like never </a:t>
            </a:r>
            <a:r>
              <a:rPr lang="en-US" sz="1200" dirty="0" smtClean="0">
                <a:solidFill>
                  <a:schemeClr val="tx2"/>
                </a:solidFill>
                <a:latin typeface="+mj-lt"/>
              </a:rPr>
              <a:t>before with alerts, </a:t>
            </a:r>
            <a:r>
              <a:rPr lang="en-US" sz="1200" dirty="0">
                <a:solidFill>
                  <a:schemeClr val="tx2"/>
                </a:solidFill>
                <a:latin typeface="+mj-lt"/>
              </a:rPr>
              <a:t>broader social </a:t>
            </a:r>
            <a:r>
              <a:rPr lang="en-US" sz="1200" dirty="0" smtClean="0">
                <a:solidFill>
                  <a:schemeClr val="tx2"/>
                </a:solidFill>
                <a:latin typeface="+mj-lt"/>
              </a:rPr>
              <a:t>outreach</a:t>
            </a:r>
            <a:r>
              <a:rPr lang="en-US" sz="1200" dirty="0">
                <a:solidFill>
                  <a:schemeClr val="tx2"/>
                </a:solidFill>
                <a:latin typeface="+mj-lt"/>
              </a:rPr>
              <a:t> </a:t>
            </a:r>
            <a:r>
              <a:rPr lang="en-US" sz="1200" dirty="0" smtClean="0">
                <a:solidFill>
                  <a:schemeClr val="tx2"/>
                </a:solidFill>
                <a:latin typeface="+mj-lt"/>
              </a:rPr>
              <a:t>and </a:t>
            </a:r>
            <a:r>
              <a:rPr lang="en-US" sz="1200" dirty="0">
                <a:solidFill>
                  <a:schemeClr val="tx2"/>
                </a:solidFill>
                <a:latin typeface="+mj-lt"/>
              </a:rPr>
              <a:t>an increased emphasis on LinkedIn</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538" y="3712804"/>
            <a:ext cx="1260852" cy="592496"/>
          </a:xfrm>
          <a:prstGeom prst="rect">
            <a:avLst/>
          </a:prstGeom>
          <a:ln>
            <a:noFill/>
          </a:ln>
          <a:effectLst/>
        </p:spPr>
      </p:pic>
      <p:pic>
        <p:nvPicPr>
          <p:cNvPr id="16" name="Picture 15"/>
          <p:cNvPicPr>
            <a:picLocks noChangeAspect="1"/>
          </p:cNvPicPr>
          <p:nvPr/>
        </p:nvPicPr>
        <p:blipFill>
          <a:blip r:embed="rId4"/>
          <a:stretch>
            <a:fillRect/>
          </a:stretch>
        </p:blipFill>
        <p:spPr>
          <a:xfrm>
            <a:off x="3031259" y="1232583"/>
            <a:ext cx="1757530" cy="399727"/>
          </a:xfrm>
          <a:prstGeom prst="rect">
            <a:avLst/>
          </a:prstGeom>
        </p:spPr>
      </p:pic>
      <p:grpSp>
        <p:nvGrpSpPr>
          <p:cNvPr id="17" name="Group 16"/>
          <p:cNvGrpSpPr/>
          <p:nvPr/>
        </p:nvGrpSpPr>
        <p:grpSpPr>
          <a:xfrm>
            <a:off x="3040771" y="1696408"/>
            <a:ext cx="1757530" cy="772903"/>
            <a:chOff x="301624" y="3303916"/>
            <a:chExt cx="2614103" cy="1001384"/>
          </a:xfrm>
        </p:grpSpPr>
        <p:pic>
          <p:nvPicPr>
            <p:cNvPr id="18" name="Picture 17" descr="image0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1624" y="3303917"/>
              <a:ext cx="2614103" cy="100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7713" y="3303916"/>
              <a:ext cx="1080374" cy="373588"/>
            </a:xfrm>
            <a:prstGeom prst="rect">
              <a:avLst/>
            </a:prstGeom>
          </p:spPr>
        </p:pic>
      </p:grpSp>
    </p:spTree>
    <p:extLst>
      <p:ext uri="{BB962C8B-B14F-4D97-AF65-F5344CB8AC3E}">
        <p14:creationId xmlns:p14="http://schemas.microsoft.com/office/powerpoint/2010/main" val="30639011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a:t>
            </a:r>
          </a:p>
        </p:txBody>
      </p:sp>
      <p:sp>
        <p:nvSpPr>
          <p:cNvPr id="3" name="Text Placeholder 2"/>
          <p:cNvSpPr>
            <a:spLocks noGrp="1"/>
          </p:cNvSpPr>
          <p:nvPr>
            <p:ph type="body" sz="quarter" idx="18"/>
          </p:nvPr>
        </p:nvSpPr>
        <p:spPr/>
        <p:txBody>
          <a:bodyPr/>
          <a:lstStyle/>
          <a:p>
            <a:endParaRPr lang="en-US"/>
          </a:p>
        </p:txBody>
      </p:sp>
      <p:sp>
        <p:nvSpPr>
          <p:cNvPr id="4" name="Rectangle 3"/>
          <p:cNvSpPr/>
          <p:nvPr/>
        </p:nvSpPr>
        <p:spPr>
          <a:xfrm>
            <a:off x="5667554" y="733425"/>
            <a:ext cx="3190695" cy="18288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5" name="Rectangle 4"/>
          <p:cNvSpPr/>
          <p:nvPr/>
        </p:nvSpPr>
        <p:spPr>
          <a:xfrm>
            <a:off x="5667554" y="2560701"/>
            <a:ext cx="3190696" cy="1828800"/>
          </a:xfrm>
          <a:prstGeom prst="rect">
            <a:avLst/>
          </a:prstGeom>
          <a:solidFill>
            <a:srgbClr val="FFA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6" name="Rectangle 5"/>
          <p:cNvSpPr/>
          <p:nvPr/>
        </p:nvSpPr>
        <p:spPr>
          <a:xfrm>
            <a:off x="2915224" y="733425"/>
            <a:ext cx="2752330" cy="365760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pic>
        <p:nvPicPr>
          <p:cNvPr id="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1625" y="733426"/>
            <a:ext cx="2613599" cy="36560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25480" y="858850"/>
            <a:ext cx="2531818" cy="435112"/>
          </a:xfrm>
          <a:prstGeom prst="rect">
            <a:avLst/>
          </a:prstGeom>
          <a:noFill/>
        </p:spPr>
        <p:txBody>
          <a:bodyPr wrap="square" lIns="0" tIns="0" rIns="0" bIns="0" rtlCol="0" anchor="t">
            <a:noAutofit/>
          </a:bodyPr>
          <a:lstStyle/>
          <a:p>
            <a:pPr>
              <a:lnSpc>
                <a:spcPct val="90000"/>
              </a:lnSpc>
            </a:pPr>
            <a:r>
              <a:rPr lang="en-US" sz="1800" spc="-50" dirty="0" smtClean="0">
                <a:solidFill>
                  <a:schemeClr val="tx2"/>
                </a:solidFill>
                <a:latin typeface="+mj-lt"/>
              </a:rPr>
              <a:t>Cross-Screen</a:t>
            </a:r>
            <a:endParaRPr lang="en-US" sz="1800" spc="-50" dirty="0">
              <a:solidFill>
                <a:schemeClr val="tx2"/>
              </a:solidFill>
              <a:latin typeface="+mj-lt"/>
            </a:endParaRPr>
          </a:p>
        </p:txBody>
      </p:sp>
      <p:sp>
        <p:nvSpPr>
          <p:cNvPr id="12" name="TextBox 11"/>
          <p:cNvSpPr txBox="1"/>
          <p:nvPr/>
        </p:nvSpPr>
        <p:spPr>
          <a:xfrm>
            <a:off x="5781140" y="858850"/>
            <a:ext cx="3009900" cy="257137"/>
          </a:xfrm>
          <a:prstGeom prst="rect">
            <a:avLst/>
          </a:prstGeom>
          <a:noFill/>
        </p:spPr>
        <p:txBody>
          <a:bodyPr wrap="square" lIns="0" tIns="0" rIns="0" bIns="0" rtlCol="0" anchor="t">
            <a:noAutofit/>
          </a:bodyPr>
          <a:lstStyle/>
          <a:p>
            <a:pPr>
              <a:lnSpc>
                <a:spcPct val="90000"/>
              </a:lnSpc>
            </a:pPr>
            <a:r>
              <a:rPr lang="en-US" sz="1800" dirty="0" smtClean="0">
                <a:solidFill>
                  <a:schemeClr val="tx2"/>
                </a:solidFill>
                <a:latin typeface="+mj-lt"/>
              </a:rPr>
              <a:t>Getting Personal</a:t>
            </a:r>
            <a:endParaRPr lang="en-US" sz="1800" dirty="0">
              <a:solidFill>
                <a:schemeClr val="tx2"/>
              </a:solidFill>
              <a:latin typeface="+mj-lt"/>
            </a:endParaRPr>
          </a:p>
        </p:txBody>
      </p:sp>
      <p:sp>
        <p:nvSpPr>
          <p:cNvPr id="13" name="TextBox 12"/>
          <p:cNvSpPr txBox="1"/>
          <p:nvPr/>
        </p:nvSpPr>
        <p:spPr>
          <a:xfrm>
            <a:off x="5781140" y="2680973"/>
            <a:ext cx="2531818" cy="286514"/>
          </a:xfrm>
          <a:prstGeom prst="rect">
            <a:avLst/>
          </a:prstGeom>
          <a:noFill/>
        </p:spPr>
        <p:txBody>
          <a:bodyPr wrap="square" lIns="0" tIns="0" rIns="0" bIns="0" rtlCol="0" anchor="t">
            <a:noAutofit/>
          </a:bodyPr>
          <a:lstStyle/>
          <a:p>
            <a:pPr>
              <a:lnSpc>
                <a:spcPct val="90000"/>
              </a:lnSpc>
            </a:pPr>
            <a:r>
              <a:rPr lang="en-US" sz="1800" spc="-50" dirty="0">
                <a:solidFill>
                  <a:schemeClr val="tx2"/>
                </a:solidFill>
                <a:latin typeface="+mj-lt"/>
              </a:rPr>
              <a:t>Staying on top</a:t>
            </a:r>
          </a:p>
        </p:txBody>
      </p:sp>
      <p:sp>
        <p:nvSpPr>
          <p:cNvPr id="14" name="TextBox 13"/>
          <p:cNvSpPr txBox="1"/>
          <p:nvPr/>
        </p:nvSpPr>
        <p:spPr>
          <a:xfrm>
            <a:off x="3030538" y="1293962"/>
            <a:ext cx="2526760" cy="353863"/>
          </a:xfrm>
          <a:prstGeom prst="rect">
            <a:avLst/>
          </a:prstGeom>
          <a:noFill/>
        </p:spPr>
        <p:txBody>
          <a:bodyPr wrap="square" lIns="0" tIns="0" rIns="0" bIns="0" rtlCol="0" anchor="t">
            <a:noAutofit/>
          </a:bodyPr>
          <a:lstStyle/>
          <a:p>
            <a:pPr>
              <a:lnSpc>
                <a:spcPct val="90000"/>
              </a:lnSpc>
            </a:pPr>
            <a:r>
              <a:rPr lang="en-US" sz="1200" dirty="0">
                <a:solidFill>
                  <a:schemeClr val="tx2"/>
                </a:solidFill>
              </a:rPr>
              <a:t>C</a:t>
            </a:r>
            <a:r>
              <a:rPr lang="en-US" sz="1200" dirty="0" smtClean="0">
                <a:solidFill>
                  <a:schemeClr val="tx2"/>
                </a:solidFill>
              </a:rPr>
              <a:t>onsistent </a:t>
            </a:r>
            <a:r>
              <a:rPr lang="en-US" sz="1200" dirty="0">
                <a:solidFill>
                  <a:schemeClr val="tx2"/>
                </a:solidFill>
              </a:rPr>
              <a:t>view </a:t>
            </a:r>
            <a:r>
              <a:rPr lang="en-US" sz="1200" dirty="0" smtClean="0">
                <a:solidFill>
                  <a:schemeClr val="tx2"/>
                </a:solidFill>
              </a:rPr>
              <a:t>across </a:t>
            </a:r>
            <a:r>
              <a:rPr lang="en-US" sz="1200" dirty="0">
                <a:solidFill>
                  <a:schemeClr val="tx2"/>
                </a:solidFill>
              </a:rPr>
              <a:t>PC, </a:t>
            </a:r>
            <a:r>
              <a:rPr lang="en-US" sz="1200" dirty="0" smtClean="0">
                <a:solidFill>
                  <a:schemeClr val="tx2"/>
                </a:solidFill>
              </a:rPr>
              <a:t/>
            </a:r>
            <a:br>
              <a:rPr lang="en-US" sz="1200" dirty="0" smtClean="0">
                <a:solidFill>
                  <a:schemeClr val="tx2"/>
                </a:solidFill>
              </a:rPr>
            </a:br>
            <a:r>
              <a:rPr lang="en-US" sz="1200" dirty="0" smtClean="0">
                <a:solidFill>
                  <a:schemeClr val="tx2"/>
                </a:solidFill>
              </a:rPr>
              <a:t>tablet </a:t>
            </a:r>
            <a:r>
              <a:rPr lang="en-US" sz="1200" dirty="0">
                <a:solidFill>
                  <a:schemeClr val="tx2"/>
                </a:solidFill>
              </a:rPr>
              <a:t>and </a:t>
            </a:r>
            <a:r>
              <a:rPr lang="en-US" sz="1200" dirty="0" smtClean="0">
                <a:solidFill>
                  <a:schemeClr val="tx2"/>
                </a:solidFill>
              </a:rPr>
              <a:t>mobile</a:t>
            </a:r>
            <a:endParaRPr lang="en-US" sz="1200" dirty="0">
              <a:solidFill>
                <a:schemeClr val="tx2"/>
              </a:solidFill>
            </a:endParaRPr>
          </a:p>
        </p:txBody>
      </p:sp>
      <p:grpSp>
        <p:nvGrpSpPr>
          <p:cNvPr id="21" name="Group 20"/>
          <p:cNvGrpSpPr/>
          <p:nvPr/>
        </p:nvGrpSpPr>
        <p:grpSpPr>
          <a:xfrm>
            <a:off x="2996034" y="1811919"/>
            <a:ext cx="1938275" cy="1314489"/>
            <a:chOff x="2996034" y="1811919"/>
            <a:chExt cx="1938275" cy="1314489"/>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6034" y="1811919"/>
              <a:ext cx="1938275" cy="1314489"/>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6930" y="1886975"/>
              <a:ext cx="1705235" cy="967836"/>
            </a:xfrm>
            <a:prstGeom prst="rect">
              <a:avLst/>
            </a:prstGeom>
            <a:ln>
              <a:noFill/>
            </a:ln>
            <a:effectLst>
              <a:outerShdw blurRad="292100" dist="139700" dir="2700000" algn="tl" rotWithShape="0">
                <a:srgbClr val="333333">
                  <a:alpha val="65000"/>
                </a:srgbClr>
              </a:outerShdw>
            </a:effectLst>
          </p:spPr>
        </p:pic>
      </p:grpSp>
      <p:grpSp>
        <p:nvGrpSpPr>
          <p:cNvPr id="24" name="Group 23"/>
          <p:cNvGrpSpPr/>
          <p:nvPr/>
        </p:nvGrpSpPr>
        <p:grpSpPr>
          <a:xfrm>
            <a:off x="4635387" y="3126408"/>
            <a:ext cx="667455" cy="1210995"/>
            <a:chOff x="4635387" y="-471892"/>
            <a:chExt cx="2650703" cy="4809295"/>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387" y="-471892"/>
              <a:ext cx="2650703" cy="4809295"/>
            </a:xfrm>
            <a:prstGeom prst="rect">
              <a:avLst/>
            </a:prstGeom>
          </p:spPr>
        </p:pic>
        <p:sp>
          <p:nvSpPr>
            <p:cNvPr id="23" name="Rectangle 22"/>
            <p:cNvSpPr/>
            <p:nvPr/>
          </p:nvSpPr>
          <p:spPr bwMode="auto">
            <a:xfrm>
              <a:off x="4934309" y="3232658"/>
              <a:ext cx="2035834" cy="42677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4076" y="272833"/>
              <a:ext cx="1927432" cy="3202268"/>
            </a:xfrm>
            <a:prstGeom prst="rect">
              <a:avLst/>
            </a:prstGeom>
            <a:ln>
              <a:noFill/>
            </a:ln>
            <a:effectLst/>
          </p:spPr>
        </p:pic>
      </p:grpSp>
      <p:sp>
        <p:nvSpPr>
          <p:cNvPr id="26" name="TextBox 25"/>
          <p:cNvSpPr txBox="1"/>
          <p:nvPr/>
        </p:nvSpPr>
        <p:spPr>
          <a:xfrm>
            <a:off x="5781140" y="1293962"/>
            <a:ext cx="2948792" cy="176931"/>
          </a:xfrm>
          <a:prstGeom prst="rect">
            <a:avLst/>
          </a:prstGeom>
          <a:noFill/>
        </p:spPr>
        <p:txBody>
          <a:bodyPr wrap="square" lIns="0" tIns="0" rIns="0" bIns="0" rtlCol="0" anchor="t">
            <a:noAutofit/>
          </a:bodyPr>
          <a:lstStyle/>
          <a:p>
            <a:pPr>
              <a:lnSpc>
                <a:spcPct val="90000"/>
              </a:lnSpc>
            </a:pPr>
            <a:r>
              <a:rPr lang="en-US" sz="1200" b="1" dirty="0">
                <a:solidFill>
                  <a:schemeClr val="tx2"/>
                </a:solidFill>
              </a:rPr>
              <a:t>Robust Personal Finance </a:t>
            </a:r>
            <a:r>
              <a:rPr lang="en-US" sz="1200" b="1" dirty="0" smtClean="0">
                <a:solidFill>
                  <a:schemeClr val="tx2"/>
                </a:solidFill>
              </a:rPr>
              <a:t>section</a:t>
            </a:r>
            <a:endParaRPr lang="en-US" sz="1200" b="1" dirty="0">
              <a:solidFill>
                <a:schemeClr val="tx2"/>
              </a:solidFill>
            </a:endParaRPr>
          </a:p>
        </p:txBody>
      </p:sp>
      <p:sp>
        <p:nvSpPr>
          <p:cNvPr id="27" name="Rectangle 26"/>
          <p:cNvSpPr/>
          <p:nvPr/>
        </p:nvSpPr>
        <p:spPr>
          <a:xfrm>
            <a:off x="5781140" y="1609113"/>
            <a:ext cx="2948792" cy="890529"/>
          </a:xfrm>
          <a:prstGeom prst="rect">
            <a:avLst/>
          </a:prstGeom>
        </p:spPr>
        <p:txBody>
          <a:bodyPr lIns="0" tIns="0" rIns="0" bIns="0" numCol="2">
            <a:noAutofit/>
          </a:bodyPr>
          <a:lstStyle/>
          <a:p>
            <a:pPr>
              <a:spcAft>
                <a:spcPts val="1200"/>
              </a:spcAft>
            </a:pPr>
            <a:r>
              <a:rPr lang="en-US" sz="1050" dirty="0" smtClean="0">
                <a:solidFill>
                  <a:schemeClr val="tx2"/>
                </a:solidFill>
              </a:rPr>
              <a:t>Retirement-package options</a:t>
            </a:r>
            <a:endParaRPr lang="en-US" sz="1050" dirty="0">
              <a:solidFill>
                <a:schemeClr val="tx2"/>
              </a:solidFill>
            </a:endParaRPr>
          </a:p>
          <a:p>
            <a:pPr>
              <a:spcAft>
                <a:spcPts val="1200"/>
              </a:spcAft>
            </a:pPr>
            <a:r>
              <a:rPr lang="en-US" sz="1050" dirty="0" err="1" smtClean="0">
                <a:solidFill>
                  <a:schemeClr val="tx2"/>
                </a:solidFill>
              </a:rPr>
              <a:t>Sponsorable</a:t>
            </a:r>
            <a:r>
              <a:rPr lang="en-US" sz="1050" dirty="0" smtClean="0">
                <a:solidFill>
                  <a:schemeClr val="tx2"/>
                </a:solidFill>
              </a:rPr>
              <a:t> tools</a:t>
            </a:r>
            <a:endParaRPr lang="en-US" sz="1050" dirty="0">
              <a:solidFill>
                <a:schemeClr val="tx2"/>
              </a:solidFill>
            </a:endParaRPr>
          </a:p>
          <a:p>
            <a:pPr>
              <a:spcAft>
                <a:spcPts val="1200"/>
              </a:spcAft>
            </a:pPr>
            <a:r>
              <a:rPr lang="en-US" sz="1050" dirty="0" smtClean="0">
                <a:solidFill>
                  <a:schemeClr val="tx2"/>
                </a:solidFill>
              </a:rPr>
              <a:t>Original video opportunities</a:t>
            </a:r>
          </a:p>
          <a:p>
            <a:pPr>
              <a:spcAft>
                <a:spcPts val="1200"/>
              </a:spcAft>
            </a:pPr>
            <a:r>
              <a:rPr lang="en-US" sz="1050" dirty="0" smtClean="0">
                <a:solidFill>
                  <a:schemeClr val="tx2"/>
                </a:solidFill>
              </a:rPr>
              <a:t>Expanded </a:t>
            </a:r>
            <a:r>
              <a:rPr lang="en-US" sz="1050" dirty="0">
                <a:solidFill>
                  <a:schemeClr val="tx2"/>
                </a:solidFill>
              </a:rPr>
              <a:t>tax-season </a:t>
            </a:r>
            <a:r>
              <a:rPr lang="en-US" sz="1050" dirty="0" smtClean="0">
                <a:solidFill>
                  <a:schemeClr val="tx2"/>
                </a:solidFill>
              </a:rPr>
              <a:t>opportunities</a:t>
            </a:r>
            <a:endParaRPr lang="en-US" sz="1050" dirty="0">
              <a:solidFill>
                <a:schemeClr val="tx2"/>
              </a:solidFill>
            </a:endParaRPr>
          </a:p>
        </p:txBody>
      </p:sp>
      <p:sp>
        <p:nvSpPr>
          <p:cNvPr id="28" name="TextBox 27"/>
          <p:cNvSpPr txBox="1"/>
          <p:nvPr/>
        </p:nvSpPr>
        <p:spPr>
          <a:xfrm>
            <a:off x="5781140" y="3088251"/>
            <a:ext cx="2948792" cy="1337813"/>
          </a:xfrm>
          <a:prstGeom prst="rect">
            <a:avLst/>
          </a:prstGeom>
          <a:noFill/>
        </p:spPr>
        <p:txBody>
          <a:bodyPr wrap="square" lIns="0" tIns="0" rIns="0" bIns="0" numCol="2" spcCol="274320" rtlCol="0" anchor="t">
            <a:noAutofit/>
          </a:bodyPr>
          <a:lstStyle/>
          <a:p>
            <a:pPr>
              <a:lnSpc>
                <a:spcPct val="90000"/>
              </a:lnSpc>
              <a:spcAft>
                <a:spcPts val="600"/>
              </a:spcAft>
            </a:pPr>
            <a:r>
              <a:rPr lang="en-US" sz="1050" dirty="0">
                <a:solidFill>
                  <a:schemeClr val="tx2"/>
                </a:solidFill>
              </a:rPr>
              <a:t>Easier to post and share </a:t>
            </a:r>
            <a:r>
              <a:rPr lang="en-US" sz="1050" dirty="0" smtClean="0">
                <a:solidFill>
                  <a:schemeClr val="tx2"/>
                </a:solidFill>
              </a:rPr>
              <a:t>content</a:t>
            </a:r>
          </a:p>
          <a:p>
            <a:pPr>
              <a:lnSpc>
                <a:spcPct val="90000"/>
              </a:lnSpc>
              <a:spcAft>
                <a:spcPts val="600"/>
              </a:spcAft>
            </a:pPr>
            <a:r>
              <a:rPr lang="en-US" sz="1050" dirty="0" smtClean="0">
                <a:solidFill>
                  <a:schemeClr val="tx2"/>
                </a:solidFill>
              </a:rPr>
              <a:t>Algorithm-driven social trending technology syncs </a:t>
            </a:r>
            <a:r>
              <a:rPr lang="en-US" sz="1050" dirty="0">
                <a:solidFill>
                  <a:schemeClr val="tx2"/>
                </a:solidFill>
              </a:rPr>
              <a:t>MSN Money content with user </a:t>
            </a:r>
            <a:r>
              <a:rPr lang="en-US" sz="1050" dirty="0" smtClean="0">
                <a:solidFill>
                  <a:schemeClr val="tx2"/>
                </a:solidFill>
              </a:rPr>
              <a:t>interests</a:t>
            </a:r>
            <a:endParaRPr lang="en-US" sz="1050" dirty="0">
              <a:solidFill>
                <a:schemeClr val="tx2"/>
              </a:solidFill>
            </a:endParaRPr>
          </a:p>
          <a:p>
            <a:pPr>
              <a:lnSpc>
                <a:spcPct val="90000"/>
              </a:lnSpc>
              <a:spcAft>
                <a:spcPts val="600"/>
              </a:spcAft>
            </a:pPr>
            <a:endParaRPr lang="en-US" sz="1050" dirty="0" smtClean="0">
              <a:solidFill>
                <a:schemeClr val="tx2"/>
              </a:solidFill>
            </a:endParaRPr>
          </a:p>
          <a:p>
            <a:pPr>
              <a:lnSpc>
                <a:spcPct val="90000"/>
              </a:lnSpc>
              <a:spcAft>
                <a:spcPts val="600"/>
              </a:spcAft>
            </a:pPr>
            <a:r>
              <a:rPr lang="en-US" sz="1050" dirty="0">
                <a:solidFill>
                  <a:schemeClr val="tx2"/>
                </a:solidFill>
              </a:rPr>
              <a:t>C</a:t>
            </a:r>
            <a:r>
              <a:rPr lang="en-US" sz="1050" dirty="0" smtClean="0">
                <a:solidFill>
                  <a:schemeClr val="tx2"/>
                </a:solidFill>
              </a:rPr>
              <a:t>ontent </a:t>
            </a:r>
            <a:r>
              <a:rPr lang="en-US" sz="1050" dirty="0">
                <a:solidFill>
                  <a:schemeClr val="tx2"/>
                </a:solidFill>
              </a:rPr>
              <a:t>now reaches more users </a:t>
            </a:r>
            <a:r>
              <a:rPr lang="en-US" sz="1050" dirty="0" smtClean="0">
                <a:solidFill>
                  <a:schemeClr val="tx2"/>
                </a:solidFill>
              </a:rPr>
              <a:t>via </a:t>
            </a:r>
            <a:r>
              <a:rPr lang="en-US" sz="1050" dirty="0">
                <a:solidFill>
                  <a:schemeClr val="tx2"/>
                </a:solidFill>
              </a:rPr>
              <a:t>other sites’ quote pages and social </a:t>
            </a:r>
            <a:r>
              <a:rPr lang="en-US" sz="1050" dirty="0" smtClean="0">
                <a:solidFill>
                  <a:schemeClr val="tx2"/>
                </a:solidFill>
              </a:rPr>
              <a:t>distribution</a:t>
            </a:r>
            <a:endParaRPr lang="en-US" sz="1050" dirty="0">
              <a:solidFill>
                <a:schemeClr val="tx2"/>
              </a:solidFill>
            </a:endParaRPr>
          </a:p>
        </p:txBody>
      </p:sp>
      <p:grpSp>
        <p:nvGrpSpPr>
          <p:cNvPr id="8" name="Group 7"/>
          <p:cNvGrpSpPr/>
          <p:nvPr/>
        </p:nvGrpSpPr>
        <p:grpSpPr>
          <a:xfrm>
            <a:off x="3030539" y="3232658"/>
            <a:ext cx="1421203" cy="853863"/>
            <a:chOff x="301625" y="-950784"/>
            <a:chExt cx="7366616" cy="4425885"/>
          </a:xfrm>
        </p:grpSpPr>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1625" y="-950784"/>
              <a:ext cx="7366616" cy="4425885"/>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485" y="-641445"/>
              <a:ext cx="6769442" cy="3805953"/>
            </a:xfrm>
            <a:prstGeom prst="rect">
              <a:avLst/>
            </a:prstGeom>
          </p:spPr>
        </p:pic>
      </p:grpSp>
    </p:spTree>
    <p:extLst>
      <p:ext uri="{BB962C8B-B14F-4D97-AF65-F5344CB8AC3E}">
        <p14:creationId xmlns:p14="http://schemas.microsoft.com/office/powerpoint/2010/main" val="13065422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2913570" y="733425"/>
            <a:ext cx="2677604" cy="3657600"/>
          </a:xfrm>
          <a:prstGeom prst="rect">
            <a:avLst/>
          </a:prstGeom>
          <a:solidFill>
            <a:srgbClr val="C273FF"/>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defTabSz="914240">
              <a:lnSpc>
                <a:spcPct val="90000"/>
              </a:lnSpc>
              <a:spcBef>
                <a:spcPct val="0"/>
              </a:spcBef>
            </a:pPr>
            <a:endParaRPr lang="en-US" sz="1800" spc="-77">
              <a:ln w="3175">
                <a:noFill/>
              </a:ln>
              <a:solidFill>
                <a:srgbClr val="505050"/>
              </a:solidFill>
              <a:latin typeface="Segoe UI Light"/>
            </a:endParaRPr>
          </a:p>
        </p:txBody>
      </p:sp>
      <p:sp>
        <p:nvSpPr>
          <p:cNvPr id="2" name="Title 1"/>
          <p:cNvSpPr>
            <a:spLocks noGrp="1"/>
          </p:cNvSpPr>
          <p:nvPr>
            <p:ph type="title"/>
          </p:nvPr>
        </p:nvSpPr>
        <p:spPr/>
        <p:txBody>
          <a:bodyPr/>
          <a:lstStyle/>
          <a:p>
            <a:r>
              <a:rPr lang="en-US" dirty="0"/>
              <a:t>Innovation</a:t>
            </a:r>
          </a:p>
        </p:txBody>
      </p:sp>
      <p:sp>
        <p:nvSpPr>
          <p:cNvPr id="3" name="Text Placeholder 2"/>
          <p:cNvSpPr>
            <a:spLocks noGrp="1"/>
          </p:cNvSpPr>
          <p:nvPr>
            <p:ph type="body" sz="quarter" idx="18"/>
          </p:nvPr>
        </p:nvSpPr>
        <p:spPr/>
        <p:txBody>
          <a:bodyPr/>
          <a:lstStyle/>
          <a:p>
            <a:endParaRPr lang="en-US"/>
          </a:p>
        </p:txBody>
      </p:sp>
      <p:sp>
        <p:nvSpPr>
          <p:cNvPr id="4" name="Rectangle 3"/>
          <p:cNvSpPr/>
          <p:nvPr/>
        </p:nvSpPr>
        <p:spPr>
          <a:xfrm>
            <a:off x="5591174" y="733425"/>
            <a:ext cx="3267075" cy="18288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6" name="Rectangle 5"/>
          <p:cNvSpPr/>
          <p:nvPr/>
        </p:nvSpPr>
        <p:spPr>
          <a:xfrm>
            <a:off x="5591175" y="2560701"/>
            <a:ext cx="3267075" cy="1828800"/>
          </a:xfrm>
          <a:prstGeom prst="rect">
            <a:avLst/>
          </a:prstGeom>
          <a:solidFill>
            <a:srgbClr val="9A52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1624" y="733425"/>
            <a:ext cx="2611946" cy="36575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25872" y="858850"/>
            <a:ext cx="2527894" cy="192672"/>
          </a:xfrm>
          <a:prstGeom prst="rect">
            <a:avLst/>
          </a:prstGeom>
          <a:noFill/>
        </p:spPr>
        <p:txBody>
          <a:bodyPr wrap="square" lIns="0" tIns="0" rIns="0" bIns="0" rtlCol="0" anchor="t">
            <a:noAutofit/>
          </a:bodyPr>
          <a:lstStyle/>
          <a:p>
            <a:pPr>
              <a:lnSpc>
                <a:spcPct val="90000"/>
              </a:lnSpc>
            </a:pPr>
            <a:r>
              <a:rPr lang="en-US" sz="1800" dirty="0" smtClean="0">
                <a:solidFill>
                  <a:schemeClr val="tx2"/>
                </a:solidFill>
                <a:latin typeface="+mj-lt"/>
              </a:rPr>
              <a:t>Trending</a:t>
            </a:r>
            <a:endParaRPr lang="en-US" sz="1800" dirty="0">
              <a:solidFill>
                <a:schemeClr val="tx2"/>
              </a:solidFill>
              <a:latin typeface="+mj-lt"/>
            </a:endParaRPr>
          </a:p>
        </p:txBody>
      </p:sp>
      <p:sp>
        <p:nvSpPr>
          <p:cNvPr id="9" name="TextBox 8"/>
          <p:cNvSpPr txBox="1"/>
          <p:nvPr/>
        </p:nvSpPr>
        <p:spPr>
          <a:xfrm>
            <a:off x="5702059" y="2686125"/>
            <a:ext cx="3045126" cy="257137"/>
          </a:xfrm>
          <a:prstGeom prst="rect">
            <a:avLst/>
          </a:prstGeom>
          <a:noFill/>
        </p:spPr>
        <p:txBody>
          <a:bodyPr wrap="square" lIns="0" tIns="0" rIns="0" bIns="0" rtlCol="0" anchor="t">
            <a:noAutofit/>
          </a:bodyPr>
          <a:lstStyle/>
          <a:p>
            <a:pPr>
              <a:lnSpc>
                <a:spcPct val="90000"/>
              </a:lnSpc>
            </a:pPr>
            <a:r>
              <a:rPr lang="en-US" sz="1800" dirty="0" smtClean="0">
                <a:solidFill>
                  <a:schemeClr val="tx2"/>
                </a:solidFill>
                <a:latin typeface="+mj-lt"/>
              </a:rPr>
              <a:t>New Products</a:t>
            </a:r>
            <a:endParaRPr lang="en-US" sz="1800" dirty="0">
              <a:solidFill>
                <a:schemeClr val="tx2"/>
              </a:solidFill>
              <a:latin typeface="+mj-lt"/>
            </a:endParaRPr>
          </a:p>
        </p:txBody>
      </p:sp>
      <p:sp>
        <p:nvSpPr>
          <p:cNvPr id="10" name="TextBox 9"/>
          <p:cNvSpPr txBox="1"/>
          <p:nvPr/>
        </p:nvSpPr>
        <p:spPr>
          <a:xfrm>
            <a:off x="5702058" y="858850"/>
            <a:ext cx="2527894" cy="192672"/>
          </a:xfrm>
          <a:prstGeom prst="rect">
            <a:avLst/>
          </a:prstGeom>
          <a:noFill/>
        </p:spPr>
        <p:txBody>
          <a:bodyPr wrap="square" lIns="0" tIns="0" rIns="0" bIns="0" rtlCol="0" anchor="t">
            <a:noAutofit/>
          </a:bodyPr>
          <a:lstStyle/>
          <a:p>
            <a:pPr>
              <a:lnSpc>
                <a:spcPct val="90000"/>
              </a:lnSpc>
            </a:pPr>
            <a:r>
              <a:rPr lang="en-US" sz="1800" dirty="0" smtClean="0">
                <a:solidFill>
                  <a:schemeClr val="tx2"/>
                </a:solidFill>
                <a:latin typeface="+mj-lt"/>
              </a:rPr>
              <a:t>Mobility</a:t>
            </a:r>
            <a:endParaRPr lang="en-US" sz="1800" dirty="0">
              <a:solidFill>
                <a:schemeClr val="tx2"/>
              </a:solidFill>
              <a:latin typeface="+mj-lt"/>
            </a:endParaRPr>
          </a:p>
        </p:txBody>
      </p:sp>
      <p:sp>
        <p:nvSpPr>
          <p:cNvPr id="11" name="TextBox 10"/>
          <p:cNvSpPr txBox="1"/>
          <p:nvPr/>
        </p:nvSpPr>
        <p:spPr>
          <a:xfrm>
            <a:off x="3030538" y="1115987"/>
            <a:ext cx="2447236" cy="3189313"/>
          </a:xfrm>
          <a:prstGeom prst="rect">
            <a:avLst/>
          </a:prstGeom>
          <a:noFill/>
        </p:spPr>
        <p:txBody>
          <a:bodyPr wrap="square" lIns="0" tIns="0" rIns="0" bIns="0" rtlCol="0" anchor="ctr">
            <a:noAutofit/>
          </a:bodyPr>
          <a:lstStyle/>
          <a:p>
            <a:r>
              <a:rPr lang="en-US" sz="1200" dirty="0" smtClean="0">
                <a:solidFill>
                  <a:schemeClr val="tx2"/>
                </a:solidFill>
              </a:rPr>
              <a:t>Unique Social Trending </a:t>
            </a:r>
            <a:r>
              <a:rPr lang="en-US" sz="1200" dirty="0">
                <a:solidFill>
                  <a:schemeClr val="tx2"/>
                </a:solidFill>
              </a:rPr>
              <a:t>technology </a:t>
            </a:r>
            <a:r>
              <a:rPr lang="en-US" sz="1200" dirty="0" smtClean="0">
                <a:solidFill>
                  <a:schemeClr val="tx2"/>
                </a:solidFill>
              </a:rPr>
              <a:t>identifies </a:t>
            </a:r>
            <a:r>
              <a:rPr lang="en-US" sz="1200" dirty="0">
                <a:solidFill>
                  <a:schemeClr val="tx2"/>
                </a:solidFill>
              </a:rPr>
              <a:t>the topics users will find </a:t>
            </a:r>
            <a:r>
              <a:rPr lang="en-US" sz="1200" dirty="0" smtClean="0">
                <a:solidFill>
                  <a:schemeClr val="tx2"/>
                </a:solidFill>
              </a:rPr>
              <a:t>most </a:t>
            </a:r>
            <a:r>
              <a:rPr lang="en-US" sz="1200" dirty="0">
                <a:solidFill>
                  <a:schemeClr val="tx2"/>
                </a:solidFill>
              </a:rPr>
              <a:t>engaging on social media platforms. </a:t>
            </a:r>
            <a:r>
              <a:rPr lang="en-US" sz="1200" dirty="0" smtClean="0">
                <a:solidFill>
                  <a:schemeClr val="tx2"/>
                </a:solidFill>
              </a:rPr>
              <a:t>This, partnered with our editors, deliver premium </a:t>
            </a:r>
            <a:r>
              <a:rPr lang="en-US" sz="1200" dirty="0" err="1" smtClean="0">
                <a:solidFill>
                  <a:schemeClr val="tx2"/>
                </a:solidFill>
              </a:rPr>
              <a:t>curation</a:t>
            </a:r>
            <a:r>
              <a:rPr lang="en-US" sz="1200" dirty="0" smtClean="0">
                <a:solidFill>
                  <a:schemeClr val="tx2"/>
                </a:solidFill>
              </a:rPr>
              <a:t> to </a:t>
            </a:r>
            <a:r>
              <a:rPr lang="en-US" sz="1200" dirty="0">
                <a:solidFill>
                  <a:schemeClr val="tx2"/>
                </a:solidFill>
              </a:rPr>
              <a:t>suggest topics </a:t>
            </a:r>
            <a:r>
              <a:rPr lang="en-US" sz="1200" dirty="0" smtClean="0">
                <a:solidFill>
                  <a:schemeClr val="tx2"/>
                </a:solidFill>
              </a:rPr>
              <a:t>ensuring MSN </a:t>
            </a:r>
            <a:r>
              <a:rPr lang="en-US" sz="1200" dirty="0">
                <a:solidFill>
                  <a:schemeClr val="tx2"/>
                </a:solidFill>
              </a:rPr>
              <a:t>Money has some of the most shareable, </a:t>
            </a:r>
            <a:r>
              <a:rPr lang="en-US" sz="1200" dirty="0" smtClean="0">
                <a:solidFill>
                  <a:schemeClr val="tx2"/>
                </a:solidFill>
              </a:rPr>
              <a:t>buzz-worthy coverage </a:t>
            </a:r>
            <a:r>
              <a:rPr lang="en-US" sz="1200" dirty="0">
                <a:solidFill>
                  <a:schemeClr val="tx2"/>
                </a:solidFill>
              </a:rPr>
              <a:t>on Facebook, Twitter and other social networks.</a:t>
            </a:r>
          </a:p>
        </p:txBody>
      </p:sp>
      <p:sp>
        <p:nvSpPr>
          <p:cNvPr id="12" name="TextBox 11"/>
          <p:cNvSpPr txBox="1"/>
          <p:nvPr/>
        </p:nvSpPr>
        <p:spPr>
          <a:xfrm>
            <a:off x="5702059" y="1293962"/>
            <a:ext cx="1613141" cy="1121434"/>
          </a:xfrm>
          <a:prstGeom prst="rect">
            <a:avLst/>
          </a:prstGeom>
          <a:noFill/>
        </p:spPr>
        <p:txBody>
          <a:bodyPr wrap="square" lIns="0" tIns="0" rIns="0" bIns="0" rtlCol="0" anchor="ctr">
            <a:noAutofit/>
          </a:bodyPr>
          <a:lstStyle/>
          <a:p>
            <a:pPr>
              <a:lnSpc>
                <a:spcPct val="90000"/>
              </a:lnSpc>
            </a:pPr>
            <a:r>
              <a:rPr lang="en-US" sz="1200" dirty="0">
                <a:solidFill>
                  <a:schemeClr val="tx2"/>
                </a:solidFill>
              </a:rPr>
              <a:t>Users can now use our stock </a:t>
            </a:r>
            <a:r>
              <a:rPr lang="en-US" sz="1200" dirty="0" err="1">
                <a:solidFill>
                  <a:schemeClr val="tx2"/>
                </a:solidFill>
              </a:rPr>
              <a:t>watchlist</a:t>
            </a:r>
            <a:r>
              <a:rPr lang="en-US" sz="1200" dirty="0">
                <a:solidFill>
                  <a:schemeClr val="tx2"/>
                </a:solidFill>
              </a:rPr>
              <a:t> on PCs, tablets and phones.</a:t>
            </a:r>
          </a:p>
        </p:txBody>
      </p:sp>
      <p:grpSp>
        <p:nvGrpSpPr>
          <p:cNvPr id="19" name="Group 18"/>
          <p:cNvGrpSpPr/>
          <p:nvPr/>
        </p:nvGrpSpPr>
        <p:grpSpPr>
          <a:xfrm>
            <a:off x="7548123" y="834628"/>
            <a:ext cx="929250" cy="1685982"/>
            <a:chOff x="5995358" y="834627"/>
            <a:chExt cx="2689039" cy="4878851"/>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5358" y="834627"/>
              <a:ext cx="2689039" cy="4878851"/>
            </a:xfrm>
            <a:prstGeom prst="rect">
              <a:avLst/>
            </a:prstGeom>
          </p:spPr>
        </p:pic>
        <p:sp>
          <p:nvSpPr>
            <p:cNvPr id="15" name="Rectangle 14"/>
            <p:cNvSpPr/>
            <p:nvPr/>
          </p:nvSpPr>
          <p:spPr bwMode="auto">
            <a:xfrm>
              <a:off x="6298603" y="4592755"/>
              <a:ext cx="2065277" cy="4329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603" y="1596069"/>
              <a:ext cx="1991731" cy="3283244"/>
            </a:xfrm>
            <a:prstGeom prst="rect">
              <a:avLst/>
            </a:prstGeom>
            <a:ln>
              <a:noFill/>
            </a:ln>
            <a:effectLst/>
          </p:spPr>
        </p:pic>
      </p:grpSp>
      <p:sp>
        <p:nvSpPr>
          <p:cNvPr id="20" name="TextBox 19"/>
          <p:cNvSpPr txBox="1"/>
          <p:nvPr/>
        </p:nvSpPr>
        <p:spPr>
          <a:xfrm>
            <a:off x="5702059" y="3269412"/>
            <a:ext cx="3140160" cy="854728"/>
          </a:xfrm>
          <a:prstGeom prst="rect">
            <a:avLst/>
          </a:prstGeom>
          <a:noFill/>
        </p:spPr>
        <p:txBody>
          <a:bodyPr wrap="square" lIns="0" tIns="0" rIns="0" bIns="0" numCol="2" spcCol="274320" rtlCol="0" anchor="ctr">
            <a:noAutofit/>
          </a:bodyPr>
          <a:lstStyle/>
          <a:p>
            <a:pPr>
              <a:lnSpc>
                <a:spcPct val="90000"/>
              </a:lnSpc>
              <a:spcAft>
                <a:spcPts val="600"/>
              </a:spcAft>
            </a:pPr>
            <a:r>
              <a:rPr lang="en-US" sz="1050" dirty="0">
                <a:solidFill>
                  <a:schemeClr val="tx2"/>
                </a:solidFill>
              </a:rPr>
              <a:t>Small business section launching in </a:t>
            </a:r>
            <a:r>
              <a:rPr lang="en-US" sz="1050" dirty="0" smtClean="0">
                <a:solidFill>
                  <a:schemeClr val="tx2"/>
                </a:solidFill>
              </a:rPr>
              <a:t>September</a:t>
            </a:r>
            <a:endParaRPr lang="en-US" sz="1050" dirty="0">
              <a:solidFill>
                <a:schemeClr val="tx2"/>
              </a:solidFill>
            </a:endParaRPr>
          </a:p>
          <a:p>
            <a:pPr>
              <a:lnSpc>
                <a:spcPct val="90000"/>
              </a:lnSpc>
              <a:spcAft>
                <a:spcPts val="600"/>
              </a:spcAft>
            </a:pPr>
            <a:r>
              <a:rPr lang="en-US" sz="1050" dirty="0">
                <a:solidFill>
                  <a:schemeClr val="tx2"/>
                </a:solidFill>
              </a:rPr>
              <a:t>Daily original market </a:t>
            </a:r>
            <a:r>
              <a:rPr lang="en-US" sz="1050" dirty="0" smtClean="0">
                <a:solidFill>
                  <a:schemeClr val="tx2"/>
                </a:solidFill>
              </a:rPr>
              <a:t>video </a:t>
            </a:r>
            <a:endParaRPr lang="en-US" sz="1050" dirty="0">
              <a:solidFill>
                <a:schemeClr val="tx2"/>
              </a:solidFill>
            </a:endParaRPr>
          </a:p>
          <a:p>
            <a:pPr>
              <a:lnSpc>
                <a:spcPct val="90000"/>
              </a:lnSpc>
              <a:spcAft>
                <a:spcPts val="600"/>
              </a:spcAft>
            </a:pPr>
            <a:endParaRPr lang="en-US" sz="1050" dirty="0" smtClean="0">
              <a:solidFill>
                <a:schemeClr val="tx2"/>
              </a:solidFill>
            </a:endParaRPr>
          </a:p>
          <a:p>
            <a:pPr>
              <a:lnSpc>
                <a:spcPct val="90000"/>
              </a:lnSpc>
              <a:spcAft>
                <a:spcPts val="600"/>
              </a:spcAft>
            </a:pPr>
            <a:r>
              <a:rPr lang="en-US" sz="1050" dirty="0" err="1" smtClean="0">
                <a:solidFill>
                  <a:schemeClr val="tx2"/>
                </a:solidFill>
              </a:rPr>
              <a:t>Infographics</a:t>
            </a:r>
            <a:r>
              <a:rPr lang="en-US" sz="1050" dirty="0" smtClean="0">
                <a:solidFill>
                  <a:schemeClr val="tx2"/>
                </a:solidFill>
              </a:rPr>
              <a:t> </a:t>
            </a:r>
            <a:r>
              <a:rPr lang="en-US" sz="1050" dirty="0">
                <a:solidFill>
                  <a:schemeClr val="tx2"/>
                </a:solidFill>
              </a:rPr>
              <a:t>optimized for social </a:t>
            </a:r>
            <a:r>
              <a:rPr lang="en-US" sz="1050" dirty="0" smtClean="0">
                <a:solidFill>
                  <a:schemeClr val="tx2"/>
                </a:solidFill>
              </a:rPr>
              <a:t>sharing </a:t>
            </a:r>
            <a:endParaRPr lang="en-US" sz="1050" dirty="0">
              <a:solidFill>
                <a:schemeClr val="tx2"/>
              </a:solidFill>
            </a:endParaRPr>
          </a:p>
          <a:p>
            <a:pPr>
              <a:lnSpc>
                <a:spcPct val="90000"/>
              </a:lnSpc>
              <a:spcAft>
                <a:spcPts val="600"/>
              </a:spcAft>
            </a:pPr>
            <a:r>
              <a:rPr lang="en-US" sz="1050" dirty="0">
                <a:solidFill>
                  <a:schemeClr val="tx2"/>
                </a:solidFill>
              </a:rPr>
              <a:t>New </a:t>
            </a:r>
            <a:r>
              <a:rPr lang="en-US" sz="1050" dirty="0" err="1" smtClean="0">
                <a:solidFill>
                  <a:schemeClr val="tx2"/>
                </a:solidFill>
              </a:rPr>
              <a:t>sponsorable</a:t>
            </a:r>
            <a:r>
              <a:rPr lang="en-US" sz="1050" dirty="0" smtClean="0">
                <a:solidFill>
                  <a:schemeClr val="tx2"/>
                </a:solidFill>
              </a:rPr>
              <a:t> </a:t>
            </a:r>
            <a:r>
              <a:rPr lang="en-US" sz="1050" dirty="0">
                <a:solidFill>
                  <a:schemeClr val="tx2"/>
                </a:solidFill>
              </a:rPr>
              <a:t>custom </a:t>
            </a:r>
            <a:r>
              <a:rPr lang="en-US" sz="1050" dirty="0" smtClean="0">
                <a:solidFill>
                  <a:schemeClr val="tx2"/>
                </a:solidFill>
              </a:rPr>
              <a:t>templates</a:t>
            </a:r>
            <a:endParaRPr lang="en-US" sz="1050" dirty="0">
              <a:solidFill>
                <a:schemeClr val="tx2"/>
              </a:solidFill>
            </a:endParaRPr>
          </a:p>
          <a:p>
            <a:pPr>
              <a:lnSpc>
                <a:spcPct val="90000"/>
              </a:lnSpc>
              <a:spcAft>
                <a:spcPts val="600"/>
              </a:spcAft>
            </a:pPr>
            <a:r>
              <a:rPr lang="en-US" sz="1050" dirty="0">
                <a:solidFill>
                  <a:schemeClr val="tx2"/>
                </a:solidFill>
              </a:rPr>
              <a:t>Ads in Apps</a:t>
            </a:r>
          </a:p>
        </p:txBody>
      </p:sp>
    </p:spTree>
    <p:extLst>
      <p:ext uri="{BB962C8B-B14F-4D97-AF65-F5344CB8AC3E}">
        <p14:creationId xmlns:p14="http://schemas.microsoft.com/office/powerpoint/2010/main" val="206979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hidden="1"/>
          <p:cNvGrpSpPr/>
          <p:nvPr/>
        </p:nvGrpSpPr>
        <p:grpSpPr>
          <a:xfrm>
            <a:off x="301625" y="1561382"/>
            <a:ext cx="8556621" cy="2834755"/>
            <a:chOff x="301625" y="1561382"/>
            <a:chExt cx="8556621" cy="2834755"/>
          </a:xfrm>
        </p:grpSpPr>
        <p:sp>
          <p:nvSpPr>
            <p:cNvPr id="84" name="Rectangle 83"/>
            <p:cNvSpPr/>
            <p:nvPr/>
          </p:nvSpPr>
          <p:spPr>
            <a:xfrm flipH="1">
              <a:off x="6088435" y="1561382"/>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85" name="Rectangle 84"/>
            <p:cNvSpPr/>
            <p:nvPr/>
          </p:nvSpPr>
          <p:spPr>
            <a:xfrm flipH="1">
              <a:off x="6088435" y="2036893"/>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86" name="Rectangle 85"/>
            <p:cNvSpPr/>
            <p:nvPr/>
          </p:nvSpPr>
          <p:spPr>
            <a:xfrm flipH="1">
              <a:off x="6088435" y="2512404"/>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87" name="Rectangle 86"/>
            <p:cNvSpPr/>
            <p:nvPr/>
          </p:nvSpPr>
          <p:spPr>
            <a:xfrm flipH="1">
              <a:off x="6088435" y="2987915"/>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88" name="Rectangle 87"/>
            <p:cNvSpPr/>
            <p:nvPr/>
          </p:nvSpPr>
          <p:spPr>
            <a:xfrm flipH="1">
              <a:off x="6088435" y="3463426"/>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89" name="Rectangle 88"/>
            <p:cNvSpPr/>
            <p:nvPr/>
          </p:nvSpPr>
          <p:spPr>
            <a:xfrm flipH="1">
              <a:off x="6088435" y="3938937"/>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0" name="Rectangle 89"/>
            <p:cNvSpPr/>
            <p:nvPr/>
          </p:nvSpPr>
          <p:spPr>
            <a:xfrm flipH="1">
              <a:off x="3123960" y="1561382"/>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1" name="Rectangle 90"/>
            <p:cNvSpPr/>
            <p:nvPr/>
          </p:nvSpPr>
          <p:spPr>
            <a:xfrm flipH="1">
              <a:off x="3123960" y="2036893"/>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2" name="Rectangle 91"/>
            <p:cNvSpPr/>
            <p:nvPr/>
          </p:nvSpPr>
          <p:spPr>
            <a:xfrm flipH="1">
              <a:off x="3123960" y="2512404"/>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3" name="Rectangle 92"/>
            <p:cNvSpPr/>
            <p:nvPr/>
          </p:nvSpPr>
          <p:spPr>
            <a:xfrm flipH="1">
              <a:off x="3123960" y="2987915"/>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4" name="Rectangle 93"/>
            <p:cNvSpPr/>
            <p:nvPr/>
          </p:nvSpPr>
          <p:spPr>
            <a:xfrm flipH="1">
              <a:off x="3123960" y="3463426"/>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5" name="Rectangle 94"/>
            <p:cNvSpPr/>
            <p:nvPr/>
          </p:nvSpPr>
          <p:spPr>
            <a:xfrm flipH="1">
              <a:off x="3123960" y="3938937"/>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6" name="Rectangle 95"/>
            <p:cNvSpPr/>
            <p:nvPr/>
          </p:nvSpPr>
          <p:spPr>
            <a:xfrm flipH="1">
              <a:off x="301625" y="1561382"/>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7" name="Rectangle 96"/>
            <p:cNvSpPr/>
            <p:nvPr/>
          </p:nvSpPr>
          <p:spPr>
            <a:xfrm flipH="1">
              <a:off x="301625" y="2036893"/>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8" name="Rectangle 97"/>
            <p:cNvSpPr/>
            <p:nvPr/>
          </p:nvSpPr>
          <p:spPr>
            <a:xfrm flipH="1">
              <a:off x="301625" y="2512404"/>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99" name="Rectangle 98"/>
            <p:cNvSpPr/>
            <p:nvPr/>
          </p:nvSpPr>
          <p:spPr>
            <a:xfrm flipH="1">
              <a:off x="301625" y="2987915"/>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100" name="Rectangle 99"/>
            <p:cNvSpPr/>
            <p:nvPr/>
          </p:nvSpPr>
          <p:spPr>
            <a:xfrm flipH="1">
              <a:off x="301625" y="3463426"/>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sp>
          <p:nvSpPr>
            <p:cNvPr id="101" name="Rectangle 100"/>
            <p:cNvSpPr/>
            <p:nvPr/>
          </p:nvSpPr>
          <p:spPr>
            <a:xfrm flipH="1">
              <a:off x="301625" y="3938937"/>
              <a:ext cx="2769811" cy="4572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40"/>
              <a:endParaRPr lang="en-US" dirty="0">
                <a:solidFill>
                  <a:schemeClr val="tx2"/>
                </a:solidFill>
                <a:latin typeface="Segoe UI Light"/>
              </a:endParaRPr>
            </a:p>
          </p:txBody>
        </p:sp>
      </p:grpSp>
      <p:sp>
        <p:nvSpPr>
          <p:cNvPr id="4" name="Title 3"/>
          <p:cNvSpPr>
            <a:spLocks noGrp="1"/>
          </p:cNvSpPr>
          <p:nvPr>
            <p:ph type="title"/>
          </p:nvPr>
        </p:nvSpPr>
        <p:spPr/>
        <p:txBody>
          <a:bodyPr/>
          <a:lstStyle/>
          <a:p>
            <a:r>
              <a:rPr lang="en-US" dirty="0"/>
              <a:t>MSN Money returns with strong lineup</a:t>
            </a:r>
          </a:p>
        </p:txBody>
      </p:sp>
      <p:sp>
        <p:nvSpPr>
          <p:cNvPr id="5" name="Text Placeholder 4"/>
          <p:cNvSpPr>
            <a:spLocks noGrp="1"/>
          </p:cNvSpPr>
          <p:nvPr>
            <p:ph type="body" sz="quarter" idx="18"/>
          </p:nvPr>
        </p:nvSpPr>
        <p:spPr/>
        <p:txBody>
          <a:bodyPr/>
          <a:lstStyle/>
          <a:p>
            <a:endParaRPr lang="en-US"/>
          </a:p>
        </p:txBody>
      </p:sp>
      <p:sp>
        <p:nvSpPr>
          <p:cNvPr id="12" name="Rectangle 11"/>
          <p:cNvSpPr/>
          <p:nvPr/>
        </p:nvSpPr>
        <p:spPr>
          <a:xfrm flipH="1">
            <a:off x="290535" y="1561382"/>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Small Business Smarts</a:t>
            </a:r>
            <a:endParaRPr lang="en-US" dirty="0">
              <a:solidFill>
                <a:schemeClr val="tx2"/>
              </a:solidFill>
              <a:latin typeface="Segoe UI Light"/>
            </a:endParaRPr>
          </a:p>
        </p:txBody>
      </p:sp>
      <p:sp>
        <p:nvSpPr>
          <p:cNvPr id="39" name="Rectangle 38"/>
          <p:cNvSpPr/>
          <p:nvPr/>
        </p:nvSpPr>
        <p:spPr>
          <a:xfrm flipH="1">
            <a:off x="290535" y="3463426"/>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Tech Biz</a:t>
            </a:r>
            <a:endParaRPr lang="en-US" dirty="0">
              <a:solidFill>
                <a:schemeClr val="tx2"/>
              </a:solidFill>
              <a:latin typeface="Segoe UI Light"/>
            </a:endParaRPr>
          </a:p>
        </p:txBody>
      </p:sp>
      <p:sp>
        <p:nvSpPr>
          <p:cNvPr id="53" name="Rectangle 52"/>
          <p:cNvSpPr/>
          <p:nvPr/>
        </p:nvSpPr>
        <p:spPr>
          <a:xfrm flipH="1">
            <a:off x="290535" y="2036893"/>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Top Stocks</a:t>
            </a:r>
            <a:endParaRPr lang="en-US" dirty="0">
              <a:solidFill>
                <a:schemeClr val="tx2"/>
              </a:solidFill>
              <a:latin typeface="Segoe UI Light"/>
            </a:endParaRPr>
          </a:p>
        </p:txBody>
      </p:sp>
      <p:sp>
        <p:nvSpPr>
          <p:cNvPr id="54" name="Rectangle 53"/>
          <p:cNvSpPr/>
          <p:nvPr/>
        </p:nvSpPr>
        <p:spPr>
          <a:xfrm flipH="1">
            <a:off x="290535" y="3938937"/>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Business Travel Guide</a:t>
            </a:r>
            <a:endParaRPr lang="en-US" dirty="0">
              <a:solidFill>
                <a:schemeClr val="tx2"/>
              </a:solidFill>
              <a:latin typeface="Segoe UI Light"/>
            </a:endParaRPr>
          </a:p>
        </p:txBody>
      </p:sp>
      <p:sp>
        <p:nvSpPr>
          <p:cNvPr id="56" name="Rectangle 55"/>
          <p:cNvSpPr/>
          <p:nvPr/>
        </p:nvSpPr>
        <p:spPr>
          <a:xfrm flipH="1">
            <a:off x="3123960" y="1561382"/>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Wealth Guide</a:t>
            </a:r>
            <a:endParaRPr lang="en-US" dirty="0">
              <a:solidFill>
                <a:schemeClr val="tx2"/>
              </a:solidFill>
              <a:latin typeface="Segoe UI Light"/>
            </a:endParaRPr>
          </a:p>
        </p:txBody>
      </p:sp>
      <p:sp>
        <p:nvSpPr>
          <p:cNvPr id="57" name="Rectangle 56"/>
          <p:cNvSpPr/>
          <p:nvPr/>
        </p:nvSpPr>
        <p:spPr>
          <a:xfrm flipH="1">
            <a:off x="3123960" y="2512404"/>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Luxury Spending</a:t>
            </a:r>
            <a:endParaRPr lang="en-US" dirty="0">
              <a:solidFill>
                <a:schemeClr val="tx2"/>
              </a:solidFill>
              <a:latin typeface="Segoe UI Light"/>
            </a:endParaRPr>
          </a:p>
        </p:txBody>
      </p:sp>
      <p:sp>
        <p:nvSpPr>
          <p:cNvPr id="59" name="Rectangle 58"/>
          <p:cNvSpPr/>
          <p:nvPr/>
        </p:nvSpPr>
        <p:spPr>
          <a:xfrm flipH="1">
            <a:off x="3123960" y="2036893"/>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Investor Pro</a:t>
            </a:r>
            <a:endParaRPr lang="en-US" dirty="0">
              <a:solidFill>
                <a:schemeClr val="tx2"/>
              </a:solidFill>
              <a:latin typeface="Segoe UI Light"/>
            </a:endParaRPr>
          </a:p>
        </p:txBody>
      </p:sp>
      <p:sp>
        <p:nvSpPr>
          <p:cNvPr id="60" name="Rectangle 59"/>
          <p:cNvSpPr/>
          <p:nvPr/>
        </p:nvSpPr>
        <p:spPr>
          <a:xfrm flipH="1">
            <a:off x="3123960" y="2987915"/>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Tech Spending</a:t>
            </a:r>
            <a:endParaRPr lang="en-US" dirty="0">
              <a:solidFill>
                <a:schemeClr val="tx2"/>
              </a:solidFill>
              <a:latin typeface="Segoe UI Light"/>
            </a:endParaRPr>
          </a:p>
        </p:txBody>
      </p:sp>
      <p:sp>
        <p:nvSpPr>
          <p:cNvPr id="45" name="Rectangle 44"/>
          <p:cNvSpPr/>
          <p:nvPr/>
        </p:nvSpPr>
        <p:spPr>
          <a:xfrm flipH="1">
            <a:off x="290535" y="2512404"/>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Boost Home Value</a:t>
            </a:r>
            <a:endParaRPr lang="en-US" dirty="0">
              <a:solidFill>
                <a:schemeClr val="tx2"/>
              </a:solidFill>
              <a:latin typeface="Segoe UI Light"/>
            </a:endParaRPr>
          </a:p>
        </p:txBody>
      </p:sp>
      <p:sp>
        <p:nvSpPr>
          <p:cNvPr id="55" name="Rectangle 54"/>
          <p:cNvSpPr/>
          <p:nvPr/>
        </p:nvSpPr>
        <p:spPr>
          <a:xfrm flipH="1">
            <a:off x="290535" y="2987915"/>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Buyer’s Guide</a:t>
            </a:r>
            <a:endParaRPr lang="en-US" dirty="0">
              <a:solidFill>
                <a:schemeClr val="tx2"/>
              </a:solidFill>
              <a:latin typeface="Segoe UI Light"/>
            </a:endParaRPr>
          </a:p>
        </p:txBody>
      </p:sp>
      <p:sp>
        <p:nvSpPr>
          <p:cNvPr id="58" name="Rectangle 57"/>
          <p:cNvSpPr/>
          <p:nvPr/>
        </p:nvSpPr>
        <p:spPr>
          <a:xfrm flipH="1">
            <a:off x="3123960" y="3463426"/>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DIY Improvement &amp; Repair</a:t>
            </a:r>
            <a:endParaRPr lang="en-US" dirty="0">
              <a:solidFill>
                <a:schemeClr val="tx2"/>
              </a:solidFill>
              <a:latin typeface="Segoe UI Light"/>
            </a:endParaRPr>
          </a:p>
        </p:txBody>
      </p:sp>
      <p:sp>
        <p:nvSpPr>
          <p:cNvPr id="61" name="Rectangle 60"/>
          <p:cNvSpPr/>
          <p:nvPr/>
        </p:nvSpPr>
        <p:spPr>
          <a:xfrm flipH="1">
            <a:off x="3123960" y="3938937"/>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smtClean="0">
                <a:solidFill>
                  <a:schemeClr val="tx2"/>
                </a:solidFill>
                <a:latin typeface="Segoe UI Light"/>
              </a:rPr>
              <a:t>Senior Living at Home</a:t>
            </a:r>
            <a:endParaRPr lang="en-US" dirty="0">
              <a:solidFill>
                <a:schemeClr val="tx2"/>
              </a:solidFill>
              <a:latin typeface="Segoe UI Light"/>
            </a:endParaRPr>
          </a:p>
        </p:txBody>
      </p:sp>
      <p:sp>
        <p:nvSpPr>
          <p:cNvPr id="6" name="Rectangle 5"/>
          <p:cNvSpPr/>
          <p:nvPr/>
        </p:nvSpPr>
        <p:spPr>
          <a:xfrm flipH="1">
            <a:off x="301621" y="733424"/>
            <a:ext cx="5592150" cy="758946"/>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sz="2000" dirty="0" smtClean="0">
                <a:solidFill>
                  <a:schemeClr val="tx2"/>
                </a:solidFill>
                <a:latin typeface="Segoe UI Light"/>
              </a:rPr>
              <a:t>MSN Money Sponsorships</a:t>
            </a:r>
            <a:endParaRPr lang="en-US" sz="2000" dirty="0">
              <a:solidFill>
                <a:schemeClr val="tx2"/>
              </a:solidFill>
              <a:latin typeface="Segoe UI Light"/>
            </a:endParaRPr>
          </a:p>
        </p:txBody>
      </p:sp>
      <p:sp>
        <p:nvSpPr>
          <p:cNvPr id="72" name="Rectangle 71"/>
          <p:cNvSpPr/>
          <p:nvPr/>
        </p:nvSpPr>
        <p:spPr>
          <a:xfrm flipH="1">
            <a:off x="6088436" y="733424"/>
            <a:ext cx="2769814" cy="758946"/>
          </a:xfrm>
          <a:prstGeom prst="rect">
            <a:avLst/>
          </a:prstGeom>
          <a:solidFill>
            <a:srgbClr val="25A2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sz="2000" dirty="0" smtClean="0">
                <a:solidFill>
                  <a:schemeClr val="tx2"/>
                </a:solidFill>
                <a:latin typeface="Segoe UI Light"/>
              </a:rPr>
              <a:t>Trusted consumer tools</a:t>
            </a:r>
            <a:endParaRPr lang="en-US" sz="2000" dirty="0">
              <a:solidFill>
                <a:schemeClr val="tx2"/>
              </a:solidFill>
              <a:latin typeface="Segoe UI Light"/>
            </a:endParaRPr>
          </a:p>
        </p:txBody>
      </p:sp>
      <p:sp>
        <p:nvSpPr>
          <p:cNvPr id="103" name="Rectangle 102"/>
          <p:cNvSpPr/>
          <p:nvPr/>
        </p:nvSpPr>
        <p:spPr>
          <a:xfrm flipH="1">
            <a:off x="6088436" y="1561382"/>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a:solidFill>
                  <a:schemeClr val="tx2"/>
                </a:solidFill>
                <a:latin typeface="Segoe UI Light"/>
              </a:rPr>
              <a:t>Broker Center</a:t>
            </a:r>
          </a:p>
        </p:txBody>
      </p:sp>
      <p:sp>
        <p:nvSpPr>
          <p:cNvPr id="104" name="Rectangle 103"/>
          <p:cNvSpPr/>
          <p:nvPr/>
        </p:nvSpPr>
        <p:spPr>
          <a:xfrm flipH="1">
            <a:off x="6088436" y="2512404"/>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a:solidFill>
                  <a:schemeClr val="tx2"/>
                </a:solidFill>
                <a:latin typeface="Segoe UI Light"/>
              </a:rPr>
              <a:t>Charts</a:t>
            </a:r>
          </a:p>
        </p:txBody>
      </p:sp>
      <p:sp>
        <p:nvSpPr>
          <p:cNvPr id="105" name="Rectangle 104"/>
          <p:cNvSpPr/>
          <p:nvPr/>
        </p:nvSpPr>
        <p:spPr>
          <a:xfrm flipH="1">
            <a:off x="6088436" y="2036893"/>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a:solidFill>
                  <a:schemeClr val="tx2"/>
                </a:solidFill>
                <a:latin typeface="Segoe UI Light"/>
              </a:rPr>
              <a:t>Quote Tiles</a:t>
            </a:r>
          </a:p>
        </p:txBody>
      </p:sp>
      <p:sp>
        <p:nvSpPr>
          <p:cNvPr id="106" name="Rectangle 105"/>
          <p:cNvSpPr/>
          <p:nvPr/>
        </p:nvSpPr>
        <p:spPr>
          <a:xfrm flipH="1">
            <a:off x="6088436" y="2987915"/>
            <a:ext cx="2770632" cy="457200"/>
          </a:xfrm>
          <a:prstGeom prst="rect">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a:solidFill>
                  <a:schemeClr val="tx2"/>
                </a:solidFill>
                <a:latin typeface="Segoe UI Light"/>
              </a:rPr>
              <a:t>Tax Center</a:t>
            </a:r>
          </a:p>
        </p:txBody>
      </p:sp>
      <p:sp>
        <p:nvSpPr>
          <p:cNvPr id="107" name="Rectangle 106"/>
          <p:cNvSpPr/>
          <p:nvPr/>
        </p:nvSpPr>
        <p:spPr>
          <a:xfrm flipH="1">
            <a:off x="6088436" y="3463426"/>
            <a:ext cx="2770632" cy="457200"/>
          </a:xfrm>
          <a:prstGeom prst="rect">
            <a:avLst/>
          </a:prstGeom>
          <a:solidFill>
            <a:schemeClr val="tx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40"/>
            <a:r>
              <a:rPr lang="en-US" dirty="0">
                <a:solidFill>
                  <a:schemeClr val="tx2"/>
                </a:solidFill>
                <a:latin typeface="Segoe UI Light"/>
              </a:rPr>
              <a:t>Retirement Tools</a:t>
            </a:r>
          </a:p>
        </p:txBody>
      </p:sp>
    </p:spTree>
    <p:extLst>
      <p:ext uri="{BB962C8B-B14F-4D97-AF65-F5344CB8AC3E}">
        <p14:creationId xmlns:p14="http://schemas.microsoft.com/office/powerpoint/2010/main" val="6619388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Market Environment</a:t>
            </a:r>
            <a:endParaRPr lang="en-US" dirty="0"/>
          </a:p>
        </p:txBody>
      </p:sp>
      <p:sp>
        <p:nvSpPr>
          <p:cNvPr id="70" name="Rectangle 69"/>
          <p:cNvSpPr/>
          <p:nvPr/>
        </p:nvSpPr>
        <p:spPr bwMode="auto">
          <a:xfrm>
            <a:off x="301625" y="856897"/>
            <a:ext cx="1828800" cy="182880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p:cNvSpPr txBox="1"/>
          <p:nvPr/>
        </p:nvSpPr>
        <p:spPr>
          <a:xfrm>
            <a:off x="424454" y="996288"/>
            <a:ext cx="1501253" cy="1487606"/>
          </a:xfrm>
          <a:prstGeom prst="rect">
            <a:avLst/>
          </a:prstGeom>
          <a:noFill/>
        </p:spPr>
        <p:txBody>
          <a:bodyPr wrap="square" lIns="0" tIns="0" rIns="0" bIns="0" rtlCol="0">
            <a:noAutofit/>
          </a:bodyPr>
          <a:lstStyle/>
          <a:p>
            <a:pPr>
              <a:lnSpc>
                <a:spcPct val="90000"/>
              </a:lnSpc>
              <a:spcAft>
                <a:spcPts val="600"/>
              </a:spcAft>
            </a:pPr>
            <a:r>
              <a:rPr lang="en-US" sz="2800" dirty="0" smtClean="0">
                <a:solidFill>
                  <a:schemeClr val="tx2"/>
                </a:solidFill>
                <a:latin typeface="+mj-lt"/>
              </a:rPr>
              <a:t>Channel</a:t>
            </a:r>
            <a:br>
              <a:rPr lang="en-US" sz="2800" dirty="0" smtClean="0">
                <a:solidFill>
                  <a:schemeClr val="tx2"/>
                </a:solidFill>
                <a:latin typeface="+mj-lt"/>
              </a:rPr>
            </a:br>
            <a:r>
              <a:rPr lang="en-US" sz="2800" dirty="0" smtClean="0">
                <a:solidFill>
                  <a:schemeClr val="tx2"/>
                </a:solidFill>
                <a:latin typeface="+mj-lt"/>
              </a:rPr>
              <a:t>Issues</a:t>
            </a:r>
          </a:p>
          <a:p>
            <a:pPr>
              <a:spcAft>
                <a:spcPts val="600"/>
              </a:spcAft>
            </a:pPr>
            <a:r>
              <a:rPr lang="en-US" dirty="0" smtClean="0">
                <a:solidFill>
                  <a:schemeClr val="tx2"/>
                </a:solidFill>
              </a:rPr>
              <a:t>Branch vs. Digital</a:t>
            </a:r>
          </a:p>
          <a:p>
            <a:pPr>
              <a:lnSpc>
                <a:spcPct val="90000"/>
              </a:lnSpc>
              <a:spcAft>
                <a:spcPts val="600"/>
              </a:spcAft>
            </a:pPr>
            <a:endParaRPr lang="en-US" sz="2400" dirty="0" err="1" smtClean="0">
              <a:solidFill>
                <a:schemeClr val="tx2"/>
              </a:solidFill>
              <a:latin typeface="+mj-lt"/>
            </a:endParaRPr>
          </a:p>
        </p:txBody>
      </p:sp>
      <p:sp>
        <p:nvSpPr>
          <p:cNvPr id="64" name="Rectangle 63"/>
          <p:cNvSpPr/>
          <p:nvPr/>
        </p:nvSpPr>
        <p:spPr bwMode="auto">
          <a:xfrm>
            <a:off x="2195396" y="856897"/>
            <a:ext cx="1828800" cy="182880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3" name="TextBox 82"/>
          <p:cNvSpPr txBox="1"/>
          <p:nvPr/>
        </p:nvSpPr>
        <p:spPr>
          <a:xfrm>
            <a:off x="2331873" y="996288"/>
            <a:ext cx="1651379" cy="1617516"/>
          </a:xfrm>
          <a:prstGeom prst="rect">
            <a:avLst/>
          </a:prstGeom>
          <a:noFill/>
        </p:spPr>
        <p:txBody>
          <a:bodyPr wrap="square" lIns="0" tIns="0" rIns="0" bIns="0" rtlCol="0">
            <a:noAutofit/>
          </a:bodyPr>
          <a:lstStyle/>
          <a:p>
            <a:pPr>
              <a:lnSpc>
                <a:spcPct val="90000"/>
              </a:lnSpc>
              <a:spcAft>
                <a:spcPts val="600"/>
              </a:spcAft>
            </a:pPr>
            <a:r>
              <a:rPr lang="en-US" sz="2800" dirty="0">
                <a:solidFill>
                  <a:schemeClr val="tx2"/>
                </a:solidFill>
                <a:latin typeface="+mj-lt"/>
              </a:rPr>
              <a:t>Consumer </a:t>
            </a:r>
            <a:r>
              <a:rPr lang="en-US" sz="2800" dirty="0" smtClean="0">
                <a:solidFill>
                  <a:schemeClr val="tx2"/>
                </a:solidFill>
                <a:latin typeface="+mj-lt"/>
              </a:rPr>
              <a:t>Issues</a:t>
            </a:r>
          </a:p>
          <a:p>
            <a:pPr>
              <a:spcAft>
                <a:spcPts val="600"/>
              </a:spcAft>
            </a:pPr>
            <a:r>
              <a:rPr lang="en-US" dirty="0">
                <a:solidFill>
                  <a:schemeClr val="tx2"/>
                </a:solidFill>
              </a:rPr>
              <a:t>Lower </a:t>
            </a:r>
            <a:r>
              <a:rPr lang="en-US" dirty="0" smtClean="0">
                <a:solidFill>
                  <a:schemeClr val="tx2"/>
                </a:solidFill>
              </a:rPr>
              <a:t>trust</a:t>
            </a:r>
          </a:p>
          <a:p>
            <a:pPr>
              <a:spcAft>
                <a:spcPts val="600"/>
              </a:spcAft>
            </a:pPr>
            <a:r>
              <a:rPr lang="en-US" dirty="0" smtClean="0">
                <a:solidFill>
                  <a:schemeClr val="tx2"/>
                </a:solidFill>
              </a:rPr>
              <a:t>Word-of-mouth confusion</a:t>
            </a:r>
            <a:endParaRPr lang="en-US" dirty="0">
              <a:solidFill>
                <a:schemeClr val="tx2"/>
              </a:solidFill>
            </a:endParaRPr>
          </a:p>
        </p:txBody>
      </p:sp>
      <p:sp>
        <p:nvSpPr>
          <p:cNvPr id="71" name="Rectangle 70"/>
          <p:cNvSpPr/>
          <p:nvPr/>
        </p:nvSpPr>
        <p:spPr bwMode="auto">
          <a:xfrm>
            <a:off x="4089167" y="856897"/>
            <a:ext cx="2779776" cy="182880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TextBox 84"/>
          <p:cNvSpPr txBox="1"/>
          <p:nvPr/>
        </p:nvSpPr>
        <p:spPr>
          <a:xfrm>
            <a:off x="4224148" y="996288"/>
            <a:ext cx="2427926" cy="1487606"/>
          </a:xfrm>
          <a:prstGeom prst="rect">
            <a:avLst/>
          </a:prstGeom>
          <a:noFill/>
        </p:spPr>
        <p:txBody>
          <a:bodyPr wrap="square" lIns="0" tIns="0" rIns="0" bIns="0" rtlCol="0">
            <a:noAutofit/>
          </a:bodyPr>
          <a:lstStyle/>
          <a:p>
            <a:pPr>
              <a:lnSpc>
                <a:spcPct val="90000"/>
              </a:lnSpc>
              <a:spcAft>
                <a:spcPts val="600"/>
              </a:spcAft>
            </a:pPr>
            <a:r>
              <a:rPr lang="en-US" sz="2800" dirty="0">
                <a:solidFill>
                  <a:schemeClr val="tx2"/>
                </a:solidFill>
                <a:latin typeface="+mj-lt"/>
              </a:rPr>
              <a:t>Differentiate </a:t>
            </a:r>
            <a:r>
              <a:rPr lang="en-US" sz="2800" dirty="0" smtClean="0">
                <a:solidFill>
                  <a:schemeClr val="tx2"/>
                </a:solidFill>
                <a:latin typeface="+mj-lt"/>
              </a:rPr>
              <a:t/>
            </a:r>
            <a:br>
              <a:rPr lang="en-US" sz="2800" dirty="0" smtClean="0">
                <a:solidFill>
                  <a:schemeClr val="tx2"/>
                </a:solidFill>
                <a:latin typeface="+mj-lt"/>
              </a:rPr>
            </a:br>
            <a:r>
              <a:rPr lang="en-US" sz="2800" dirty="0" smtClean="0">
                <a:solidFill>
                  <a:schemeClr val="tx2"/>
                </a:solidFill>
                <a:latin typeface="+mj-lt"/>
              </a:rPr>
              <a:t>or </a:t>
            </a:r>
            <a:r>
              <a:rPr lang="en-US" sz="2800" dirty="0">
                <a:solidFill>
                  <a:schemeClr val="tx2"/>
                </a:solidFill>
                <a:latin typeface="+mj-lt"/>
              </a:rPr>
              <a:t>Die</a:t>
            </a:r>
          </a:p>
          <a:p>
            <a:pPr>
              <a:spcAft>
                <a:spcPts val="600"/>
              </a:spcAft>
            </a:pPr>
            <a:r>
              <a:rPr lang="en-US" dirty="0" smtClean="0">
                <a:solidFill>
                  <a:schemeClr val="tx2"/>
                </a:solidFill>
              </a:rPr>
              <a:t>The demand for innovation</a:t>
            </a:r>
            <a:endParaRPr lang="en-US" dirty="0">
              <a:solidFill>
                <a:schemeClr val="tx2"/>
              </a:solidFill>
            </a:endParaRPr>
          </a:p>
        </p:txBody>
      </p:sp>
      <p:sp>
        <p:nvSpPr>
          <p:cNvPr id="75" name="Rectangle 74"/>
          <p:cNvSpPr/>
          <p:nvPr/>
        </p:nvSpPr>
        <p:spPr bwMode="auto">
          <a:xfrm>
            <a:off x="301625" y="2740289"/>
            <a:ext cx="2779776" cy="182880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TextBox 85"/>
          <p:cNvSpPr txBox="1"/>
          <p:nvPr/>
        </p:nvSpPr>
        <p:spPr>
          <a:xfrm>
            <a:off x="424454" y="2869942"/>
            <a:ext cx="2441575" cy="1487606"/>
          </a:xfrm>
          <a:prstGeom prst="rect">
            <a:avLst/>
          </a:prstGeom>
          <a:noFill/>
        </p:spPr>
        <p:txBody>
          <a:bodyPr wrap="square" lIns="0" tIns="0" rIns="0" bIns="0" rtlCol="0">
            <a:noAutofit/>
          </a:bodyPr>
          <a:lstStyle/>
          <a:p>
            <a:pPr>
              <a:lnSpc>
                <a:spcPct val="90000"/>
              </a:lnSpc>
              <a:spcAft>
                <a:spcPts val="600"/>
              </a:spcAft>
            </a:pPr>
            <a:r>
              <a:rPr lang="en-US" sz="2800" dirty="0" smtClean="0">
                <a:solidFill>
                  <a:schemeClr val="tx2"/>
                </a:solidFill>
                <a:latin typeface="+mj-lt"/>
              </a:rPr>
              <a:t>Data-Powered</a:t>
            </a:r>
            <a:r>
              <a:rPr lang="en-US" sz="2800" dirty="0">
                <a:solidFill>
                  <a:schemeClr val="tx2"/>
                </a:solidFill>
                <a:latin typeface="+mj-lt"/>
              </a:rPr>
              <a:t> </a:t>
            </a:r>
            <a:r>
              <a:rPr lang="en-US" sz="2800" dirty="0" smtClean="0">
                <a:solidFill>
                  <a:schemeClr val="tx2"/>
                </a:solidFill>
                <a:latin typeface="+mj-lt"/>
              </a:rPr>
              <a:t>Marketing Opportunities</a:t>
            </a:r>
          </a:p>
        </p:txBody>
      </p:sp>
      <p:sp>
        <p:nvSpPr>
          <p:cNvPr id="77" name="Rectangle 76"/>
          <p:cNvSpPr/>
          <p:nvPr/>
        </p:nvSpPr>
        <p:spPr bwMode="auto">
          <a:xfrm>
            <a:off x="3142281" y="2740289"/>
            <a:ext cx="2779776" cy="18288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TextBox 86"/>
          <p:cNvSpPr txBox="1"/>
          <p:nvPr/>
        </p:nvSpPr>
        <p:spPr>
          <a:xfrm>
            <a:off x="3265110" y="2869942"/>
            <a:ext cx="2376852" cy="1487606"/>
          </a:xfrm>
          <a:prstGeom prst="rect">
            <a:avLst/>
          </a:prstGeom>
          <a:noFill/>
        </p:spPr>
        <p:txBody>
          <a:bodyPr wrap="square" lIns="0" tIns="0" rIns="0" bIns="0" rtlCol="0">
            <a:noAutofit/>
          </a:bodyPr>
          <a:lstStyle/>
          <a:p>
            <a:pPr>
              <a:lnSpc>
                <a:spcPct val="90000"/>
              </a:lnSpc>
              <a:spcAft>
                <a:spcPts val="600"/>
              </a:spcAft>
            </a:pPr>
            <a:r>
              <a:rPr lang="en-US" sz="2800" dirty="0" smtClean="0">
                <a:solidFill>
                  <a:schemeClr val="tx2"/>
                </a:solidFill>
                <a:latin typeface="+mj-lt"/>
              </a:rPr>
              <a:t>Brand Protection Concerns</a:t>
            </a:r>
          </a:p>
        </p:txBody>
      </p:sp>
      <p:sp>
        <p:nvSpPr>
          <p:cNvPr id="88" name="Rectangle 87"/>
          <p:cNvSpPr/>
          <p:nvPr/>
        </p:nvSpPr>
        <p:spPr bwMode="auto">
          <a:xfrm>
            <a:off x="6933914" y="856897"/>
            <a:ext cx="1828800" cy="18288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TextBox 88"/>
          <p:cNvSpPr txBox="1"/>
          <p:nvPr/>
        </p:nvSpPr>
        <p:spPr>
          <a:xfrm>
            <a:off x="7070391" y="996288"/>
            <a:ext cx="1651379" cy="1487606"/>
          </a:xfrm>
          <a:prstGeom prst="rect">
            <a:avLst/>
          </a:prstGeom>
          <a:noFill/>
        </p:spPr>
        <p:txBody>
          <a:bodyPr wrap="square" lIns="0" tIns="0" rIns="0" bIns="0" rtlCol="0">
            <a:noAutofit/>
          </a:bodyPr>
          <a:lstStyle/>
          <a:p>
            <a:pPr>
              <a:lnSpc>
                <a:spcPct val="90000"/>
              </a:lnSpc>
              <a:spcAft>
                <a:spcPts val="600"/>
              </a:spcAft>
            </a:pPr>
            <a:r>
              <a:rPr lang="en-US" sz="2800" dirty="0" smtClean="0">
                <a:solidFill>
                  <a:schemeClr val="tx2"/>
                </a:solidFill>
                <a:latin typeface="+mj-lt"/>
              </a:rPr>
              <a:t>Regulation</a:t>
            </a:r>
            <a:br>
              <a:rPr lang="en-US" sz="2800" dirty="0" smtClean="0">
                <a:solidFill>
                  <a:schemeClr val="tx2"/>
                </a:solidFill>
                <a:latin typeface="+mj-lt"/>
              </a:rPr>
            </a:br>
            <a:r>
              <a:rPr lang="en-US" sz="2800" dirty="0" smtClean="0">
                <a:solidFill>
                  <a:schemeClr val="tx2"/>
                </a:solidFill>
                <a:latin typeface="+mj-lt"/>
              </a:rPr>
              <a:t>Pressures</a:t>
            </a:r>
          </a:p>
        </p:txBody>
      </p:sp>
      <p:sp>
        <p:nvSpPr>
          <p:cNvPr id="78" name="Rectangle 77"/>
          <p:cNvSpPr/>
          <p:nvPr/>
        </p:nvSpPr>
        <p:spPr bwMode="auto">
          <a:xfrm>
            <a:off x="5982938" y="2726002"/>
            <a:ext cx="2779776" cy="182880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0" name="TextBox 89"/>
          <p:cNvSpPr txBox="1"/>
          <p:nvPr/>
        </p:nvSpPr>
        <p:spPr>
          <a:xfrm>
            <a:off x="6096000" y="2869942"/>
            <a:ext cx="2376852" cy="1487606"/>
          </a:xfrm>
          <a:prstGeom prst="rect">
            <a:avLst/>
          </a:prstGeom>
          <a:noFill/>
        </p:spPr>
        <p:txBody>
          <a:bodyPr wrap="square" lIns="0" tIns="0" rIns="0" bIns="0" rtlCol="0">
            <a:noAutofit/>
          </a:bodyPr>
          <a:lstStyle/>
          <a:p>
            <a:pPr>
              <a:lnSpc>
                <a:spcPct val="90000"/>
              </a:lnSpc>
              <a:spcAft>
                <a:spcPts val="600"/>
              </a:spcAft>
            </a:pPr>
            <a:r>
              <a:rPr lang="en-US" sz="2800" dirty="0">
                <a:solidFill>
                  <a:schemeClr val="tx2"/>
                </a:solidFill>
                <a:latin typeface="+mj-lt"/>
              </a:rPr>
              <a:t>Increased </a:t>
            </a:r>
            <a:br>
              <a:rPr lang="en-US" sz="2800" dirty="0">
                <a:solidFill>
                  <a:schemeClr val="tx2"/>
                </a:solidFill>
                <a:latin typeface="+mj-lt"/>
              </a:rPr>
            </a:br>
            <a:r>
              <a:rPr lang="en-US" sz="2800" dirty="0">
                <a:solidFill>
                  <a:schemeClr val="tx2"/>
                </a:solidFill>
                <a:latin typeface="+mj-lt"/>
              </a:rPr>
              <a:t>ROI Focus</a:t>
            </a:r>
          </a:p>
        </p:txBody>
      </p:sp>
    </p:spTree>
    <p:extLst>
      <p:ext uri="{BB962C8B-B14F-4D97-AF65-F5344CB8AC3E}">
        <p14:creationId xmlns:p14="http://schemas.microsoft.com/office/powerpoint/2010/main" val="132170902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45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0"/>
                                        <p:tgtEl>
                                          <p:spTgt spid="90"/>
                                        </p:tgtEl>
                                      </p:cBhvr>
                                    </p:animEffect>
                                  </p:childTnLst>
                                </p:cTn>
                              </p:par>
                              <p:par>
                                <p:cTn id="32" presetID="10" presetClass="entr" presetSubtype="0" fill="hold" grpId="0" nodeType="withEffect">
                                  <p:stCondLst>
                                    <p:cond delay="55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1000"/>
                                        <p:tgtEl>
                                          <p:spTgt spid="86"/>
                                        </p:tgtEl>
                                      </p:cBhvr>
                                    </p:animEffect>
                                  </p:childTnLst>
                                </p:cTn>
                              </p:par>
                              <p:par>
                                <p:cTn id="35" presetID="10" presetClass="entr" presetSubtype="0" fill="hold" grpId="0" nodeType="withEffect">
                                  <p:stCondLst>
                                    <p:cond delay="70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childTnLst>
                                </p:cTn>
                              </p:par>
                              <p:par>
                                <p:cTn id="38" presetID="10" presetClass="entr" presetSubtype="0" fill="hold" grpId="0" nodeType="withEffect">
                                  <p:stCondLst>
                                    <p:cond delay="85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1000"/>
                                        <p:tgtEl>
                                          <p:spTgt spid="83"/>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1000"/>
                                        <p:tgtEl>
                                          <p:spTgt spid="87"/>
                                        </p:tgtEl>
                                      </p:cBhvr>
                                    </p:animEffect>
                                  </p:childTnLst>
                                </p:cTn>
                              </p:par>
                              <p:par>
                                <p:cTn id="44" presetID="10" presetClass="entr" presetSubtype="0" fill="hold" grpId="0" nodeType="withEffect">
                                  <p:stCondLst>
                                    <p:cond delay="115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2" grpId="0"/>
      <p:bldP spid="64" grpId="0" animBg="1"/>
      <p:bldP spid="83" grpId="0"/>
      <p:bldP spid="71" grpId="0" animBg="1"/>
      <p:bldP spid="85" grpId="0"/>
      <p:bldP spid="75" grpId="0" animBg="1"/>
      <p:bldP spid="86" grpId="0"/>
      <p:bldP spid="77" grpId="0" animBg="1"/>
      <p:bldP spid="87" grpId="0"/>
      <p:bldP spid="88" grpId="0" animBg="1"/>
      <p:bldP spid="89" grpId="0"/>
      <p:bldP spid="78" grpId="0" animBg="1"/>
      <p:bldP spid="9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906588"/>
            <a:ext cx="4270375" cy="2484437"/>
          </a:xfrm>
          <a:prstGeom prst="rect">
            <a:avLst/>
          </a:prstGeom>
          <a:solidFill>
            <a:schemeClr val="accent4">
              <a:alpha val="8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Introducing Bing Finance</a:t>
            </a:r>
            <a:endParaRPr lang="en-US" sz="4800" spc="0" dirty="0">
              <a:solidFill>
                <a:schemeClr val="tx2"/>
              </a:solidFill>
            </a:endParaRPr>
          </a:p>
        </p:txBody>
      </p:sp>
    </p:spTree>
    <p:extLst>
      <p:ext uri="{BB962C8B-B14F-4D97-AF65-F5344CB8AC3E}">
        <p14:creationId xmlns:p14="http://schemas.microsoft.com/office/powerpoint/2010/main" val="554195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Soon: Quote Tile Sponsorship</a:t>
            </a:r>
          </a:p>
        </p:txBody>
      </p:sp>
      <p:sp>
        <p:nvSpPr>
          <p:cNvPr id="3" name="Text Placeholder 2"/>
          <p:cNvSpPr>
            <a:spLocks noGrp="1"/>
          </p:cNvSpPr>
          <p:nvPr>
            <p:ph type="body" sz="quarter" idx="18"/>
          </p:nvPr>
        </p:nvSpPr>
        <p:spPr/>
        <p:txBody>
          <a:bodyPr/>
          <a:lstStyle/>
          <a:p>
            <a:endParaRPr lang="en-US"/>
          </a:p>
        </p:txBody>
      </p:sp>
      <p:sp>
        <p:nvSpPr>
          <p:cNvPr id="10" name="Rectangle 9"/>
          <p:cNvSpPr/>
          <p:nvPr/>
        </p:nvSpPr>
        <p:spPr>
          <a:xfrm>
            <a:off x="301625" y="742951"/>
            <a:ext cx="8549639" cy="366136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5565737" y="1624262"/>
            <a:ext cx="3160343" cy="1898744"/>
            <a:chOff x="777232" y="294223"/>
            <a:chExt cx="7589535" cy="4559817"/>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32" y="294223"/>
              <a:ext cx="7589535" cy="4559817"/>
            </a:xfrm>
            <a:prstGeom prst="rect">
              <a:avLst/>
            </a:prstGeom>
          </p:spPr>
        </p:pic>
        <p:grpSp>
          <p:nvGrpSpPr>
            <p:cNvPr id="7" name="Group 6"/>
            <p:cNvGrpSpPr/>
            <p:nvPr/>
          </p:nvGrpSpPr>
          <p:grpSpPr>
            <a:xfrm>
              <a:off x="1103417" y="619476"/>
              <a:ext cx="6936402" cy="3913632"/>
              <a:chOff x="3242768" y="1012463"/>
              <a:chExt cx="3681588" cy="228613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2768" y="1012463"/>
                <a:ext cx="3681588" cy="2286130"/>
              </a:xfrm>
              <a:prstGeom prst="rect">
                <a:avLst/>
              </a:prstGeom>
            </p:spPr>
          </p:pic>
          <p:sp>
            <p:nvSpPr>
              <p:cNvPr id="5" name="Rectangle 4"/>
              <p:cNvSpPr/>
              <p:nvPr/>
            </p:nvSpPr>
            <p:spPr>
              <a:xfrm>
                <a:off x="5243018" y="2957362"/>
                <a:ext cx="742950" cy="228812"/>
              </a:xfrm>
              <a:prstGeom prst="rect">
                <a:avLst/>
              </a:prstGeom>
              <a:noFill/>
              <a:ln>
                <a:solidFill>
                  <a:schemeClr val="bg2">
                    <a:lumMod val="9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rtlCol="0" anchor="ctr"/>
              <a:lstStyle/>
              <a:p>
                <a:pPr algn="ctr"/>
                <a:endParaRPr lang="en-US"/>
              </a:p>
            </p:txBody>
          </p:sp>
        </p:grpSp>
      </p:grpSp>
      <p:sp>
        <p:nvSpPr>
          <p:cNvPr id="11" name="Rectangle 10"/>
          <p:cNvSpPr/>
          <p:nvPr/>
        </p:nvSpPr>
        <p:spPr>
          <a:xfrm>
            <a:off x="2225614" y="742951"/>
            <a:ext cx="3214938" cy="1170432"/>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2225614" y="1988418"/>
            <a:ext cx="3214938" cy="1174954"/>
          </a:xfrm>
          <a:prstGeom prst="rect">
            <a:avLst/>
          </a:prstGeom>
          <a:solidFill>
            <a:srgbClr val="0192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2225614" y="3233885"/>
            <a:ext cx="3214938" cy="1170432"/>
          </a:xfrm>
          <a:prstGeom prst="rect">
            <a:avLst/>
          </a:prstGeom>
          <a:solidFill>
            <a:srgbClr val="0052F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23" name="Rectangle 22"/>
          <p:cNvSpPr/>
          <p:nvPr/>
        </p:nvSpPr>
        <p:spPr>
          <a:xfrm>
            <a:off x="301625" y="742083"/>
            <a:ext cx="1923989"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a:xfrm>
            <a:off x="301625" y="1992940"/>
            <a:ext cx="1923989" cy="11704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a:xfrm>
            <a:off x="301625" y="3233885"/>
            <a:ext cx="1923989" cy="117043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439947" y="751575"/>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a:solidFill>
                  <a:schemeClr val="tx2"/>
                </a:solidFill>
                <a:latin typeface="+mj-lt"/>
              </a:rPr>
              <a:t>Keep </a:t>
            </a:r>
            <a:r>
              <a:rPr lang="en-US" sz="2400" dirty="0" smtClean="0">
                <a:solidFill>
                  <a:schemeClr val="tx2"/>
                </a:solidFill>
                <a:latin typeface="+mj-lt"/>
              </a:rPr>
              <a:t>your brand </a:t>
            </a:r>
            <a:r>
              <a:rPr lang="en-US" sz="2400" dirty="0">
                <a:solidFill>
                  <a:schemeClr val="tx2"/>
                </a:solidFill>
                <a:latin typeface="+mj-lt"/>
              </a:rPr>
              <a:t>top </a:t>
            </a:r>
            <a:br>
              <a:rPr lang="en-US" sz="2400" dirty="0">
                <a:solidFill>
                  <a:schemeClr val="tx2"/>
                </a:solidFill>
                <a:latin typeface="+mj-lt"/>
              </a:rPr>
            </a:br>
            <a:r>
              <a:rPr lang="en-US" sz="2400" dirty="0" smtClean="0">
                <a:solidFill>
                  <a:schemeClr val="tx2"/>
                </a:solidFill>
                <a:latin typeface="+mj-lt"/>
              </a:rPr>
              <a:t>of </a:t>
            </a:r>
            <a:r>
              <a:rPr lang="en-US" sz="2400" dirty="0">
                <a:solidFill>
                  <a:schemeClr val="tx2"/>
                </a:solidFill>
                <a:latin typeface="+mj-lt"/>
              </a:rPr>
              <a:t>mind</a:t>
            </a:r>
          </a:p>
        </p:txBody>
      </p:sp>
      <p:sp>
        <p:nvSpPr>
          <p:cNvPr id="16" name="TextBox 15"/>
          <p:cNvSpPr txBox="1"/>
          <p:nvPr/>
        </p:nvSpPr>
        <p:spPr>
          <a:xfrm>
            <a:off x="2449902" y="751575"/>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a:solidFill>
                  <a:schemeClr val="tx2"/>
                </a:solidFill>
              </a:rPr>
              <a:t>Contextually relevant audience</a:t>
            </a:r>
          </a:p>
          <a:p>
            <a:pPr defTabSz="384141">
              <a:lnSpc>
                <a:spcPct val="90000"/>
              </a:lnSpc>
              <a:spcAft>
                <a:spcPts val="1200"/>
              </a:spcAft>
              <a:buClr>
                <a:srgbClr val="EF3A42"/>
              </a:buClr>
            </a:pPr>
            <a:r>
              <a:rPr lang="en-US" dirty="0">
                <a:solidFill>
                  <a:schemeClr val="tx2"/>
                </a:solidFill>
              </a:rPr>
              <a:t>Drive engagement with premium and exclusive space</a:t>
            </a:r>
          </a:p>
        </p:txBody>
      </p:sp>
      <p:sp>
        <p:nvSpPr>
          <p:cNvPr id="17" name="TextBox 16"/>
          <p:cNvSpPr txBox="1"/>
          <p:nvPr/>
        </p:nvSpPr>
        <p:spPr>
          <a:xfrm>
            <a:off x="439947" y="1992940"/>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smtClean="0">
                <a:solidFill>
                  <a:schemeClr val="tx2"/>
                </a:solidFill>
                <a:latin typeface="+mj-lt"/>
              </a:rPr>
              <a:t>Be seen first</a:t>
            </a:r>
            <a:endParaRPr lang="en-US" sz="2400" dirty="0">
              <a:solidFill>
                <a:schemeClr val="tx2"/>
              </a:solidFill>
              <a:latin typeface="+mj-lt"/>
            </a:endParaRPr>
          </a:p>
        </p:txBody>
      </p:sp>
      <p:sp>
        <p:nvSpPr>
          <p:cNvPr id="18" name="TextBox 17"/>
          <p:cNvSpPr txBox="1"/>
          <p:nvPr/>
        </p:nvSpPr>
        <p:spPr>
          <a:xfrm>
            <a:off x="2449902" y="1992940"/>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a:solidFill>
                  <a:schemeClr val="tx2"/>
                </a:solidFill>
              </a:rPr>
              <a:t>Located after first swipe on the app</a:t>
            </a:r>
          </a:p>
          <a:p>
            <a:pPr defTabSz="384141">
              <a:lnSpc>
                <a:spcPct val="90000"/>
              </a:lnSpc>
              <a:spcAft>
                <a:spcPts val="1200"/>
              </a:spcAft>
              <a:buClr>
                <a:srgbClr val="EF3A42"/>
              </a:buClr>
            </a:pPr>
            <a:r>
              <a:rPr lang="en-US" dirty="0">
                <a:solidFill>
                  <a:schemeClr val="tx2"/>
                </a:solidFill>
              </a:rPr>
              <a:t>Every consumer opening the app </a:t>
            </a:r>
            <a:r>
              <a:rPr lang="en-US" dirty="0" smtClean="0">
                <a:solidFill>
                  <a:schemeClr val="tx2"/>
                </a:solidFill>
              </a:rPr>
              <a:t/>
            </a:r>
            <a:br>
              <a:rPr lang="en-US" dirty="0" smtClean="0">
                <a:solidFill>
                  <a:schemeClr val="tx2"/>
                </a:solidFill>
              </a:rPr>
            </a:br>
            <a:r>
              <a:rPr lang="en-US" dirty="0" smtClean="0">
                <a:solidFill>
                  <a:schemeClr val="tx2"/>
                </a:solidFill>
              </a:rPr>
              <a:t>sees </a:t>
            </a:r>
            <a:r>
              <a:rPr lang="en-US" dirty="0">
                <a:solidFill>
                  <a:schemeClr val="tx2"/>
                </a:solidFill>
              </a:rPr>
              <a:t>the placement</a:t>
            </a:r>
          </a:p>
        </p:txBody>
      </p:sp>
      <p:sp>
        <p:nvSpPr>
          <p:cNvPr id="19" name="TextBox 18"/>
          <p:cNvSpPr txBox="1"/>
          <p:nvPr/>
        </p:nvSpPr>
        <p:spPr>
          <a:xfrm>
            <a:off x="439947" y="3233885"/>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smtClean="0">
                <a:solidFill>
                  <a:schemeClr val="tx2"/>
                </a:solidFill>
                <a:latin typeface="+mj-lt"/>
              </a:rPr>
              <a:t>Bundle it</a:t>
            </a:r>
            <a:endParaRPr lang="en-US" sz="2400" dirty="0">
              <a:solidFill>
                <a:schemeClr val="tx2"/>
              </a:solidFill>
              <a:latin typeface="+mj-lt"/>
            </a:endParaRPr>
          </a:p>
        </p:txBody>
      </p:sp>
      <p:sp>
        <p:nvSpPr>
          <p:cNvPr id="20" name="TextBox 19"/>
          <p:cNvSpPr txBox="1"/>
          <p:nvPr/>
        </p:nvSpPr>
        <p:spPr>
          <a:xfrm>
            <a:off x="2449902" y="3233885"/>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smtClean="0">
                <a:solidFill>
                  <a:schemeClr val="tx2"/>
                </a:solidFill>
              </a:rPr>
              <a:t>Bundle with your MSN Money buy, and go beyond the desktop</a:t>
            </a:r>
          </a:p>
          <a:p>
            <a:pPr defTabSz="384141">
              <a:lnSpc>
                <a:spcPct val="90000"/>
              </a:lnSpc>
              <a:spcAft>
                <a:spcPts val="1200"/>
              </a:spcAft>
              <a:buClr>
                <a:srgbClr val="EF3A42"/>
              </a:buClr>
            </a:pPr>
            <a:r>
              <a:rPr lang="en-US" dirty="0" smtClean="0">
                <a:solidFill>
                  <a:schemeClr val="tx2"/>
                </a:solidFill>
              </a:rPr>
              <a:t>Flexible sponsorship availability</a:t>
            </a:r>
            <a:endParaRPr lang="en-US" dirty="0">
              <a:solidFill>
                <a:schemeClr val="tx2"/>
              </a:solidFill>
            </a:endParaRPr>
          </a:p>
        </p:txBody>
      </p:sp>
    </p:spTree>
    <p:extLst>
      <p:ext uri="{BB962C8B-B14F-4D97-AF65-F5344CB8AC3E}">
        <p14:creationId xmlns:p14="http://schemas.microsoft.com/office/powerpoint/2010/main" val="4177122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00764" y="4474153"/>
            <a:ext cx="8068991" cy="455274"/>
          </a:xfrm>
          <a:prstGeom prst="rect">
            <a:avLst/>
          </a:prstGeom>
          <a:noFill/>
          <a:ln w="12700">
            <a:noFill/>
            <a:miter lim="800000"/>
            <a:headEnd type="none" w="sm" len="sm"/>
            <a:tailEnd type="none" w="sm" len="sm"/>
          </a:ln>
          <a:effectLst/>
        </p:spPr>
        <p:txBody>
          <a:bodyPr vert="horz" wrap="square" lIns="134500" tIns="107600" rIns="134500" bIns="107600" numCol="1" anchor="t" anchorCtr="0" compatLnSpc="1">
            <a:prstTxWarp prst="textNoShape">
              <a:avLst/>
            </a:prstTxWarp>
            <a:spAutoFit/>
          </a:bodyPr>
          <a:lstStyle/>
          <a:p>
            <a:pPr defTabSz="685626" eaLnBrk="0" hangingPunct="0"/>
            <a:r>
              <a:rPr lang="en-US" sz="500" dirty="0">
                <a:gradFill>
                  <a:gsLst>
                    <a:gs pos="0">
                      <a:srgbClr val="FFFFFF"/>
                    </a:gs>
                    <a:gs pos="100000">
                      <a:srgbClr val="FFFFFF"/>
                    </a:gs>
                  </a:gsLst>
                  <a:lin ang="5400000" scaled="0"/>
                </a:gradFill>
                <a:cs typeface="Segoe UI" pitchFamily="34" charset="0"/>
              </a:rPr>
              <a:t>© 2013 Microsoft Corporation. All rights reserved. Microsoft, Windows, Windows Vista and other product names are or may be registered trademarks and/or trademarks in the U.S. and/or other countries.</a:t>
            </a:r>
          </a:p>
          <a:p>
            <a:pPr defTabSz="685626"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337653" y="2314919"/>
            <a:ext cx="2417896" cy="518427"/>
          </a:xfrm>
          <a:prstGeom prst="rect">
            <a:avLst/>
          </a:prstGeom>
        </p:spPr>
      </p:pic>
    </p:spTree>
    <p:extLst>
      <p:ext uri="{BB962C8B-B14F-4D97-AF65-F5344CB8AC3E}">
        <p14:creationId xmlns:p14="http://schemas.microsoft.com/office/powerpoint/2010/main" val="3042238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01625" y="1906588"/>
            <a:ext cx="4270375" cy="2484437"/>
          </a:xfrm>
          <a:prstGeom prst="rect">
            <a:avLst/>
          </a:prstGeom>
          <a:solidFill>
            <a:srgbClr val="00206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414671" y="1906588"/>
            <a:ext cx="4044284" cy="2484437"/>
          </a:xfrm>
        </p:spPr>
        <p:txBody>
          <a:bodyPr anchor="ctr"/>
          <a:lstStyle/>
          <a:p>
            <a:r>
              <a:rPr lang="en-US" sz="5900" dirty="0">
                <a:solidFill>
                  <a:schemeClr val="tx2"/>
                </a:solidFill>
              </a:rPr>
              <a:t>APPENDIX</a:t>
            </a:r>
          </a:p>
        </p:txBody>
      </p:sp>
    </p:spTree>
    <p:extLst>
      <p:ext uri="{BB962C8B-B14F-4D97-AF65-F5344CB8AC3E}">
        <p14:creationId xmlns:p14="http://schemas.microsoft.com/office/powerpoint/2010/main" val="25842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1" y="237287"/>
            <a:ext cx="8740142" cy="1348410"/>
          </a:xfrm>
        </p:spPr>
        <p:txBody>
          <a:bodyPr/>
          <a:lstStyle/>
          <a:p>
            <a:r>
              <a:rPr lang="en-US" sz="5000" dirty="0"/>
              <a:t>Slide Library Table of Contents</a:t>
            </a:r>
          </a:p>
        </p:txBody>
      </p:sp>
      <p:sp>
        <p:nvSpPr>
          <p:cNvPr id="5" name="Text Placeholder 5"/>
          <p:cNvSpPr txBox="1">
            <a:spLocks/>
          </p:cNvSpPr>
          <p:nvPr/>
        </p:nvSpPr>
        <p:spPr>
          <a:xfrm>
            <a:off x="201930" y="1147909"/>
            <a:ext cx="8740142" cy="3724464"/>
          </a:xfrm>
          <a:prstGeom prst="rect">
            <a:avLst/>
          </a:prstGeom>
        </p:spPr>
        <p:txBody>
          <a:bodyPr vert="horz" wrap="square" lIns="109757" tIns="68598" rIns="109757" bIns="68598"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solidFill>
                  <a:schemeClr val="accent2"/>
                </a:soli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solidFill>
                  <a:schemeClr val="tx1"/>
                </a:soli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solidFill>
                  <a:schemeClr val="tx1"/>
                </a:soli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solidFill>
                  <a:schemeClr val="tx1"/>
                </a:soli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685958">
              <a:defRPr/>
            </a:pPr>
            <a:r>
              <a:rPr lang="en-US" sz="2400" dirty="0">
                <a:solidFill>
                  <a:schemeClr val="bg2"/>
                </a:solidFill>
                <a:latin typeface="Segoe UI Light"/>
              </a:rPr>
              <a:t>Cross-Channel Opportunities</a:t>
            </a:r>
          </a:p>
          <a:p>
            <a:pPr defTabSz="685958">
              <a:defRPr/>
            </a:pPr>
            <a:r>
              <a:rPr lang="en-US" sz="2400" dirty="0">
                <a:solidFill>
                  <a:schemeClr val="bg2"/>
                </a:solidFill>
                <a:latin typeface="Segoe UI Light"/>
              </a:rPr>
              <a:t>Cross-Publisher Opportunities</a:t>
            </a:r>
          </a:p>
          <a:p>
            <a:pPr marL="428739" indent="-428739" defTabSz="685958">
              <a:buFont typeface="Arial" panose="020B0604020202020204" pitchFamily="34" charset="0"/>
              <a:buChar char="•"/>
              <a:defRPr/>
            </a:pPr>
            <a:r>
              <a:rPr lang="en-US" sz="2400" dirty="0">
                <a:solidFill>
                  <a:schemeClr val="bg2"/>
                </a:solidFill>
                <a:latin typeface="Segoe UI Light"/>
              </a:rPr>
              <a:t>Skype</a:t>
            </a:r>
          </a:p>
          <a:p>
            <a:pPr marL="428739" indent="-428739" defTabSz="685958">
              <a:buFont typeface="Arial" panose="020B0604020202020204" pitchFamily="34" charset="0"/>
              <a:buChar char="•"/>
              <a:defRPr/>
            </a:pPr>
            <a:r>
              <a:rPr lang="en-US" sz="2400" dirty="0">
                <a:solidFill>
                  <a:schemeClr val="bg2"/>
                </a:solidFill>
                <a:latin typeface="Segoe UI Light"/>
              </a:rPr>
              <a:t>Xbox</a:t>
            </a:r>
          </a:p>
          <a:p>
            <a:pPr marL="428739" indent="-428739" defTabSz="685958">
              <a:buFont typeface="Arial" panose="020B0604020202020204" pitchFamily="34" charset="0"/>
              <a:buChar char="•"/>
              <a:defRPr/>
            </a:pPr>
            <a:r>
              <a:rPr lang="en-US" sz="2400" dirty="0">
                <a:solidFill>
                  <a:schemeClr val="bg2"/>
                </a:solidFill>
                <a:latin typeface="Segoe UI Light"/>
              </a:rPr>
              <a:t>Bing Finance App</a:t>
            </a:r>
          </a:p>
          <a:p>
            <a:r>
              <a:rPr lang="en-US" sz="2400" dirty="0">
                <a:solidFill>
                  <a:schemeClr val="bg2"/>
                </a:solidFill>
              </a:rPr>
              <a:t>Mobile Inventory </a:t>
            </a:r>
          </a:p>
          <a:p>
            <a:r>
              <a:rPr lang="en-US" sz="2400" dirty="0">
                <a:solidFill>
                  <a:schemeClr val="bg2"/>
                </a:solidFill>
                <a:latin typeface="Segoe UI Light"/>
              </a:rPr>
              <a:t>Custom Ad Opportunities on Windows 8</a:t>
            </a:r>
          </a:p>
          <a:p>
            <a:r>
              <a:rPr lang="en-US" sz="2400" dirty="0">
                <a:solidFill>
                  <a:schemeClr val="bg2"/>
                </a:solidFill>
              </a:rPr>
              <a:t>Targeting</a:t>
            </a:r>
          </a:p>
          <a:p>
            <a:r>
              <a:rPr lang="en-US" sz="2400" dirty="0">
                <a:solidFill>
                  <a:schemeClr val="bg2"/>
                </a:solidFill>
              </a:rPr>
              <a:t>Sub-verticals</a:t>
            </a:r>
          </a:p>
        </p:txBody>
      </p:sp>
    </p:spTree>
    <p:extLst>
      <p:ext uri="{BB962C8B-B14F-4D97-AF65-F5344CB8AC3E}">
        <p14:creationId xmlns:p14="http://schemas.microsoft.com/office/powerpoint/2010/main" val="34363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01625" y="1906588"/>
            <a:ext cx="4270375" cy="2484437"/>
          </a:xfrm>
          <a:prstGeom prst="rect">
            <a:avLst/>
          </a:prstGeom>
          <a:solidFill>
            <a:srgbClr val="0070C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Cross-Channel Opportunities</a:t>
            </a:r>
            <a:endParaRPr lang="en-US" sz="4800" spc="0" dirty="0">
              <a:solidFill>
                <a:schemeClr val="tx2"/>
              </a:solidFill>
            </a:endParaRPr>
          </a:p>
        </p:txBody>
      </p:sp>
    </p:spTree>
    <p:extLst>
      <p:ext uri="{BB962C8B-B14F-4D97-AF65-F5344CB8AC3E}">
        <p14:creationId xmlns:p14="http://schemas.microsoft.com/office/powerpoint/2010/main" val="2684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Financial </a:t>
            </a:r>
            <a:r>
              <a:rPr lang="en-US" dirty="0" smtClean="0"/>
              <a:t>Services researchers </a:t>
            </a:r>
            <a:r>
              <a:rPr lang="en-US" dirty="0"/>
              <a:t>on Microsoft sites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report </a:t>
            </a:r>
            <a:r>
              <a:rPr lang="en-US" dirty="0" err="1"/>
              <a:t>comscore</a:t>
            </a:r>
            <a:r>
              <a:rPr lang="en-US" dirty="0"/>
              <a:t>, May 2013 (Financial Services Researcher audience defined as those who have searched for a financial product online in the last 6 months); Xbox data from </a:t>
            </a:r>
            <a:r>
              <a:rPr lang="en-US" dirty="0" err="1"/>
              <a:t>comScore</a:t>
            </a:r>
            <a:r>
              <a:rPr lang="en-US" dirty="0"/>
              <a:t> Digital </a:t>
            </a:r>
            <a:r>
              <a:rPr lang="en-US" dirty="0" err="1" smtClean="0"/>
              <a:t>Analytix</a:t>
            </a:r>
            <a:endParaRPr lang="en-US" dirty="0"/>
          </a:p>
        </p:txBody>
      </p:sp>
      <p:sp>
        <p:nvSpPr>
          <p:cNvPr id="4" name="Rectangle 3"/>
          <p:cNvSpPr/>
          <p:nvPr/>
        </p:nvSpPr>
        <p:spPr bwMode="auto">
          <a:xfrm>
            <a:off x="301626" y="744279"/>
            <a:ext cx="4946650" cy="3639878"/>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48276" y="744279"/>
            <a:ext cx="3609974" cy="3631524"/>
          </a:xfrm>
          <a:prstGeom prst="rect">
            <a:avLst/>
          </a:prstGeom>
        </p:spPr>
      </p:pic>
      <p:graphicFrame>
        <p:nvGraphicFramePr>
          <p:cNvPr id="6" name="Chart 5"/>
          <p:cNvGraphicFramePr/>
          <p:nvPr>
            <p:extLst>
              <p:ext uri="{D42A27DB-BD31-4B8C-83A1-F6EECF244321}">
                <p14:modId xmlns:p14="http://schemas.microsoft.com/office/powerpoint/2010/main" val="3426821697"/>
              </p:ext>
            </p:extLst>
          </p:nvPr>
        </p:nvGraphicFramePr>
        <p:xfrm>
          <a:off x="-95693" y="903767"/>
          <a:ext cx="5343970" cy="34803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08617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8"/>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9847" y="744279"/>
            <a:ext cx="4038402" cy="3636334"/>
          </a:xfrm>
          <a:prstGeom prst="rect">
            <a:avLst/>
          </a:prstGeom>
          <a:ln>
            <a:solidFill>
              <a:schemeClr val="bg2"/>
            </a:solidFill>
          </a:ln>
          <a:effectLst/>
        </p:spPr>
      </p:pic>
      <p:sp>
        <p:nvSpPr>
          <p:cNvPr id="6" name="TextBox 5"/>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2400" dirty="0">
                <a:solidFill>
                  <a:srgbClr val="7030A0"/>
                </a:solidFill>
                <a:latin typeface="+mj-lt"/>
              </a:rPr>
              <a:t>Homepage S</a:t>
            </a:r>
            <a:r>
              <a:rPr lang="en-US" sz="2400" dirty="0" smtClean="0">
                <a:solidFill>
                  <a:srgbClr val="7030A0"/>
                </a:solidFill>
                <a:latin typeface="+mj-lt"/>
              </a:rPr>
              <a:t>ponsorship</a:t>
            </a:r>
          </a:p>
          <a:p>
            <a:pPr>
              <a:spcAft>
                <a:spcPts val="600"/>
              </a:spcAft>
            </a:pPr>
            <a:r>
              <a:rPr lang="en-US" sz="1600" dirty="0" smtClean="0">
                <a:latin typeface="+mj-lt"/>
              </a:rPr>
              <a:t>300x600</a:t>
            </a:r>
            <a:r>
              <a:rPr lang="en-US" sz="1600" dirty="0">
                <a:latin typeface="+mj-lt"/>
              </a:rPr>
              <a:t>, 300x250 </a:t>
            </a:r>
            <a:r>
              <a:rPr lang="en-US" sz="1600" dirty="0" smtClean="0">
                <a:latin typeface="+mj-lt"/>
              </a:rPr>
              <a:t>&amp; </a:t>
            </a:r>
            <a:r>
              <a:rPr lang="en-US" sz="1600" dirty="0">
                <a:latin typeface="+mj-lt"/>
              </a:rPr>
              <a:t>non-UI float </a:t>
            </a:r>
            <a:r>
              <a:rPr lang="en-US" sz="1600" dirty="0" smtClean="0">
                <a:latin typeface="+mj-lt"/>
              </a:rPr>
              <a:t/>
            </a:r>
            <a:br>
              <a:rPr lang="en-US" sz="1600" dirty="0" smtClean="0">
                <a:latin typeface="+mj-lt"/>
              </a:rPr>
            </a:br>
            <a:r>
              <a:rPr lang="en-US" sz="1600" dirty="0" smtClean="0">
                <a:latin typeface="+mj-lt"/>
              </a:rPr>
              <a:t>or </a:t>
            </a:r>
            <a:r>
              <a:rPr lang="en-US" sz="1600" dirty="0">
                <a:latin typeface="+mj-lt"/>
              </a:rPr>
              <a:t>UI </a:t>
            </a:r>
            <a:r>
              <a:rPr lang="en-US" sz="1600" dirty="0" smtClean="0">
                <a:latin typeface="+mj-lt"/>
              </a:rPr>
              <a:t>expand</a:t>
            </a:r>
          </a:p>
          <a:p>
            <a:pPr>
              <a:spcAft>
                <a:spcPts val="1200"/>
              </a:spcAft>
            </a:pPr>
            <a:r>
              <a:rPr lang="en-US" sz="1600" dirty="0" smtClean="0">
                <a:latin typeface="+mj-lt"/>
              </a:rPr>
              <a:t>In </a:t>
            </a:r>
            <a:r>
              <a:rPr lang="en-US" sz="1600" dirty="0">
                <a:latin typeface="+mj-lt"/>
              </a:rPr>
              <a:t>banner video (no </a:t>
            </a:r>
            <a:r>
              <a:rPr lang="en-US" sz="1600" dirty="0" smtClean="0">
                <a:latin typeface="+mj-lt"/>
              </a:rPr>
              <a:t>float)</a:t>
            </a:r>
          </a:p>
          <a:p>
            <a:pPr>
              <a:spcAft>
                <a:spcPts val="600"/>
              </a:spcAft>
            </a:pPr>
            <a:r>
              <a:rPr lang="en-US" sz="2400" dirty="0">
                <a:solidFill>
                  <a:srgbClr val="7030A0"/>
                </a:solidFill>
                <a:latin typeface="+mj-lt"/>
              </a:rPr>
              <a:t>Rich Media Opportunities</a:t>
            </a:r>
          </a:p>
          <a:p>
            <a:pPr>
              <a:spcAft>
                <a:spcPts val="600"/>
              </a:spcAft>
            </a:pPr>
            <a:r>
              <a:rPr lang="en-US" sz="1600" dirty="0">
                <a:latin typeface="+mj-lt"/>
              </a:rPr>
              <a:t>Standard ad, Standard Rich Media, </a:t>
            </a:r>
          </a:p>
          <a:p>
            <a:pPr>
              <a:spcAft>
                <a:spcPts val="600"/>
              </a:spcAft>
            </a:pPr>
            <a:r>
              <a:rPr lang="en-US" sz="1600" dirty="0">
                <a:latin typeface="+mj-lt"/>
              </a:rPr>
              <a:t>and Premium Rich Media Takeovers</a:t>
            </a:r>
          </a:p>
        </p:txBody>
      </p:sp>
      <p:grpSp>
        <p:nvGrpSpPr>
          <p:cNvPr id="7" name="Group 415"/>
          <p:cNvGrpSpPr>
            <a:grpSpLocks noChangeAspect="1"/>
          </p:cNvGrpSpPr>
          <p:nvPr/>
        </p:nvGrpSpPr>
        <p:grpSpPr bwMode="auto">
          <a:xfrm>
            <a:off x="301624" y="60705"/>
            <a:ext cx="2982707" cy="513445"/>
            <a:chOff x="0" y="1496"/>
            <a:chExt cx="6303" cy="1085"/>
          </a:xfrm>
          <a:solidFill>
            <a:srgbClr val="0070C0"/>
          </a:solidFill>
        </p:grpSpPr>
        <p:sp>
          <p:nvSpPr>
            <p:cNvPr id="9"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728416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8"/>
          </p:nvPr>
        </p:nvSpPr>
        <p:spPr/>
        <p:txBody>
          <a:bodyPr/>
          <a:lstStyle/>
          <a:p>
            <a:endParaRPr lang="en-US"/>
          </a:p>
        </p:txBody>
      </p:sp>
      <p:sp>
        <p:nvSpPr>
          <p:cNvPr id="6" name="TextBox 5"/>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2400" dirty="0">
                <a:solidFill>
                  <a:srgbClr val="7030A0"/>
                </a:solidFill>
                <a:latin typeface="+mj-lt"/>
              </a:rPr>
              <a:t>Impression Media</a:t>
            </a:r>
          </a:p>
          <a:p>
            <a:pPr>
              <a:spcAft>
                <a:spcPts val="600"/>
              </a:spcAft>
            </a:pPr>
            <a:r>
              <a:rPr lang="en-US" sz="1600" dirty="0">
                <a:latin typeface="+mj-lt"/>
              </a:rPr>
              <a:t>300x250, 300x600</a:t>
            </a:r>
          </a:p>
          <a:p>
            <a:pPr>
              <a:spcAft>
                <a:spcPts val="600"/>
              </a:spcAft>
            </a:pPr>
            <a:r>
              <a:rPr lang="en-US" sz="1600" dirty="0">
                <a:latin typeface="+mj-lt"/>
              </a:rPr>
              <a:t>Standard rich media ad </a:t>
            </a:r>
            <a:r>
              <a:rPr lang="en-US" sz="1600" dirty="0" smtClean="0">
                <a:latin typeface="+mj-lt"/>
              </a:rPr>
              <a:t>offerings </a:t>
            </a:r>
            <a:r>
              <a:rPr lang="en-US" sz="1600" dirty="0">
                <a:latin typeface="+mj-lt"/>
              </a:rPr>
              <a:t>across content </a:t>
            </a:r>
          </a:p>
          <a:p>
            <a:pPr>
              <a:spcAft>
                <a:spcPts val="1200"/>
              </a:spcAft>
            </a:pPr>
            <a:r>
              <a:rPr lang="en-US" sz="1600" dirty="0">
                <a:latin typeface="+mj-lt"/>
              </a:rPr>
              <a:t>sections on the MSN Network</a:t>
            </a:r>
          </a:p>
          <a:p>
            <a:pPr>
              <a:spcAft>
                <a:spcPts val="600"/>
              </a:spcAft>
            </a:pPr>
            <a:r>
              <a:rPr lang="en-US" sz="2400" dirty="0">
                <a:solidFill>
                  <a:srgbClr val="7030A0"/>
                </a:solidFill>
                <a:latin typeface="+mj-lt"/>
              </a:rPr>
              <a:t>Sponsorship Media</a:t>
            </a:r>
          </a:p>
          <a:p>
            <a:pPr>
              <a:spcAft>
                <a:spcPts val="1200"/>
              </a:spcAft>
            </a:pPr>
            <a:r>
              <a:rPr lang="en-US" sz="1600" dirty="0">
                <a:latin typeface="+mj-lt"/>
              </a:rPr>
              <a:t>Existing site sections and </a:t>
            </a:r>
            <a:r>
              <a:rPr lang="en-US" sz="1600" dirty="0" smtClean="0">
                <a:latin typeface="+mj-lt"/>
              </a:rPr>
              <a:t>custom </a:t>
            </a:r>
            <a:r>
              <a:rPr lang="en-US" sz="1600" dirty="0">
                <a:latin typeface="+mj-lt"/>
              </a:rPr>
              <a:t>opportunities</a:t>
            </a:r>
          </a:p>
          <a:p>
            <a:pPr>
              <a:spcAft>
                <a:spcPts val="600"/>
              </a:spcAft>
            </a:pPr>
            <a:r>
              <a:rPr lang="en-US" sz="2400" dirty="0" smtClean="0">
                <a:solidFill>
                  <a:srgbClr val="7030A0"/>
                </a:solidFill>
                <a:latin typeface="+mj-lt"/>
              </a:rPr>
              <a:t>Rich Media Opportunities</a:t>
            </a:r>
          </a:p>
          <a:p>
            <a:pPr>
              <a:spcAft>
                <a:spcPts val="600"/>
              </a:spcAft>
            </a:pPr>
            <a:r>
              <a:rPr lang="en-US" sz="1600" dirty="0">
                <a:latin typeface="+mj-lt"/>
              </a:rPr>
              <a:t>Standard ad, Standard Rich Media, </a:t>
            </a:r>
          </a:p>
          <a:p>
            <a:pPr>
              <a:spcAft>
                <a:spcPts val="600"/>
              </a:spcAft>
            </a:pPr>
            <a:r>
              <a:rPr lang="en-US" sz="1600" dirty="0">
                <a:latin typeface="+mj-lt"/>
              </a:rPr>
              <a:t>and Premium Rich Media Takeovers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1459" y="744280"/>
            <a:ext cx="2523662" cy="3636334"/>
          </a:xfrm>
          <a:prstGeom prst="rect">
            <a:avLst/>
          </a:prstGeom>
          <a:ln>
            <a:solidFill>
              <a:schemeClr val="bg2"/>
            </a:solidFill>
          </a:ln>
          <a:effectLst/>
        </p:spPr>
      </p:pic>
      <p:sp>
        <p:nvSpPr>
          <p:cNvPr id="9" name="Rectangle 8"/>
          <p:cNvSpPr/>
          <p:nvPr/>
        </p:nvSpPr>
        <p:spPr bwMode="auto">
          <a:xfrm>
            <a:off x="5795156" y="2518962"/>
            <a:ext cx="2442077" cy="1850011"/>
          </a:xfrm>
          <a:prstGeom prst="rect">
            <a:avLst/>
          </a:prstGeom>
          <a:solidFill>
            <a:srgbClr val="969696">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1762" y="2518962"/>
            <a:ext cx="3186097" cy="1850011"/>
          </a:xfrm>
          <a:prstGeom prst="rect">
            <a:avLst/>
          </a:prstGeom>
          <a:ln>
            <a:solidFill>
              <a:schemeClr val="bg2"/>
            </a:solidFill>
          </a:ln>
          <a:effectLst/>
        </p:spPr>
      </p:pic>
      <p:grpSp>
        <p:nvGrpSpPr>
          <p:cNvPr id="11" name="Group 487"/>
          <p:cNvGrpSpPr>
            <a:grpSpLocks noChangeAspect="1"/>
          </p:cNvGrpSpPr>
          <p:nvPr/>
        </p:nvGrpSpPr>
        <p:grpSpPr bwMode="auto">
          <a:xfrm>
            <a:off x="320236" y="53412"/>
            <a:ext cx="2100625" cy="568842"/>
            <a:chOff x="587" y="1283"/>
            <a:chExt cx="6263" cy="1696"/>
          </a:xfrm>
        </p:grpSpPr>
        <p:sp>
          <p:nvSpPr>
            <p:cNvPr id="12"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6"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494"/>
            <p:cNvSpPr>
              <a:spLocks noChangeArrowheads="1"/>
            </p:cNvSpPr>
            <p:nvPr/>
          </p:nvSpPr>
          <p:spPr bwMode="auto">
            <a:xfrm>
              <a:off x="4106" y="1894"/>
              <a:ext cx="89" cy="823"/>
            </a:xfrm>
            <a:prstGeom prst="rect">
              <a:avLst/>
            </a:pr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solidFill>
              <a:srgbClr val="00858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785605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5756" y="732983"/>
            <a:ext cx="4072494" cy="3647630"/>
          </a:xfrm>
          <a:prstGeom prst="rect">
            <a:avLst/>
          </a:prstGeom>
          <a:ln>
            <a:solidFill>
              <a:schemeClr val="bg2"/>
            </a:solidFill>
          </a:ln>
          <a:effectLst/>
        </p:spPr>
      </p:pic>
      <p:sp>
        <p:nvSpPr>
          <p:cNvPr id="9" name="TextBox 8"/>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2400" dirty="0">
                <a:solidFill>
                  <a:srgbClr val="7030A0"/>
                </a:solidFill>
                <a:latin typeface="+mj-lt"/>
              </a:rPr>
              <a:t>Impression Media</a:t>
            </a:r>
          </a:p>
          <a:p>
            <a:pPr>
              <a:spcAft>
                <a:spcPts val="600"/>
              </a:spcAft>
            </a:pPr>
            <a:r>
              <a:rPr lang="en-US" sz="1600" dirty="0">
                <a:latin typeface="+mj-lt"/>
              </a:rPr>
              <a:t>300x250</a:t>
            </a:r>
          </a:p>
          <a:p>
            <a:pPr>
              <a:spcAft>
                <a:spcPts val="600"/>
              </a:spcAft>
            </a:pPr>
            <a:r>
              <a:rPr lang="en-US" sz="1600" dirty="0">
                <a:latin typeface="+mj-lt"/>
              </a:rPr>
              <a:t>300x600</a:t>
            </a:r>
          </a:p>
          <a:p>
            <a:pPr>
              <a:spcAft>
                <a:spcPts val="600"/>
              </a:spcAft>
            </a:pPr>
            <a:r>
              <a:rPr lang="en-US" sz="2400" dirty="0" smtClean="0">
                <a:solidFill>
                  <a:srgbClr val="7030A0"/>
                </a:solidFill>
                <a:latin typeface="+mj-lt"/>
              </a:rPr>
              <a:t>Sponsorship </a:t>
            </a:r>
            <a:r>
              <a:rPr lang="en-US" sz="2400" dirty="0">
                <a:solidFill>
                  <a:srgbClr val="7030A0"/>
                </a:solidFill>
                <a:latin typeface="+mj-lt"/>
              </a:rPr>
              <a:t>Media</a:t>
            </a:r>
          </a:p>
          <a:p>
            <a:pPr>
              <a:spcAft>
                <a:spcPts val="1200"/>
              </a:spcAft>
            </a:pPr>
            <a:r>
              <a:rPr lang="en-US" sz="1600" dirty="0" smtClean="0">
                <a:latin typeface="+mj-lt"/>
              </a:rPr>
              <a:t>Existing </a:t>
            </a:r>
            <a:r>
              <a:rPr lang="en-US" sz="1600" dirty="0">
                <a:latin typeface="+mj-lt"/>
              </a:rPr>
              <a:t>site sections and custom opportunities</a:t>
            </a:r>
          </a:p>
          <a:p>
            <a:pPr>
              <a:spcAft>
                <a:spcPts val="600"/>
              </a:spcAft>
            </a:pPr>
            <a:r>
              <a:rPr lang="en-US" sz="2400" dirty="0" smtClean="0">
                <a:solidFill>
                  <a:srgbClr val="7030A0"/>
                </a:solidFill>
                <a:latin typeface="+mj-lt"/>
              </a:rPr>
              <a:t>Rich </a:t>
            </a:r>
            <a:r>
              <a:rPr lang="en-US" sz="2400" dirty="0">
                <a:solidFill>
                  <a:srgbClr val="7030A0"/>
                </a:solidFill>
                <a:latin typeface="+mj-lt"/>
              </a:rPr>
              <a:t>Media Opportunities</a:t>
            </a:r>
          </a:p>
          <a:p>
            <a:pPr>
              <a:spcAft>
                <a:spcPts val="600"/>
              </a:spcAft>
            </a:pPr>
            <a:r>
              <a:rPr lang="en-US" sz="1600" dirty="0">
                <a:latin typeface="+mj-lt"/>
              </a:rPr>
              <a:t>Standard ad, Standard Rich Media, </a:t>
            </a:r>
          </a:p>
          <a:p>
            <a:pPr>
              <a:spcAft>
                <a:spcPts val="600"/>
              </a:spcAft>
            </a:pPr>
            <a:r>
              <a:rPr lang="en-US" sz="1600" dirty="0">
                <a:latin typeface="+mj-lt"/>
              </a:rPr>
              <a:t>and Premium Rich Media Takeovers</a:t>
            </a:r>
          </a:p>
        </p:txBody>
      </p:sp>
      <p:grpSp>
        <p:nvGrpSpPr>
          <p:cNvPr id="8" name="Group 516"/>
          <p:cNvGrpSpPr>
            <a:grpSpLocks noChangeAspect="1"/>
          </p:cNvGrpSpPr>
          <p:nvPr/>
        </p:nvGrpSpPr>
        <p:grpSpPr bwMode="auto">
          <a:xfrm>
            <a:off x="322891" y="127591"/>
            <a:ext cx="1763334" cy="393499"/>
            <a:chOff x="500" y="1283"/>
            <a:chExt cx="6305" cy="1407"/>
          </a:xfrm>
          <a:solidFill>
            <a:srgbClr val="D24400"/>
          </a:solidFill>
        </p:grpSpPr>
        <p:sp>
          <p:nvSpPr>
            <p:cNvPr id="11"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2108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t>Your hot topics are our deliverables</a:t>
            </a:r>
            <a:endParaRPr lang="en-US" sz="2400" dirty="0"/>
          </a:p>
        </p:txBody>
      </p:sp>
      <p:sp>
        <p:nvSpPr>
          <p:cNvPr id="2" name="Text Placeholder 1"/>
          <p:cNvSpPr>
            <a:spLocks noGrp="1"/>
          </p:cNvSpPr>
          <p:nvPr>
            <p:ph type="body" sz="quarter" idx="18"/>
          </p:nvPr>
        </p:nvSpPr>
        <p:spPr>
          <a:xfrm>
            <a:off x="300723" y="747713"/>
            <a:ext cx="8542553" cy="291119"/>
          </a:xfrm>
        </p:spPr>
        <p:txBody>
          <a:bodyPr/>
          <a:lstStyle/>
          <a:p>
            <a:r>
              <a:rPr lang="en-US" sz="1600" dirty="0">
                <a:latin typeface="+mn-lt"/>
              </a:rPr>
              <a:t>The industry may be complex, but we have answers to your needs.</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t="-5239"/>
          <a:stretch/>
        </p:blipFill>
        <p:spPr bwMode="ltGray">
          <a:xfrm>
            <a:off x="302614" y="1722470"/>
            <a:ext cx="2852788" cy="2678080"/>
          </a:xfrm>
          <a:prstGeom prst="rect">
            <a:avLst/>
          </a:prstGeom>
        </p:spPr>
      </p:pic>
      <p:sp>
        <p:nvSpPr>
          <p:cNvPr id="11" name="Isosceles Triangle 10"/>
          <p:cNvSpPr/>
          <p:nvPr/>
        </p:nvSpPr>
        <p:spPr bwMode="auto">
          <a:xfrm rot="10800000">
            <a:off x="441070" y="2211294"/>
            <a:ext cx="404768" cy="118163"/>
          </a:xfrm>
          <a:prstGeom prst="triangle">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2" descr="C:\Users\v-sabae\Pictures\WIN12_Morayma_02 copy.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2674" y="1719974"/>
            <a:ext cx="2853038" cy="26805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v-sabae\Pictures\OFF12_Tetsuo_01 copy.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06402" y="1719972"/>
            <a:ext cx="2851155" cy="2680577"/>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p:cNvSpPr/>
          <p:nvPr/>
        </p:nvSpPr>
        <p:spPr bwMode="auto">
          <a:xfrm rot="10800000">
            <a:off x="3293607" y="2211294"/>
            <a:ext cx="404768" cy="118163"/>
          </a:xfrm>
          <a:prstGeom prst="triangl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Isosceles Triangle 14"/>
          <p:cNvSpPr/>
          <p:nvPr/>
        </p:nvSpPr>
        <p:spPr bwMode="auto">
          <a:xfrm rot="10800000">
            <a:off x="6145156" y="2211294"/>
            <a:ext cx="404768" cy="118163"/>
          </a:xfrm>
          <a:prstGeom prst="triangl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301625" y="1201003"/>
            <a:ext cx="2852538" cy="101029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mj-lt"/>
                <a:ea typeface="Segoe UI" pitchFamily="34" charset="0"/>
                <a:cs typeface="Segoe UI" pitchFamily="34" charset="0"/>
              </a:rPr>
              <a:t>Data and Insights </a:t>
            </a: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
            </a:r>
            <a:b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b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Drive </a:t>
            </a:r>
            <a:r>
              <a:rPr lang="en-US" sz="2400" dirty="0">
                <a:gradFill>
                  <a:gsLst>
                    <a:gs pos="0">
                      <a:srgbClr val="FFFFFF"/>
                    </a:gs>
                    <a:gs pos="100000">
                      <a:srgbClr val="FFFFFF"/>
                    </a:gs>
                  </a:gsLst>
                  <a:lin ang="5400000" scaled="0"/>
                </a:gradFill>
                <a:latin typeface="+mj-lt"/>
                <a:ea typeface="Segoe UI" pitchFamily="34" charset="0"/>
                <a:cs typeface="Segoe UI" pitchFamily="34" charset="0"/>
              </a:rPr>
              <a:t>Brand Action</a:t>
            </a:r>
          </a:p>
        </p:txBody>
      </p:sp>
      <p:sp>
        <p:nvSpPr>
          <p:cNvPr id="12" name="Rectangle 11"/>
          <p:cNvSpPr/>
          <p:nvPr/>
        </p:nvSpPr>
        <p:spPr bwMode="auto">
          <a:xfrm>
            <a:off x="3154163" y="1201003"/>
            <a:ext cx="2852538" cy="101029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mj-lt"/>
                <a:ea typeface="Segoe UI" pitchFamily="34" charset="0"/>
                <a:cs typeface="Segoe UI" pitchFamily="34" charset="0"/>
              </a:rPr>
              <a:t>Cross-Channel </a:t>
            </a: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
            </a:r>
            <a:b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b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Builds </a:t>
            </a:r>
            <a:r>
              <a:rPr lang="en-US" sz="2400" dirty="0">
                <a:gradFill>
                  <a:gsLst>
                    <a:gs pos="0">
                      <a:srgbClr val="FFFFFF"/>
                    </a:gs>
                    <a:gs pos="100000">
                      <a:srgbClr val="FFFFFF"/>
                    </a:gs>
                  </a:gsLst>
                  <a:lin ang="5400000" scaled="0"/>
                </a:gradFill>
                <a:latin typeface="+mj-lt"/>
                <a:ea typeface="Segoe UI" pitchFamily="34" charset="0"/>
                <a:cs typeface="Segoe UI" pitchFamily="34" charset="0"/>
              </a:rPr>
              <a:t>Reach </a:t>
            </a:r>
          </a:p>
        </p:txBody>
      </p:sp>
      <p:sp>
        <p:nvSpPr>
          <p:cNvPr id="14" name="Rectangle 13"/>
          <p:cNvSpPr/>
          <p:nvPr/>
        </p:nvSpPr>
        <p:spPr bwMode="auto">
          <a:xfrm>
            <a:off x="6005712" y="1201003"/>
            <a:ext cx="2852538" cy="101029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smtClean="0">
                <a:gradFill>
                  <a:gsLst>
                    <a:gs pos="0">
                      <a:srgbClr val="FFFFFF"/>
                    </a:gs>
                    <a:gs pos="100000">
                      <a:srgbClr val="FFFFFF"/>
                    </a:gs>
                  </a:gsLst>
                  <a:lin ang="5400000" scaled="0"/>
                </a:gradFill>
                <a:latin typeface="+mj-lt"/>
                <a:ea typeface="Segoe UI" pitchFamily="34" charset="0"/>
                <a:cs typeface="Segoe UI" pitchFamily="34" charset="0"/>
              </a:rPr>
              <a:t>Making Social Impactful</a:t>
            </a:r>
            <a:endParaRPr lang="en-US" sz="2400" dirty="0">
              <a:gradFill>
                <a:gsLst>
                  <a:gs pos="0">
                    <a:srgbClr val="FFFFFF"/>
                  </a:gs>
                  <a:gs pos="100000">
                    <a:srgbClr val="FFFFFF"/>
                  </a:gs>
                </a:gsLst>
                <a:lin ang="5400000" scaled="0"/>
              </a:gradFill>
              <a:latin typeface="+mj-lt"/>
              <a:ea typeface="Segoe UI" pitchFamily="34" charset="0"/>
              <a:cs typeface="Segoe UI" pitchFamily="34" charset="0"/>
            </a:endParaRPr>
          </a:p>
        </p:txBody>
      </p:sp>
    </p:spTree>
    <p:extLst>
      <p:ext uri="{BB962C8B-B14F-4D97-AF65-F5344CB8AC3E}">
        <p14:creationId xmlns:p14="http://schemas.microsoft.com/office/powerpoint/2010/main" val="145132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1800" dirty="0">
                <a:solidFill>
                  <a:srgbClr val="7030A0"/>
                </a:solidFill>
                <a:latin typeface="+mj-lt"/>
              </a:rPr>
              <a:t>New site launching in Jan 2014</a:t>
            </a:r>
          </a:p>
          <a:p>
            <a:pPr>
              <a:spcAft>
                <a:spcPts val="600"/>
              </a:spcAft>
            </a:pPr>
            <a:r>
              <a:rPr lang="en-US" sz="1200" dirty="0">
                <a:latin typeface="+mj-lt"/>
              </a:rPr>
              <a:t>Merging the best of MSN Autos and Motortrend.com</a:t>
            </a:r>
          </a:p>
          <a:p>
            <a:pPr>
              <a:spcAft>
                <a:spcPts val="600"/>
              </a:spcAft>
            </a:pPr>
            <a:r>
              <a:rPr lang="en-US" sz="1200" dirty="0">
                <a:latin typeface="+mj-lt"/>
              </a:rPr>
              <a:t>94% is an unduplicated audience (7.9M </a:t>
            </a:r>
            <a:r>
              <a:rPr lang="en-US" sz="1200" dirty="0" err="1">
                <a:latin typeface="+mj-lt"/>
              </a:rPr>
              <a:t>Uus</a:t>
            </a:r>
            <a:r>
              <a:rPr lang="en-US" sz="1200" dirty="0">
                <a:latin typeface="+mj-lt"/>
              </a:rPr>
              <a:t>)</a:t>
            </a:r>
          </a:p>
          <a:p>
            <a:pPr>
              <a:spcAft>
                <a:spcPts val="1200"/>
              </a:spcAft>
            </a:pPr>
            <a:r>
              <a:rPr lang="en-US" sz="1200" dirty="0" smtClean="0">
                <a:latin typeface="+mj-lt"/>
              </a:rPr>
              <a:t>Will </a:t>
            </a:r>
            <a:r>
              <a:rPr lang="en-US" sz="1200" dirty="0">
                <a:latin typeface="+mj-lt"/>
              </a:rPr>
              <a:t>deliver a best-in-class autos experience for shoppers, enthusiasts, and influencers</a:t>
            </a:r>
          </a:p>
          <a:p>
            <a:pPr lvl="0">
              <a:spcAft>
                <a:spcPts val="600"/>
              </a:spcAft>
            </a:pPr>
            <a:r>
              <a:rPr lang="en-US" sz="1800" dirty="0" smtClean="0">
                <a:solidFill>
                  <a:srgbClr val="7030A0"/>
                </a:solidFill>
                <a:latin typeface="Segoe UI Light"/>
              </a:rPr>
              <a:t>New </a:t>
            </a:r>
            <a:r>
              <a:rPr lang="en-US" sz="1800" dirty="0">
                <a:solidFill>
                  <a:srgbClr val="7030A0"/>
                </a:solidFill>
                <a:latin typeface="Segoe UI Light"/>
              </a:rPr>
              <a:t>Social Tools</a:t>
            </a:r>
          </a:p>
          <a:p>
            <a:pPr lvl="0">
              <a:spcAft>
                <a:spcPts val="1200"/>
              </a:spcAft>
            </a:pPr>
            <a:r>
              <a:rPr lang="en-US" sz="1200" dirty="0">
                <a:solidFill>
                  <a:srgbClr val="505050"/>
                </a:solidFill>
                <a:latin typeface="Segoe UI Light"/>
              </a:rPr>
              <a:t>Surface trending auto topics and allow for sharing, complementing Motor Trend’s existing social media platforms</a:t>
            </a:r>
          </a:p>
          <a:p>
            <a:pPr>
              <a:spcAft>
                <a:spcPts val="600"/>
              </a:spcAft>
            </a:pPr>
            <a:r>
              <a:rPr lang="en-US" sz="1800" dirty="0" smtClean="0">
                <a:solidFill>
                  <a:srgbClr val="7030A0"/>
                </a:solidFill>
                <a:latin typeface="+mj-lt"/>
              </a:rPr>
              <a:t>Advertising </a:t>
            </a:r>
            <a:r>
              <a:rPr lang="en-US" sz="1800" dirty="0">
                <a:solidFill>
                  <a:srgbClr val="7030A0"/>
                </a:solidFill>
                <a:latin typeface="+mj-lt"/>
              </a:rPr>
              <a:t>Opportunities</a:t>
            </a:r>
          </a:p>
          <a:p>
            <a:pPr>
              <a:spcAft>
                <a:spcPts val="600"/>
              </a:spcAft>
            </a:pPr>
            <a:r>
              <a:rPr lang="en-US" sz="1200" dirty="0">
                <a:latin typeface="+mj-lt"/>
              </a:rPr>
              <a:t>Integrated Shopping Tool Module</a:t>
            </a:r>
          </a:p>
          <a:p>
            <a:pPr>
              <a:spcAft>
                <a:spcPts val="600"/>
              </a:spcAft>
            </a:pPr>
            <a:r>
              <a:rPr lang="en-US" sz="1200" dirty="0">
                <a:latin typeface="+mj-lt"/>
              </a:rPr>
              <a:t>Scroll Initiated 300x250</a:t>
            </a:r>
          </a:p>
          <a:p>
            <a:pPr>
              <a:spcAft>
                <a:spcPts val="600"/>
              </a:spcAft>
            </a:pPr>
            <a:r>
              <a:rPr lang="en-US" sz="1200" dirty="0">
                <a:latin typeface="+mj-lt"/>
              </a:rPr>
              <a:t>300x600</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40101" y="744278"/>
            <a:ext cx="4318149" cy="3665425"/>
          </a:xfrm>
          <a:prstGeom prst="rect">
            <a:avLst/>
          </a:prstGeom>
          <a:ln>
            <a:solidFill>
              <a:schemeClr val="bg2"/>
            </a:solidFill>
          </a:ln>
          <a:effectLst/>
        </p:spPr>
      </p:pic>
      <p:pic>
        <p:nvPicPr>
          <p:cNvPr id="10" name="Picture 9" descr="LOGO-MSN-MT_Gre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626" y="109880"/>
            <a:ext cx="2462840" cy="416847"/>
          </a:xfrm>
          <a:prstGeom prst="rect">
            <a:avLst/>
          </a:prstGeom>
        </p:spPr>
      </p:pic>
    </p:spTree>
    <p:extLst>
      <p:ext uri="{BB962C8B-B14F-4D97-AF65-F5344CB8AC3E}">
        <p14:creationId xmlns:p14="http://schemas.microsoft.com/office/powerpoint/2010/main" val="9444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2400" dirty="0">
                <a:solidFill>
                  <a:srgbClr val="7030A0"/>
                </a:solidFill>
                <a:latin typeface="+mj-lt"/>
              </a:rPr>
              <a:t>Impression Media</a:t>
            </a:r>
          </a:p>
          <a:p>
            <a:pPr>
              <a:spcAft>
                <a:spcPts val="600"/>
              </a:spcAft>
            </a:pPr>
            <a:r>
              <a:rPr lang="en-US" sz="1600" dirty="0" smtClean="0">
                <a:latin typeface="+mj-lt"/>
              </a:rPr>
              <a:t>Standard </a:t>
            </a:r>
            <a:r>
              <a:rPr lang="en-US" sz="1600" dirty="0">
                <a:latin typeface="+mj-lt"/>
              </a:rPr>
              <a:t>Offerings by sport</a:t>
            </a:r>
          </a:p>
          <a:p>
            <a:pPr>
              <a:spcAft>
                <a:spcPts val="600"/>
              </a:spcAft>
            </a:pPr>
            <a:r>
              <a:rPr lang="en-US" sz="2400" dirty="0">
                <a:solidFill>
                  <a:srgbClr val="7030A0"/>
                </a:solidFill>
                <a:latin typeface="+mj-lt"/>
              </a:rPr>
              <a:t>Editorial Sponsorships</a:t>
            </a:r>
          </a:p>
          <a:p>
            <a:pPr>
              <a:spcAft>
                <a:spcPts val="1200"/>
              </a:spcAft>
            </a:pPr>
            <a:r>
              <a:rPr lang="en-US" sz="1600" dirty="0">
                <a:latin typeface="+mj-lt"/>
              </a:rPr>
              <a:t>By event, sport season, and site selections</a:t>
            </a:r>
          </a:p>
          <a:p>
            <a:pPr>
              <a:spcAft>
                <a:spcPts val="600"/>
              </a:spcAft>
            </a:pPr>
            <a:r>
              <a:rPr lang="en-US" sz="2400" dirty="0">
                <a:solidFill>
                  <a:srgbClr val="7030A0"/>
                </a:solidFill>
                <a:latin typeface="+mj-lt"/>
              </a:rPr>
              <a:t>Rich Media Takeovers</a:t>
            </a:r>
          </a:p>
          <a:p>
            <a:pPr>
              <a:spcAft>
                <a:spcPts val="600"/>
              </a:spcAft>
            </a:pPr>
            <a:r>
              <a:rPr lang="en-US" sz="1600" dirty="0">
                <a:latin typeface="+mj-lt"/>
              </a:rPr>
              <a:t>Site wide or sport section one-day takeovers</a:t>
            </a:r>
          </a:p>
        </p:txBody>
      </p:sp>
      <p:pic>
        <p:nvPicPr>
          <p:cNvPr id="12"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1173" y="744279"/>
            <a:ext cx="2617077" cy="2090765"/>
          </a:xfrm>
          <a:prstGeom prst="rect">
            <a:avLst/>
          </a:prstGeom>
          <a:noFill/>
          <a:ln w="9525">
            <a:noFill/>
            <a:miter lim="800000"/>
            <a:headEnd/>
            <a:tailEnd/>
          </a:ln>
          <a:effectLst>
            <a:innerShdw blurRad="25400">
              <a:prstClr val="black"/>
            </a:inn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bwMode="auto">
          <a:xfrm>
            <a:off x="5363400" y="2215821"/>
            <a:ext cx="2442077" cy="619223"/>
          </a:xfrm>
          <a:prstGeom prst="rect">
            <a:avLst/>
          </a:prstGeom>
          <a:solidFill>
            <a:srgbClr val="969696">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838" r="3838"/>
          <a:stretch/>
        </p:blipFill>
        <p:spPr bwMode="auto">
          <a:xfrm>
            <a:off x="4540101" y="2215821"/>
            <a:ext cx="3220477" cy="2168336"/>
          </a:xfrm>
          <a:prstGeom prst="rect">
            <a:avLst/>
          </a:prstGeom>
          <a:noFill/>
          <a:ln w="9525">
            <a:noFill/>
            <a:miter lim="800000"/>
            <a:headEnd/>
            <a:tailEnd/>
          </a:ln>
          <a:effectLst>
            <a:innerShdw blurRad="25400">
              <a:prstClr val="black"/>
            </a:inn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301623" y="147258"/>
            <a:ext cx="899855" cy="54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8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906588"/>
            <a:ext cx="4270375" cy="2484437"/>
          </a:xfrm>
          <a:prstGeom prst="rect">
            <a:avLst/>
          </a:prstGeom>
          <a:solidFill>
            <a:srgbClr val="00206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a:solidFill>
                  <a:schemeClr val="tx2"/>
                </a:solidFill>
              </a:rPr>
              <a:t>Publisher</a:t>
            </a:r>
            <a:br>
              <a:rPr lang="en-US" sz="4800" spc="0" dirty="0">
                <a:solidFill>
                  <a:schemeClr val="tx2"/>
                </a:solidFill>
              </a:rPr>
            </a:br>
            <a:r>
              <a:rPr lang="en-US" sz="4800" spc="0" dirty="0">
                <a:solidFill>
                  <a:schemeClr val="tx2"/>
                </a:solidFill>
              </a:rPr>
              <a:t>Opportunities</a:t>
            </a:r>
          </a:p>
        </p:txBody>
      </p:sp>
    </p:spTree>
    <p:extLst>
      <p:ext uri="{BB962C8B-B14F-4D97-AF65-F5344CB8AC3E}">
        <p14:creationId xmlns:p14="http://schemas.microsoft.com/office/powerpoint/2010/main" val="16177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1625" y="1906588"/>
            <a:ext cx="4270375" cy="2484437"/>
          </a:xfrm>
          <a:prstGeom prst="rect">
            <a:avLst/>
          </a:prstGeom>
          <a:solidFill>
            <a:srgbClr val="00B0F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a:solidFill>
                  <a:schemeClr val="tx2"/>
                </a:solidFill>
              </a:rPr>
              <a:t>Advertising </a:t>
            </a:r>
            <a:r>
              <a:rPr lang="en-US" sz="4800" spc="0" dirty="0" smtClean="0">
                <a:solidFill>
                  <a:schemeClr val="tx2"/>
                </a:solidFill>
              </a:rPr>
              <a:t/>
            </a:r>
            <a:br>
              <a:rPr lang="en-US" sz="4800" spc="0" dirty="0" smtClean="0">
                <a:solidFill>
                  <a:schemeClr val="tx2"/>
                </a:solidFill>
              </a:rPr>
            </a:br>
            <a:r>
              <a:rPr lang="en-US" sz="4800" spc="0" dirty="0" smtClean="0">
                <a:solidFill>
                  <a:schemeClr val="tx2"/>
                </a:solidFill>
              </a:rPr>
              <a:t>on </a:t>
            </a:r>
            <a:r>
              <a:rPr lang="en-US" sz="4800" spc="0" dirty="0">
                <a:solidFill>
                  <a:schemeClr val="tx2"/>
                </a:solidFill>
              </a:rPr>
              <a:t>Skype</a:t>
            </a:r>
          </a:p>
        </p:txBody>
      </p:sp>
    </p:spTree>
    <p:extLst>
      <p:ext uri="{BB962C8B-B14F-4D97-AF65-F5344CB8AC3E}">
        <p14:creationId xmlns:p14="http://schemas.microsoft.com/office/powerpoint/2010/main" val="2133875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Advertisers like you sponsor human emotion </a:t>
            </a:r>
            <a:br>
              <a:rPr lang="en-US" dirty="0"/>
            </a:br>
            <a:r>
              <a:rPr lang="en-US" dirty="0"/>
              <a:t>through free Skype </a:t>
            </a:r>
            <a:r>
              <a:rPr lang="en-US" dirty="0" smtClean="0"/>
              <a:t>services</a:t>
            </a:r>
            <a:endParaRPr lang="en-US" dirty="0"/>
          </a:p>
        </p:txBody>
      </p:sp>
      <p:pic>
        <p:nvPicPr>
          <p:cNvPr id="4" name="Picture 3" descr="skype_0124_lowres_videocall_mac_hotel_room_male50s_01 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625" y="1094447"/>
            <a:ext cx="2759689" cy="1888357"/>
          </a:xfrm>
          <a:prstGeom prst="rect">
            <a:avLst/>
          </a:prstGeom>
          <a:ln>
            <a:noFill/>
          </a:ln>
          <a:effectLst/>
        </p:spPr>
      </p:pic>
      <p:pic>
        <p:nvPicPr>
          <p:cNvPr id="5" name="Picture 4" descr="skype_0138_lowres_videocall_tv_bluray_lounge_family_01.jpg"/>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160630" y="1094447"/>
            <a:ext cx="2759689" cy="1888357"/>
          </a:xfrm>
          <a:prstGeom prst="rect">
            <a:avLst/>
          </a:prstGeom>
          <a:effectLst/>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6019636" y="1094447"/>
            <a:ext cx="2838614" cy="188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301625" y="3077804"/>
            <a:ext cx="1636776" cy="131606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2031587" y="3077804"/>
            <a:ext cx="1636776" cy="131606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3761549" y="3077804"/>
            <a:ext cx="1636776" cy="131606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5491511" y="3077804"/>
            <a:ext cx="1636776" cy="131606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7221474" y="3077804"/>
            <a:ext cx="1636776" cy="131606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
          <p:cNvSpPr>
            <a:spLocks/>
          </p:cNvSpPr>
          <p:nvPr/>
        </p:nvSpPr>
        <p:spPr bwMode="auto">
          <a:xfrm>
            <a:off x="381489" y="3164287"/>
            <a:ext cx="1463040" cy="715599"/>
          </a:xfrm>
          <a:prstGeom prst="rect">
            <a:avLst/>
          </a:prstGeom>
          <a:noFill/>
          <a:extLst/>
        </p:spPr>
        <p:txBody>
          <a:bodyPr wrap="square" lIns="0" tIns="0" rIns="0" bIns="0" rtlCol="0">
            <a:noAutofit/>
          </a:bodyPr>
          <a:lstStyle/>
          <a:p>
            <a:pPr defTabSz="914484"/>
            <a:r>
              <a:rPr lang="en-GB" sz="1800" dirty="0">
                <a:solidFill>
                  <a:schemeClr val="tx2"/>
                </a:solidFill>
                <a:latin typeface="+mj-lt"/>
              </a:rPr>
              <a:t>Skype-to-Skype voice</a:t>
            </a:r>
          </a:p>
        </p:txBody>
      </p:sp>
      <p:sp>
        <p:nvSpPr>
          <p:cNvPr id="12" name="Rectangle 3"/>
          <p:cNvSpPr>
            <a:spLocks/>
          </p:cNvSpPr>
          <p:nvPr/>
        </p:nvSpPr>
        <p:spPr bwMode="auto">
          <a:xfrm>
            <a:off x="2127674" y="3164287"/>
            <a:ext cx="1463040" cy="715599"/>
          </a:xfrm>
          <a:prstGeom prst="rect">
            <a:avLst/>
          </a:prstGeom>
          <a:noFill/>
          <a:extLst/>
        </p:spPr>
        <p:txBody>
          <a:bodyPr wrap="square" lIns="0" tIns="0" rIns="0" bIns="0" rtlCol="0">
            <a:noAutofit/>
          </a:bodyPr>
          <a:lstStyle/>
          <a:p>
            <a:pPr defTabSz="914484"/>
            <a:r>
              <a:rPr lang="en-GB" sz="1800" dirty="0">
                <a:solidFill>
                  <a:schemeClr val="tx2"/>
                </a:solidFill>
                <a:latin typeface="+mj-lt"/>
              </a:rPr>
              <a:t>Skype-to-Skype video</a:t>
            </a:r>
          </a:p>
        </p:txBody>
      </p:sp>
      <p:sp>
        <p:nvSpPr>
          <p:cNvPr id="8" name="TextBox 7"/>
          <p:cNvSpPr txBox="1"/>
          <p:nvPr/>
        </p:nvSpPr>
        <p:spPr>
          <a:xfrm>
            <a:off x="3861983" y="3164285"/>
            <a:ext cx="1463040" cy="284711"/>
          </a:xfrm>
          <a:prstGeom prst="rect">
            <a:avLst/>
          </a:prstGeom>
          <a:noFill/>
        </p:spPr>
        <p:txBody>
          <a:bodyPr wrap="square" lIns="0" tIns="0" rIns="0" bIns="0" rtlCol="0">
            <a:noAutofit/>
          </a:bodyPr>
          <a:lstStyle/>
          <a:p>
            <a:pPr defTabSz="914484"/>
            <a:r>
              <a:rPr lang="en-US" sz="1800" dirty="0">
                <a:solidFill>
                  <a:schemeClr val="tx2"/>
                </a:solidFill>
                <a:latin typeface="+mj-lt"/>
              </a:rPr>
              <a:t>Chat</a:t>
            </a:r>
          </a:p>
        </p:txBody>
      </p:sp>
      <p:sp>
        <p:nvSpPr>
          <p:cNvPr id="9" name="TextBox 8"/>
          <p:cNvSpPr txBox="1"/>
          <p:nvPr/>
        </p:nvSpPr>
        <p:spPr>
          <a:xfrm>
            <a:off x="5569412" y="3164287"/>
            <a:ext cx="1463040" cy="500155"/>
          </a:xfrm>
          <a:prstGeom prst="rect">
            <a:avLst/>
          </a:prstGeom>
          <a:noFill/>
        </p:spPr>
        <p:txBody>
          <a:bodyPr wrap="square" lIns="0" tIns="0" rIns="0" bIns="0" rtlCol="0">
            <a:noAutofit/>
          </a:bodyPr>
          <a:lstStyle/>
          <a:p>
            <a:pPr defTabSz="914484"/>
            <a:r>
              <a:rPr lang="en-US" sz="1800" dirty="0">
                <a:solidFill>
                  <a:schemeClr val="tx2"/>
                </a:solidFill>
                <a:latin typeface="+mj-lt"/>
              </a:rPr>
              <a:t>Screen Sharing</a:t>
            </a:r>
          </a:p>
        </p:txBody>
      </p:sp>
      <p:sp>
        <p:nvSpPr>
          <p:cNvPr id="10" name="TextBox 9"/>
          <p:cNvSpPr txBox="1"/>
          <p:nvPr/>
        </p:nvSpPr>
        <p:spPr>
          <a:xfrm>
            <a:off x="7305623" y="3164287"/>
            <a:ext cx="1463040" cy="500155"/>
          </a:xfrm>
          <a:prstGeom prst="rect">
            <a:avLst/>
          </a:prstGeom>
          <a:noFill/>
        </p:spPr>
        <p:txBody>
          <a:bodyPr wrap="square" lIns="0" tIns="0" rIns="0" bIns="0" rtlCol="0">
            <a:noAutofit/>
          </a:bodyPr>
          <a:lstStyle/>
          <a:p>
            <a:pPr defTabSz="914484"/>
            <a:r>
              <a:rPr lang="en-US" sz="1800" dirty="0">
                <a:solidFill>
                  <a:schemeClr val="tx2"/>
                </a:solidFill>
                <a:latin typeface="+mj-lt"/>
              </a:rPr>
              <a:t>Facebook Feed</a:t>
            </a:r>
          </a:p>
        </p:txBody>
      </p:sp>
    </p:spTree>
    <p:extLst>
      <p:ext uri="{BB962C8B-B14F-4D97-AF65-F5344CB8AC3E}">
        <p14:creationId xmlns:p14="http://schemas.microsoft.com/office/powerpoint/2010/main" val="27227995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Advertiser Value </a:t>
            </a:r>
            <a:r>
              <a:rPr lang="en-US" dirty="0" smtClean="0"/>
              <a:t>Proposition</a:t>
            </a:r>
            <a:endParaRPr lang="en-US" dirty="0"/>
          </a:p>
        </p:txBody>
      </p:sp>
      <p:grpSp>
        <p:nvGrpSpPr>
          <p:cNvPr id="101" name="Group 100"/>
          <p:cNvGrpSpPr/>
          <p:nvPr/>
        </p:nvGrpSpPr>
        <p:grpSpPr>
          <a:xfrm>
            <a:off x="-2" y="3598381"/>
            <a:ext cx="9202816" cy="807530"/>
            <a:chOff x="-3" y="5379480"/>
            <a:chExt cx="12516468" cy="1097280"/>
          </a:xfrm>
        </p:grpSpPr>
        <p:sp>
          <p:nvSpPr>
            <p:cNvPr id="47" name="Rectangle 46"/>
            <p:cNvSpPr/>
            <p:nvPr/>
          </p:nvSpPr>
          <p:spPr bwMode="auto">
            <a:xfrm>
              <a:off x="-3" y="5379480"/>
              <a:ext cx="3077163" cy="109728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143419" rIns="179274" bIns="143419" numCol="1" spcCol="0" rtlCol="0" fromWordArt="0" anchor="ctr" anchorCtr="0" forceAA="0" compatLnSpc="1">
              <a:prstTxWarp prst="textNoShape">
                <a:avLst/>
              </a:prstTxWarp>
              <a:noAutofit/>
            </a:bodyPr>
            <a:lstStyle/>
            <a:p>
              <a:pPr defTabSz="685718"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Impact</a:t>
              </a:r>
            </a:p>
          </p:txBody>
        </p:sp>
        <p:sp>
          <p:nvSpPr>
            <p:cNvPr id="92" name="Rectangle 91"/>
            <p:cNvSpPr/>
            <p:nvPr/>
          </p:nvSpPr>
          <p:spPr bwMode="auto">
            <a:xfrm>
              <a:off x="3166451" y="5379480"/>
              <a:ext cx="3210867" cy="109728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defTabSz="685718"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17%</a:t>
              </a:r>
            </a:p>
            <a:p>
              <a:pPr defTabSz="685718" fontAlgn="base">
                <a:lnSpc>
                  <a:spcPct val="90000"/>
                </a:lnSpc>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Lift in Likelihood to Recommend</a:t>
              </a:r>
            </a:p>
          </p:txBody>
        </p:sp>
        <p:sp>
          <p:nvSpPr>
            <p:cNvPr id="93" name="Rectangle 92"/>
            <p:cNvSpPr/>
            <p:nvPr/>
          </p:nvSpPr>
          <p:spPr bwMode="auto">
            <a:xfrm>
              <a:off x="6461340" y="5379480"/>
              <a:ext cx="3210867" cy="109728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defTabSz="685718"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15%</a:t>
              </a:r>
            </a:p>
            <a:p>
              <a:pPr defTabSz="685718" fontAlgn="base">
                <a:lnSpc>
                  <a:spcPct val="90000"/>
                </a:lnSpc>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Lift in Brand Favorability</a:t>
              </a:r>
            </a:p>
          </p:txBody>
        </p:sp>
        <p:sp>
          <p:nvSpPr>
            <p:cNvPr id="94" name="Rectangle 93"/>
            <p:cNvSpPr/>
            <p:nvPr/>
          </p:nvSpPr>
          <p:spPr bwMode="auto">
            <a:xfrm>
              <a:off x="9757266" y="5379480"/>
              <a:ext cx="2679209" cy="109728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defTabSz="685718"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26%</a:t>
              </a:r>
            </a:p>
            <a:p>
              <a:pPr defTabSz="685718" fontAlgn="base">
                <a:lnSpc>
                  <a:spcPct val="90000"/>
                </a:lnSpc>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Lift in intent to purchase</a:t>
              </a:r>
            </a:p>
          </p:txBody>
        </p:sp>
        <p:sp>
          <p:nvSpPr>
            <p:cNvPr id="95" name="Freeform 124"/>
            <p:cNvSpPr>
              <a:spLocks noEditPoints="1"/>
            </p:cNvSpPr>
            <p:nvPr/>
          </p:nvSpPr>
          <p:spPr bwMode="auto">
            <a:xfrm flipH="1">
              <a:off x="11705616" y="5379480"/>
              <a:ext cx="810849" cy="731148"/>
            </a:xfrm>
            <a:custGeom>
              <a:avLst/>
              <a:gdLst>
                <a:gd name="T0" fmla="*/ 1050 w 1167"/>
                <a:gd name="T1" fmla="*/ 578 h 1053"/>
                <a:gd name="T2" fmla="*/ 1081 w 1167"/>
                <a:gd name="T3" fmla="*/ 578 h 1053"/>
                <a:gd name="T4" fmla="*/ 1081 w 1167"/>
                <a:gd name="T5" fmla="*/ 391 h 1053"/>
                <a:gd name="T6" fmla="*/ 1034 w 1167"/>
                <a:gd name="T7" fmla="*/ 344 h 1053"/>
                <a:gd name="T8" fmla="*/ 47 w 1167"/>
                <a:gd name="T9" fmla="*/ 344 h 1053"/>
                <a:gd name="T10" fmla="*/ 0 w 1167"/>
                <a:gd name="T11" fmla="*/ 391 h 1053"/>
                <a:gd name="T12" fmla="*/ 0 w 1167"/>
                <a:gd name="T13" fmla="*/ 1006 h 1053"/>
                <a:gd name="T14" fmla="*/ 47 w 1167"/>
                <a:gd name="T15" fmla="*/ 1053 h 1053"/>
                <a:gd name="T16" fmla="*/ 1034 w 1167"/>
                <a:gd name="T17" fmla="*/ 1053 h 1053"/>
                <a:gd name="T18" fmla="*/ 1081 w 1167"/>
                <a:gd name="T19" fmla="*/ 1006 h 1053"/>
                <a:gd name="T20" fmla="*/ 1081 w 1167"/>
                <a:gd name="T21" fmla="*/ 819 h 1053"/>
                <a:gd name="T22" fmla="*/ 882 w 1167"/>
                <a:gd name="T23" fmla="*/ 819 h 1053"/>
                <a:gd name="T24" fmla="*/ 812 w 1167"/>
                <a:gd name="T25" fmla="*/ 748 h 1053"/>
                <a:gd name="T26" fmla="*/ 812 w 1167"/>
                <a:gd name="T27" fmla="*/ 648 h 1053"/>
                <a:gd name="T28" fmla="*/ 882 w 1167"/>
                <a:gd name="T29" fmla="*/ 578 h 1053"/>
                <a:gd name="T30" fmla="*/ 1040 w 1167"/>
                <a:gd name="T31" fmla="*/ 578 h 1053"/>
                <a:gd name="T32" fmla="*/ 1120 w 1167"/>
                <a:gd name="T33" fmla="*/ 602 h 1053"/>
                <a:gd name="T34" fmla="*/ 882 w 1167"/>
                <a:gd name="T35" fmla="*/ 602 h 1053"/>
                <a:gd name="T36" fmla="*/ 836 w 1167"/>
                <a:gd name="T37" fmla="*/ 648 h 1053"/>
                <a:gd name="T38" fmla="*/ 836 w 1167"/>
                <a:gd name="T39" fmla="*/ 748 h 1053"/>
                <a:gd name="T40" fmla="*/ 882 w 1167"/>
                <a:gd name="T41" fmla="*/ 795 h 1053"/>
                <a:gd name="T42" fmla="*/ 1120 w 1167"/>
                <a:gd name="T43" fmla="*/ 795 h 1053"/>
                <a:gd name="T44" fmla="*/ 1167 w 1167"/>
                <a:gd name="T45" fmla="*/ 748 h 1053"/>
                <a:gd name="T46" fmla="*/ 1167 w 1167"/>
                <a:gd name="T47" fmla="*/ 648 h 1053"/>
                <a:gd name="T48" fmla="*/ 1120 w 1167"/>
                <a:gd name="T49" fmla="*/ 602 h 1053"/>
                <a:gd name="T50" fmla="*/ 959 w 1167"/>
                <a:gd name="T51" fmla="*/ 721 h 1053"/>
                <a:gd name="T52" fmla="*/ 930 w 1167"/>
                <a:gd name="T53" fmla="*/ 750 h 1053"/>
                <a:gd name="T54" fmla="*/ 901 w 1167"/>
                <a:gd name="T55" fmla="*/ 721 h 1053"/>
                <a:gd name="T56" fmla="*/ 901 w 1167"/>
                <a:gd name="T57" fmla="*/ 676 h 1053"/>
                <a:gd name="T58" fmla="*/ 930 w 1167"/>
                <a:gd name="T59" fmla="*/ 647 h 1053"/>
                <a:gd name="T60" fmla="*/ 959 w 1167"/>
                <a:gd name="T61" fmla="*/ 676 h 1053"/>
                <a:gd name="T62" fmla="*/ 959 w 1167"/>
                <a:gd name="T63" fmla="*/ 721 h 1053"/>
                <a:gd name="T64" fmla="*/ 90 w 1167"/>
                <a:gd name="T65" fmla="*/ 320 h 1053"/>
                <a:gd name="T66" fmla="*/ 74 w 1167"/>
                <a:gd name="T67" fmla="*/ 234 h 1053"/>
                <a:gd name="T68" fmla="*/ 829 w 1167"/>
                <a:gd name="T69" fmla="*/ 88 h 1053"/>
                <a:gd name="T70" fmla="*/ 874 w 1167"/>
                <a:gd name="T71" fmla="*/ 320 h 1053"/>
                <a:gd name="T72" fmla="*/ 778 w 1167"/>
                <a:gd name="T73" fmla="*/ 320 h 1053"/>
                <a:gd name="T74" fmla="*/ 768 w 1167"/>
                <a:gd name="T75" fmla="*/ 267 h 1053"/>
                <a:gd name="T76" fmla="*/ 746 w 1167"/>
                <a:gd name="T77" fmla="*/ 275 h 1053"/>
                <a:gd name="T78" fmla="*/ 666 w 1167"/>
                <a:gd name="T79" fmla="*/ 220 h 1053"/>
                <a:gd name="T80" fmla="*/ 666 w 1167"/>
                <a:gd name="T81" fmla="*/ 193 h 1053"/>
                <a:gd name="T82" fmla="*/ 264 w 1167"/>
                <a:gd name="T83" fmla="*/ 271 h 1053"/>
                <a:gd name="T84" fmla="*/ 274 w 1167"/>
                <a:gd name="T85" fmla="*/ 296 h 1053"/>
                <a:gd name="T86" fmla="*/ 275 w 1167"/>
                <a:gd name="T87" fmla="*/ 320 h 1053"/>
                <a:gd name="T88" fmla="*/ 90 w 1167"/>
                <a:gd name="T89" fmla="*/ 320 h 1053"/>
                <a:gd name="T90" fmla="*/ 102 w 1167"/>
                <a:gd name="T91" fmla="*/ 193 h 1053"/>
                <a:gd name="T92" fmla="*/ 450 w 1167"/>
                <a:gd name="T93" fmla="*/ 0 h 1053"/>
                <a:gd name="T94" fmla="*/ 513 w 1167"/>
                <a:gd name="T95" fmla="*/ 114 h 1053"/>
                <a:gd name="T96" fmla="*/ 102 w 1167"/>
                <a:gd name="T97" fmla="*/ 19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7" h="1053">
                  <a:moveTo>
                    <a:pt x="1050" y="578"/>
                  </a:moveTo>
                  <a:cubicBezTo>
                    <a:pt x="1081" y="578"/>
                    <a:pt x="1081" y="578"/>
                    <a:pt x="1081" y="578"/>
                  </a:cubicBezTo>
                  <a:cubicBezTo>
                    <a:pt x="1081" y="391"/>
                    <a:pt x="1081" y="391"/>
                    <a:pt x="1081" y="391"/>
                  </a:cubicBezTo>
                  <a:cubicBezTo>
                    <a:pt x="1081" y="365"/>
                    <a:pt x="1060" y="344"/>
                    <a:pt x="1034" y="344"/>
                  </a:cubicBezTo>
                  <a:cubicBezTo>
                    <a:pt x="47" y="344"/>
                    <a:pt x="47" y="344"/>
                    <a:pt x="47" y="344"/>
                  </a:cubicBezTo>
                  <a:cubicBezTo>
                    <a:pt x="21" y="344"/>
                    <a:pt x="0" y="365"/>
                    <a:pt x="0" y="391"/>
                  </a:cubicBezTo>
                  <a:cubicBezTo>
                    <a:pt x="0" y="1006"/>
                    <a:pt x="0" y="1006"/>
                    <a:pt x="0" y="1006"/>
                  </a:cubicBezTo>
                  <a:cubicBezTo>
                    <a:pt x="0" y="1032"/>
                    <a:pt x="21" y="1053"/>
                    <a:pt x="47" y="1053"/>
                  </a:cubicBezTo>
                  <a:cubicBezTo>
                    <a:pt x="1034" y="1053"/>
                    <a:pt x="1034" y="1053"/>
                    <a:pt x="1034" y="1053"/>
                  </a:cubicBezTo>
                  <a:cubicBezTo>
                    <a:pt x="1060" y="1053"/>
                    <a:pt x="1081" y="1032"/>
                    <a:pt x="1081" y="1006"/>
                  </a:cubicBezTo>
                  <a:cubicBezTo>
                    <a:pt x="1081" y="819"/>
                    <a:pt x="1081" y="819"/>
                    <a:pt x="1081" y="819"/>
                  </a:cubicBezTo>
                  <a:cubicBezTo>
                    <a:pt x="882" y="819"/>
                    <a:pt x="882" y="819"/>
                    <a:pt x="882" y="819"/>
                  </a:cubicBezTo>
                  <a:cubicBezTo>
                    <a:pt x="844" y="819"/>
                    <a:pt x="812" y="787"/>
                    <a:pt x="812" y="748"/>
                  </a:cubicBezTo>
                  <a:cubicBezTo>
                    <a:pt x="812" y="648"/>
                    <a:pt x="812" y="648"/>
                    <a:pt x="812" y="648"/>
                  </a:cubicBezTo>
                  <a:cubicBezTo>
                    <a:pt x="812" y="610"/>
                    <a:pt x="844" y="578"/>
                    <a:pt x="882" y="578"/>
                  </a:cubicBezTo>
                  <a:cubicBezTo>
                    <a:pt x="1040" y="578"/>
                    <a:pt x="1040" y="578"/>
                    <a:pt x="1040" y="578"/>
                  </a:cubicBezTo>
                  <a:moveTo>
                    <a:pt x="1120" y="602"/>
                  </a:moveTo>
                  <a:cubicBezTo>
                    <a:pt x="882" y="602"/>
                    <a:pt x="882" y="602"/>
                    <a:pt x="882" y="602"/>
                  </a:cubicBezTo>
                  <a:cubicBezTo>
                    <a:pt x="857" y="602"/>
                    <a:pt x="836" y="623"/>
                    <a:pt x="836" y="648"/>
                  </a:cubicBezTo>
                  <a:cubicBezTo>
                    <a:pt x="836" y="748"/>
                    <a:pt x="836" y="748"/>
                    <a:pt x="836" y="748"/>
                  </a:cubicBezTo>
                  <a:cubicBezTo>
                    <a:pt x="836" y="774"/>
                    <a:pt x="857" y="795"/>
                    <a:pt x="882" y="795"/>
                  </a:cubicBezTo>
                  <a:cubicBezTo>
                    <a:pt x="1120" y="795"/>
                    <a:pt x="1120" y="795"/>
                    <a:pt x="1120" y="795"/>
                  </a:cubicBezTo>
                  <a:cubicBezTo>
                    <a:pt x="1146" y="795"/>
                    <a:pt x="1167" y="774"/>
                    <a:pt x="1167" y="748"/>
                  </a:cubicBezTo>
                  <a:cubicBezTo>
                    <a:pt x="1167" y="648"/>
                    <a:pt x="1167" y="648"/>
                    <a:pt x="1167" y="648"/>
                  </a:cubicBezTo>
                  <a:cubicBezTo>
                    <a:pt x="1167" y="623"/>
                    <a:pt x="1146" y="602"/>
                    <a:pt x="1120" y="602"/>
                  </a:cubicBezTo>
                  <a:close/>
                  <a:moveTo>
                    <a:pt x="959" y="721"/>
                  </a:moveTo>
                  <a:cubicBezTo>
                    <a:pt x="959" y="737"/>
                    <a:pt x="946" y="750"/>
                    <a:pt x="930" y="750"/>
                  </a:cubicBezTo>
                  <a:cubicBezTo>
                    <a:pt x="914" y="750"/>
                    <a:pt x="901" y="737"/>
                    <a:pt x="901" y="721"/>
                  </a:cubicBezTo>
                  <a:cubicBezTo>
                    <a:pt x="901" y="676"/>
                    <a:pt x="901" y="676"/>
                    <a:pt x="901" y="676"/>
                  </a:cubicBezTo>
                  <a:cubicBezTo>
                    <a:pt x="901" y="660"/>
                    <a:pt x="914" y="647"/>
                    <a:pt x="930" y="647"/>
                  </a:cubicBezTo>
                  <a:cubicBezTo>
                    <a:pt x="946" y="647"/>
                    <a:pt x="959" y="660"/>
                    <a:pt x="959" y="676"/>
                  </a:cubicBezTo>
                  <a:lnTo>
                    <a:pt x="959" y="721"/>
                  </a:lnTo>
                  <a:close/>
                  <a:moveTo>
                    <a:pt x="90" y="320"/>
                  </a:moveTo>
                  <a:cubicBezTo>
                    <a:pt x="74" y="234"/>
                    <a:pt x="74" y="234"/>
                    <a:pt x="74" y="234"/>
                  </a:cubicBezTo>
                  <a:cubicBezTo>
                    <a:pt x="829" y="88"/>
                    <a:pt x="829" y="88"/>
                    <a:pt x="829" y="88"/>
                  </a:cubicBezTo>
                  <a:cubicBezTo>
                    <a:pt x="874" y="320"/>
                    <a:pt x="874" y="320"/>
                    <a:pt x="874" y="320"/>
                  </a:cubicBezTo>
                  <a:cubicBezTo>
                    <a:pt x="778" y="320"/>
                    <a:pt x="778" y="320"/>
                    <a:pt x="778" y="320"/>
                  </a:cubicBezTo>
                  <a:cubicBezTo>
                    <a:pt x="768" y="267"/>
                    <a:pt x="768" y="267"/>
                    <a:pt x="768" y="267"/>
                  </a:cubicBezTo>
                  <a:cubicBezTo>
                    <a:pt x="761" y="270"/>
                    <a:pt x="754" y="273"/>
                    <a:pt x="746" y="275"/>
                  </a:cubicBezTo>
                  <a:cubicBezTo>
                    <a:pt x="709" y="282"/>
                    <a:pt x="673" y="258"/>
                    <a:pt x="666" y="220"/>
                  </a:cubicBezTo>
                  <a:cubicBezTo>
                    <a:pt x="664" y="211"/>
                    <a:pt x="664" y="202"/>
                    <a:pt x="666" y="193"/>
                  </a:cubicBezTo>
                  <a:cubicBezTo>
                    <a:pt x="264" y="271"/>
                    <a:pt x="264" y="271"/>
                    <a:pt x="264" y="271"/>
                  </a:cubicBezTo>
                  <a:cubicBezTo>
                    <a:pt x="269" y="278"/>
                    <a:pt x="273" y="287"/>
                    <a:pt x="274" y="296"/>
                  </a:cubicBezTo>
                  <a:cubicBezTo>
                    <a:pt x="276" y="304"/>
                    <a:pt x="276" y="313"/>
                    <a:pt x="275" y="320"/>
                  </a:cubicBezTo>
                  <a:lnTo>
                    <a:pt x="90" y="320"/>
                  </a:lnTo>
                  <a:close/>
                  <a:moveTo>
                    <a:pt x="102" y="193"/>
                  </a:moveTo>
                  <a:cubicBezTo>
                    <a:pt x="450" y="0"/>
                    <a:pt x="450" y="0"/>
                    <a:pt x="450" y="0"/>
                  </a:cubicBezTo>
                  <a:cubicBezTo>
                    <a:pt x="513" y="114"/>
                    <a:pt x="513" y="114"/>
                    <a:pt x="513" y="114"/>
                  </a:cubicBezTo>
                  <a:lnTo>
                    <a:pt x="102" y="193"/>
                  </a:lnTo>
                  <a:close/>
                </a:path>
              </a:pathLst>
            </a:custGeom>
            <a:solidFill>
              <a:schemeClr val="tx2"/>
            </a:solidFill>
            <a:ln>
              <a:noFill/>
            </a:ln>
          </p:spPr>
          <p:txBody>
            <a:bodyPr vert="horz" wrap="square" lIns="89634" tIns="44817" rIns="89634" bIns="44817" numCol="1" anchor="t" anchorCtr="0" compatLnSpc="1">
              <a:prstTxWarp prst="textNoShape">
                <a:avLst/>
              </a:prstTxWarp>
            </a:bodyPr>
            <a:lstStyle/>
            <a:p>
              <a:pPr defTabSz="685958"/>
              <a:endParaRPr lang="en-US" sz="1300">
                <a:gradFill>
                  <a:gsLst>
                    <a:gs pos="0">
                      <a:srgbClr val="FFFFFF"/>
                    </a:gs>
                    <a:gs pos="100000">
                      <a:srgbClr val="FFFFFF"/>
                    </a:gs>
                  </a:gsLst>
                  <a:lin ang="5400000" scaled="0"/>
                </a:gradFill>
              </a:endParaRPr>
            </a:p>
          </p:txBody>
        </p:sp>
        <p:sp>
          <p:nvSpPr>
            <p:cNvPr id="96" name="Freeform 14"/>
            <p:cNvSpPr>
              <a:spLocks noEditPoints="1"/>
            </p:cNvSpPr>
            <p:nvPr/>
          </p:nvSpPr>
          <p:spPr bwMode="auto">
            <a:xfrm>
              <a:off x="4275820" y="5545598"/>
              <a:ext cx="481739" cy="509951"/>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39" tIns="44819" rIns="89639" bIns="44819" numCol="1" rtlCol="0" anchor="ctr" anchorCtr="0" compatLnSpc="1">
              <a:prstTxWarp prst="textNoShape">
                <a:avLst/>
              </a:prstTxWarp>
            </a:bodyPr>
            <a:lstStyle/>
            <a:p>
              <a:pPr defTabSz="605217"/>
              <a:endParaRPr lang="en-US" sz="1600" spc="-99">
                <a:solidFill>
                  <a:srgbClr val="505050">
                    <a:lumMod val="50000"/>
                  </a:srgbClr>
                </a:solidFill>
                <a:latin typeface="Segoe Light" pitchFamily="34" charset="0"/>
              </a:endParaRPr>
            </a:p>
          </p:txBody>
        </p:sp>
      </p:grpSp>
      <p:grpSp>
        <p:nvGrpSpPr>
          <p:cNvPr id="14" name="Group 13"/>
          <p:cNvGrpSpPr/>
          <p:nvPr/>
        </p:nvGrpSpPr>
        <p:grpSpPr>
          <a:xfrm>
            <a:off x="-1" y="2728239"/>
            <a:ext cx="9144002" cy="812961"/>
            <a:chOff x="-3" y="4197121"/>
            <a:chExt cx="12436478" cy="1104660"/>
          </a:xfrm>
        </p:grpSpPr>
        <p:sp>
          <p:nvSpPr>
            <p:cNvPr id="48" name="Rectangle 47"/>
            <p:cNvSpPr/>
            <p:nvPr/>
          </p:nvSpPr>
          <p:spPr bwMode="auto">
            <a:xfrm>
              <a:off x="-3" y="4197121"/>
              <a:ext cx="3077163"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143419" rIns="179274" bIns="143419" numCol="1" spcCol="0" rtlCol="0" fromWordArt="0" anchor="ctr" anchorCtr="0" forceAA="0" compatLnSpc="1">
              <a:prstTxWarp prst="textNoShape">
                <a:avLst/>
              </a:prstTxWarp>
              <a:noAutofit/>
            </a:bodyPr>
            <a:lstStyle/>
            <a:p>
              <a:pPr defTabSz="685718"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Innovation</a:t>
              </a:r>
            </a:p>
          </p:txBody>
        </p:sp>
        <p:sp>
          <p:nvSpPr>
            <p:cNvPr id="88" name="Rectangle 87"/>
            <p:cNvSpPr/>
            <p:nvPr/>
          </p:nvSpPr>
          <p:spPr bwMode="auto">
            <a:xfrm>
              <a:off x="3166451" y="4197121"/>
              <a:ext cx="3780274"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ctr" anchorCtr="0" forceAA="0" compatLnSpc="1">
              <a:prstTxWarp prst="textNoShape">
                <a:avLst/>
              </a:prstTxWarp>
              <a:noAutofit/>
            </a:bodyPr>
            <a:lstStyle/>
            <a:p>
              <a:pPr defTabSz="685958"/>
              <a:r>
                <a:rPr lang="en-US" sz="2100" dirty="0">
                  <a:gradFill>
                    <a:gsLst>
                      <a:gs pos="0">
                        <a:srgbClr val="FFFFFF"/>
                      </a:gs>
                      <a:gs pos="100000">
                        <a:srgbClr val="FFFFFF"/>
                      </a:gs>
                    </a:gsLst>
                    <a:lin ang="5400000" scaled="0"/>
                  </a:gradFill>
                  <a:latin typeface="Segoe UI Light"/>
                  <a:ea typeface="Segoe UI" pitchFamily="34" charset="0"/>
                  <a:cs typeface="Segoe UI" pitchFamily="34" charset="0"/>
                </a:rPr>
                <a:t>Conversations Ads: </a:t>
              </a:r>
            </a:p>
            <a:p>
              <a:pPr defTabSz="685958"/>
              <a:r>
                <a:rPr lang="en-US" sz="900" dirty="0">
                  <a:solidFill>
                    <a:srgbClr val="FFFFFF"/>
                  </a:solidFill>
                </a:rPr>
                <a:t>Total differentiator, brands can be INSIDE </a:t>
              </a:r>
            </a:p>
            <a:p>
              <a:pPr defTabSz="685958"/>
              <a:r>
                <a:rPr lang="en-US" sz="900" dirty="0">
                  <a:solidFill>
                    <a:srgbClr val="FFFFFF"/>
                  </a:solidFill>
                </a:rPr>
                <a:t>a Skype call</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63"/>
            <a:stretch/>
          </p:blipFill>
          <p:spPr bwMode="auto">
            <a:xfrm>
              <a:off x="6112622" y="4197121"/>
              <a:ext cx="834104" cy="81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051333" y="4204501"/>
              <a:ext cx="2479381" cy="1097280"/>
              <a:chOff x="7060859" y="4204501"/>
              <a:chExt cx="2479381" cy="1097280"/>
            </a:xfrm>
          </p:grpSpPr>
          <p:pic>
            <p:nvPicPr>
              <p:cNvPr id="90" name="Picture 8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0859" y="4204501"/>
                <a:ext cx="2479381" cy="1097280"/>
              </a:xfrm>
              <a:prstGeom prst="rect">
                <a:avLst/>
              </a:prstGeom>
            </p:spPr>
          </p:pic>
          <p:sp>
            <p:nvSpPr>
              <p:cNvPr id="6" name="Rectangle 5"/>
              <p:cNvSpPr/>
              <p:nvPr/>
            </p:nvSpPr>
            <p:spPr bwMode="auto">
              <a:xfrm>
                <a:off x="7060859" y="4935977"/>
                <a:ext cx="2479381" cy="365804"/>
              </a:xfrm>
              <a:prstGeom prst="rect">
                <a:avLst/>
              </a:prstGeom>
              <a:gradFill flip="none" rotWithShape="1">
                <a:gsLst>
                  <a:gs pos="0">
                    <a:srgbClr val="000000"/>
                  </a:gs>
                  <a:gs pos="100000">
                    <a:schemeClr val="accent1">
                      <a:shade val="100000"/>
                      <a:satMod val="11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68575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202" name="Picture 10" descr="http://www.devworx.in/assets/windows-8-logo.png"/>
              <p:cNvPicPr>
                <a:picLocks noChangeAspect="1" noChangeArrowheads="1"/>
              </p:cNvPicPr>
              <p:nvPr/>
            </p:nvPicPr>
            <p:blipFill rotWithShape="1">
              <a:blip r:embed="rId5" cstate="screen">
                <a:biLevel thresh="25000"/>
                <a:extLst>
                  <a:ext uri="{28A0092B-C50C-407E-A947-70E740481C1C}">
                    <a14:useLocalDpi xmlns:a14="http://schemas.microsoft.com/office/drawing/2010/main"/>
                  </a:ext>
                </a:extLst>
              </a:blip>
              <a:srcRect/>
              <a:stretch/>
            </p:blipFill>
            <p:spPr bwMode="auto">
              <a:xfrm>
                <a:off x="7164997" y="5014913"/>
                <a:ext cx="753537" cy="249466"/>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p:cNvSpPr/>
            <p:nvPr/>
          </p:nvSpPr>
          <p:spPr bwMode="auto">
            <a:xfrm>
              <a:off x="9619989" y="4204501"/>
              <a:ext cx="2816486" cy="108990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ctr" anchorCtr="0" forceAA="0" compatLnSpc="1">
              <a:prstTxWarp prst="textNoShape">
                <a:avLst/>
              </a:prstTxWarp>
              <a:noAutofit/>
            </a:bodyPr>
            <a:lstStyle/>
            <a:p>
              <a:pPr defTabSz="685958"/>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Mobile</a:t>
              </a:r>
            </a:p>
            <a:p>
              <a:pPr defTabSz="685958"/>
              <a:r>
                <a:rPr lang="en-US" sz="900" dirty="0">
                  <a:solidFill>
                    <a:srgbClr val="FFFFFF"/>
                  </a:solidFill>
                </a:rPr>
                <a:t>Android &amp; iPhone  </a:t>
              </a:r>
              <a:endParaRPr lang="en-US" sz="900" i="1" dirty="0">
                <a:solidFill>
                  <a:srgbClr val="FFFFFF"/>
                </a:solidFill>
              </a:endParaRPr>
            </a:p>
          </p:txBody>
        </p:sp>
      </p:grpSp>
      <p:grpSp>
        <p:nvGrpSpPr>
          <p:cNvPr id="13" name="Group 12"/>
          <p:cNvGrpSpPr/>
          <p:nvPr/>
        </p:nvGrpSpPr>
        <p:grpSpPr>
          <a:xfrm>
            <a:off x="-1" y="1858096"/>
            <a:ext cx="9144002" cy="1082154"/>
            <a:chOff x="-3" y="3014760"/>
            <a:chExt cx="12436478" cy="1470442"/>
          </a:xfrm>
        </p:grpSpPr>
        <p:sp>
          <p:nvSpPr>
            <p:cNvPr id="46" name="Rectangle 45"/>
            <p:cNvSpPr/>
            <p:nvPr/>
          </p:nvSpPr>
          <p:spPr bwMode="auto">
            <a:xfrm>
              <a:off x="-3" y="3014761"/>
              <a:ext cx="3077163"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143419" rIns="179274" bIns="143419" numCol="1" spcCol="0" rtlCol="0" fromWordArt="0" anchor="ctr" anchorCtr="0" forceAA="0" compatLnSpc="1">
              <a:prstTxWarp prst="textNoShape">
                <a:avLst/>
              </a:prstTxWarp>
              <a:noAutofit/>
            </a:bodyPr>
            <a:lstStyle/>
            <a:p>
              <a:pPr defTabSz="685958"/>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Engagement</a:t>
              </a:r>
            </a:p>
          </p:txBody>
        </p:sp>
        <p:sp>
          <p:nvSpPr>
            <p:cNvPr id="67" name="Rectangle 66"/>
            <p:cNvSpPr/>
            <p:nvPr/>
          </p:nvSpPr>
          <p:spPr bwMode="auto">
            <a:xfrm>
              <a:off x="3153361" y="3014761"/>
              <a:ext cx="2321120"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ctr" anchorCtr="0" forceAA="0" compatLnSpc="1">
              <a:prstTxWarp prst="textNoShape">
                <a:avLst/>
              </a:prstTxWarp>
              <a:noAutofit/>
            </a:bodyPr>
            <a:lstStyle/>
            <a:p>
              <a:pPr defTabSz="685958"/>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9" name="Rectangle 68"/>
            <p:cNvSpPr/>
            <p:nvPr/>
          </p:nvSpPr>
          <p:spPr bwMode="auto">
            <a:xfrm>
              <a:off x="8714313" y="3014761"/>
              <a:ext cx="1987683"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89642" rIns="179274" bIns="89642" numCol="1" spcCol="0" rtlCol="0" fromWordArt="0" anchor="t" anchorCtr="0" forceAA="0" compatLnSpc="1">
              <a:prstTxWarp prst="textNoShape">
                <a:avLst/>
              </a:prstTxWarp>
              <a:noAutofit/>
            </a:bodyPr>
            <a:lstStyle/>
            <a:p>
              <a:pPr defTabSz="685718" fontAlgn="base">
                <a:lnSpc>
                  <a:spcPct val="90000"/>
                </a:lnSpc>
                <a:spcBef>
                  <a:spcPct val="0"/>
                </a:spcBef>
                <a:spcAft>
                  <a:spcPct val="0"/>
                </a:spcAft>
              </a:pPr>
              <a:r>
                <a:rPr lang="en-US" sz="1000" dirty="0">
                  <a:solidFill>
                    <a:srgbClr val="FFFFFF"/>
                  </a:solidFill>
                </a:rPr>
                <a:t>Average Skype Session</a:t>
              </a:r>
            </a:p>
          </p:txBody>
        </p:sp>
        <p:grpSp>
          <p:nvGrpSpPr>
            <p:cNvPr id="75" name="Group 74"/>
            <p:cNvGrpSpPr/>
            <p:nvPr/>
          </p:nvGrpSpPr>
          <p:grpSpPr>
            <a:xfrm>
              <a:off x="3148484" y="3067452"/>
              <a:ext cx="2458511" cy="1093766"/>
              <a:chOff x="3351680" y="2951340"/>
              <a:chExt cx="2458511" cy="1093766"/>
            </a:xfrm>
          </p:grpSpPr>
          <p:sp>
            <p:nvSpPr>
              <p:cNvPr id="70" name="Rectangle 69"/>
              <p:cNvSpPr/>
              <p:nvPr/>
            </p:nvSpPr>
            <p:spPr>
              <a:xfrm>
                <a:off x="3351680" y="2951340"/>
                <a:ext cx="1012047" cy="577130"/>
              </a:xfrm>
              <a:prstGeom prst="rect">
                <a:avLst/>
              </a:prstGeom>
            </p:spPr>
            <p:txBody>
              <a:bodyPr wrap="none">
                <a:spAutoFit/>
              </a:bodyPr>
              <a:lstStyle/>
              <a:p>
                <a:pPr defTabSz="685718"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76%</a:t>
                </a:r>
              </a:p>
            </p:txBody>
          </p:sp>
          <p:sp>
            <p:nvSpPr>
              <p:cNvPr id="71" name="Rectangle 70"/>
              <p:cNvSpPr/>
              <p:nvPr/>
            </p:nvSpPr>
            <p:spPr>
              <a:xfrm>
                <a:off x="3351680" y="3467976"/>
                <a:ext cx="1012047" cy="577130"/>
              </a:xfrm>
              <a:prstGeom prst="rect">
                <a:avLst/>
              </a:prstGeom>
            </p:spPr>
            <p:txBody>
              <a:bodyPr wrap="none">
                <a:spAutoFit/>
              </a:bodyPr>
              <a:lstStyle/>
              <a:p>
                <a:pPr defTabSz="685718"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65%</a:t>
                </a:r>
              </a:p>
            </p:txBody>
          </p:sp>
          <p:sp>
            <p:nvSpPr>
              <p:cNvPr id="72" name="Rectangle 71"/>
              <p:cNvSpPr/>
              <p:nvPr/>
            </p:nvSpPr>
            <p:spPr>
              <a:xfrm>
                <a:off x="4164271" y="2987844"/>
                <a:ext cx="1645920" cy="501852"/>
              </a:xfrm>
              <a:prstGeom prst="rect">
                <a:avLst/>
              </a:prstGeom>
            </p:spPr>
            <p:txBody>
              <a:bodyPr wrap="square">
                <a:spAutoFit/>
              </a:bodyPr>
              <a:lstStyle/>
              <a:p>
                <a:pPr defTabSz="685718" fontAlgn="base">
                  <a:lnSpc>
                    <a:spcPct val="9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Users connect with Family</a:t>
                </a:r>
              </a:p>
            </p:txBody>
          </p:sp>
          <p:sp>
            <p:nvSpPr>
              <p:cNvPr id="73" name="Rectangle 72"/>
              <p:cNvSpPr/>
              <p:nvPr/>
            </p:nvSpPr>
            <p:spPr>
              <a:xfrm>
                <a:off x="4164271" y="3515796"/>
                <a:ext cx="1645920" cy="501852"/>
              </a:xfrm>
              <a:prstGeom prst="rect">
                <a:avLst/>
              </a:prstGeom>
            </p:spPr>
            <p:txBody>
              <a:bodyPr wrap="square">
                <a:spAutoFit/>
              </a:bodyPr>
              <a:lstStyle/>
              <a:p>
                <a:pPr defTabSz="685718" fontAlgn="base">
                  <a:lnSpc>
                    <a:spcPct val="9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Users connect with Friends</a:t>
                </a:r>
              </a:p>
            </p:txBody>
          </p:sp>
          <p:cxnSp>
            <p:nvCxnSpPr>
              <p:cNvPr id="74" name="Straight Connector 73"/>
              <p:cNvCxnSpPr/>
              <p:nvPr/>
            </p:nvCxnSpPr>
            <p:spPr>
              <a:xfrm>
                <a:off x="3426967" y="3468822"/>
                <a:ext cx="2103120"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564824" y="3014760"/>
              <a:ext cx="3118262" cy="1099690"/>
              <a:chOff x="6306722" y="3014760"/>
              <a:chExt cx="3118262" cy="1099690"/>
            </a:xfrm>
          </p:grpSpPr>
          <p:sp>
            <p:nvSpPr>
              <p:cNvPr id="68" name="Rectangle 67"/>
              <p:cNvSpPr/>
              <p:nvPr/>
            </p:nvSpPr>
            <p:spPr bwMode="auto">
              <a:xfrm>
                <a:off x="6306722" y="3014761"/>
                <a:ext cx="3076111"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ctr" anchorCtr="0" forceAA="0" compatLnSpc="1">
                <a:prstTxWarp prst="textNoShape">
                  <a:avLst/>
                </a:prstTxWarp>
                <a:noAutofit/>
              </a:bodyPr>
              <a:lstStyle/>
              <a:p>
                <a:pPr defTabSz="685958"/>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76" name="Rectangle 75"/>
              <p:cNvSpPr/>
              <p:nvPr/>
            </p:nvSpPr>
            <p:spPr>
              <a:xfrm>
                <a:off x="6923864" y="3110746"/>
                <a:ext cx="2501120" cy="1003704"/>
              </a:xfrm>
              <a:prstGeom prst="rect">
                <a:avLst/>
              </a:prstGeom>
            </p:spPr>
            <p:txBody>
              <a:bodyPr wrap="none">
                <a:spAutoFit/>
              </a:bodyPr>
              <a:lstStyle/>
              <a:p>
                <a:pPr defTabSz="685958">
                  <a:spcAft>
                    <a:spcPts val="882"/>
                  </a:spcAft>
                </a:pPr>
                <a:r>
                  <a:rPr lang="en-US" sz="900" dirty="0">
                    <a:solidFill>
                      <a:srgbClr val="FFFFFF"/>
                    </a:solidFill>
                  </a:rPr>
                  <a:t>Stay in-touch with friends/family</a:t>
                </a:r>
              </a:p>
              <a:p>
                <a:pPr defTabSz="685958">
                  <a:spcAft>
                    <a:spcPts val="882"/>
                  </a:spcAft>
                </a:pPr>
                <a:r>
                  <a:rPr lang="en-US" sz="900" dirty="0">
                    <a:solidFill>
                      <a:srgbClr val="FFFFFF"/>
                    </a:solidFill>
                  </a:rPr>
                  <a:t>Celebrate an occasion</a:t>
                </a:r>
              </a:p>
              <a:p>
                <a:pPr defTabSz="685958">
                  <a:spcAft>
                    <a:spcPts val="882"/>
                  </a:spcAft>
                </a:pPr>
                <a:r>
                  <a:rPr lang="en-US" sz="900" dirty="0">
                    <a:solidFill>
                      <a:srgbClr val="FFFFFF"/>
                    </a:solidFill>
                  </a:rPr>
                  <a:t>Plan an event</a:t>
                </a:r>
              </a:p>
            </p:txBody>
          </p:sp>
          <p:sp>
            <p:nvSpPr>
              <p:cNvPr id="77" name="Oval 76"/>
              <p:cNvSpPr/>
              <p:nvPr/>
            </p:nvSpPr>
            <p:spPr bwMode="auto">
              <a:xfrm>
                <a:off x="6666097" y="3109788"/>
                <a:ext cx="293729" cy="293729"/>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200" b="1" dirty="0">
                    <a:solidFill>
                      <a:srgbClr val="00AEEF">
                        <a:lumMod val="75000"/>
                      </a:srgbClr>
                    </a:solidFill>
                    <a:ea typeface="Segoe UI" pitchFamily="34" charset="0"/>
                    <a:cs typeface="Segoe UI" pitchFamily="34" charset="0"/>
                  </a:rPr>
                  <a:t>1</a:t>
                </a:r>
              </a:p>
            </p:txBody>
          </p:sp>
          <p:sp>
            <p:nvSpPr>
              <p:cNvPr id="78" name="Oval 77"/>
              <p:cNvSpPr/>
              <p:nvPr/>
            </p:nvSpPr>
            <p:spPr bwMode="auto">
              <a:xfrm>
                <a:off x="6666097" y="3432729"/>
                <a:ext cx="293729" cy="293729"/>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200" b="1" dirty="0">
                    <a:solidFill>
                      <a:srgbClr val="00AEEF">
                        <a:lumMod val="75000"/>
                      </a:srgbClr>
                    </a:solidFill>
                    <a:ea typeface="Segoe UI" pitchFamily="34" charset="0"/>
                    <a:cs typeface="Segoe UI" pitchFamily="34" charset="0"/>
                  </a:rPr>
                  <a:t>2</a:t>
                </a:r>
              </a:p>
            </p:txBody>
          </p:sp>
          <p:sp>
            <p:nvSpPr>
              <p:cNvPr id="79" name="Oval 78"/>
              <p:cNvSpPr/>
              <p:nvPr/>
            </p:nvSpPr>
            <p:spPr bwMode="auto">
              <a:xfrm>
                <a:off x="6666097" y="3755670"/>
                <a:ext cx="293729" cy="293729"/>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200" b="1" dirty="0">
                    <a:solidFill>
                      <a:srgbClr val="00AEEF">
                        <a:lumMod val="75000"/>
                      </a:srgbClr>
                    </a:solidFill>
                    <a:ea typeface="Segoe UI" pitchFamily="34" charset="0"/>
                    <a:cs typeface="Segoe UI" pitchFamily="34" charset="0"/>
                  </a:rPr>
                  <a:t>3</a:t>
                </a:r>
              </a:p>
            </p:txBody>
          </p:sp>
          <p:sp>
            <p:nvSpPr>
              <p:cNvPr id="80" name="TextBox 79"/>
              <p:cNvSpPr txBox="1"/>
              <p:nvPr/>
            </p:nvSpPr>
            <p:spPr>
              <a:xfrm rot="16200000">
                <a:off x="5909693" y="3459525"/>
                <a:ext cx="1097280" cy="207749"/>
              </a:xfrm>
              <a:prstGeom prst="rect">
                <a:avLst/>
              </a:prstGeom>
              <a:noFill/>
            </p:spPr>
            <p:txBody>
              <a:bodyPr wrap="square" lIns="0" tIns="0" rIns="0" bIns="0" rtlCol="0">
                <a:spAutoFit/>
              </a:bodyPr>
              <a:lstStyle/>
              <a:p>
                <a:pPr algn="ctr" defTabSz="685958">
                  <a:lnSpc>
                    <a:spcPct val="90000"/>
                  </a:lnSpc>
                </a:pPr>
                <a:r>
                  <a:rPr lang="en-US" sz="1100" dirty="0">
                    <a:solidFill>
                      <a:srgbClr val="FFFFFF"/>
                    </a:solidFill>
                  </a:rPr>
                  <a:t>Top 3 Uses</a:t>
                </a:r>
              </a:p>
            </p:txBody>
          </p:sp>
        </p:grpSp>
        <p:pic>
          <p:nvPicPr>
            <p:cNvPr id="8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123477" y="3423086"/>
              <a:ext cx="578519" cy="68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 1"/>
            <p:cNvSpPr/>
            <p:nvPr/>
          </p:nvSpPr>
          <p:spPr>
            <a:xfrm>
              <a:off x="8780873" y="3584088"/>
              <a:ext cx="1357066" cy="901114"/>
            </a:xfrm>
            <a:prstGeom prst="rect">
              <a:avLst/>
            </a:prstGeom>
          </p:spPr>
          <p:txBody>
            <a:bodyPr wrap="square" lIns="80678" tIns="40339" rIns="80678" bIns="40339">
              <a:spAutoFit/>
            </a:bodyPr>
            <a:lstStyle/>
            <a:p>
              <a:pPr defTabSz="685718" fontAlgn="base">
                <a:lnSpc>
                  <a:spcPct val="90000"/>
                </a:lnSpc>
                <a:spcBef>
                  <a:spcPct val="0"/>
                </a:spcBef>
                <a:spcAft>
                  <a:spcPct val="0"/>
                </a:spcAft>
              </a:pPr>
              <a:r>
                <a:rPr lang="en-US" sz="2100" dirty="0">
                  <a:gradFill>
                    <a:gsLst>
                      <a:gs pos="0">
                        <a:srgbClr val="FFFFFF"/>
                      </a:gs>
                      <a:gs pos="100000">
                        <a:srgbClr val="FFFFFF"/>
                      </a:gs>
                    </a:gsLst>
                    <a:lin ang="5400000" scaled="0"/>
                  </a:gradFill>
                  <a:latin typeface="Segoe UI Light"/>
                  <a:ea typeface="Segoe UI" pitchFamily="34" charset="0"/>
                  <a:cs typeface="Segoe UI" pitchFamily="34" charset="0"/>
                </a:rPr>
                <a:t>&gt;30Min</a:t>
              </a:r>
            </a:p>
          </p:txBody>
        </p:sp>
        <p:sp>
          <p:nvSpPr>
            <p:cNvPr id="84" name="Rectangle 83"/>
            <p:cNvSpPr/>
            <p:nvPr/>
          </p:nvSpPr>
          <p:spPr bwMode="auto">
            <a:xfrm>
              <a:off x="10779462" y="3018449"/>
              <a:ext cx="1657013" cy="108990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defTabSz="685958"/>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2" name="Group 11"/>
            <p:cNvGrpSpPr/>
            <p:nvPr/>
          </p:nvGrpSpPr>
          <p:grpSpPr>
            <a:xfrm>
              <a:off x="10864262" y="3068239"/>
              <a:ext cx="1508713" cy="981160"/>
              <a:chOff x="10864262" y="3068239"/>
              <a:chExt cx="1372187" cy="981160"/>
            </a:xfrm>
          </p:grpSpPr>
          <p:sp>
            <p:nvSpPr>
              <p:cNvPr id="85" name="Rectangle 84"/>
              <p:cNvSpPr/>
              <p:nvPr/>
            </p:nvSpPr>
            <p:spPr bwMode="auto">
              <a:xfrm>
                <a:off x="10864262" y="3068239"/>
                <a:ext cx="427532" cy="9811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900" spc="-52" dirty="0">
                    <a:solidFill>
                      <a:srgbClr val="00AEEF">
                        <a:lumMod val="75000"/>
                      </a:srgbClr>
                    </a:solidFill>
                    <a:ea typeface="Segoe UI" pitchFamily="34" charset="0"/>
                    <a:cs typeface="Segoe UI" pitchFamily="34" charset="0"/>
                  </a:rPr>
                  <a:t>1 ad per page</a:t>
                </a:r>
              </a:p>
            </p:txBody>
          </p:sp>
          <p:sp>
            <p:nvSpPr>
              <p:cNvPr id="97" name="Rectangle 96"/>
              <p:cNvSpPr/>
              <p:nvPr/>
            </p:nvSpPr>
            <p:spPr bwMode="auto">
              <a:xfrm>
                <a:off x="11336589" y="3068239"/>
                <a:ext cx="427532" cy="9811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4821" tIns="0" rIns="8964" bIns="0" numCol="1" spcCol="0" rtlCol="0" fromWordArt="0" anchor="ctr" anchorCtr="0" forceAA="0" compatLnSpc="1">
                <a:prstTxWarp prst="textNoShape">
                  <a:avLst/>
                </a:prstTxWarp>
                <a:noAutofit/>
              </a:bodyPr>
              <a:lstStyle/>
              <a:p>
                <a:pPr algn="ctr" defTabSz="685718" fontAlgn="base">
                  <a:lnSpc>
                    <a:spcPct val="70000"/>
                  </a:lnSpc>
                  <a:spcBef>
                    <a:spcPct val="0"/>
                  </a:spcBef>
                  <a:spcAft>
                    <a:spcPct val="0"/>
                  </a:spcAft>
                </a:pPr>
                <a:r>
                  <a:rPr lang="en-US" sz="900" spc="-52" dirty="0">
                    <a:solidFill>
                      <a:srgbClr val="00AEEF">
                        <a:lumMod val="75000"/>
                      </a:srgbClr>
                    </a:solidFill>
                    <a:ea typeface="Segoe UI" pitchFamily="34" charset="0"/>
                    <a:cs typeface="Segoe UI" pitchFamily="34" charset="0"/>
                  </a:rPr>
                  <a:t>Uncluttered exclusive environment</a:t>
                </a:r>
              </a:p>
            </p:txBody>
          </p:sp>
          <p:sp>
            <p:nvSpPr>
              <p:cNvPr id="103" name="Rectangle 102"/>
              <p:cNvSpPr/>
              <p:nvPr/>
            </p:nvSpPr>
            <p:spPr bwMode="auto">
              <a:xfrm>
                <a:off x="11808917" y="3068239"/>
                <a:ext cx="427532" cy="9811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900" spc="-52" dirty="0">
                    <a:solidFill>
                      <a:srgbClr val="00AEEF">
                        <a:lumMod val="75000"/>
                      </a:srgbClr>
                    </a:solidFill>
                    <a:ea typeface="Segoe UI" pitchFamily="34" charset="0"/>
                    <a:cs typeface="Segoe UI" pitchFamily="34" charset="0"/>
                  </a:rPr>
                  <a:t>No Fold</a:t>
                </a:r>
              </a:p>
            </p:txBody>
          </p:sp>
        </p:grpSp>
      </p:grpSp>
      <p:grpSp>
        <p:nvGrpSpPr>
          <p:cNvPr id="4" name="Group 3"/>
          <p:cNvGrpSpPr/>
          <p:nvPr/>
        </p:nvGrpSpPr>
        <p:grpSpPr>
          <a:xfrm>
            <a:off x="-1" y="987954"/>
            <a:ext cx="9144002" cy="830868"/>
            <a:chOff x="-3" y="1832401"/>
            <a:chExt cx="12436478" cy="1128993"/>
          </a:xfrm>
        </p:grpSpPr>
        <p:grpSp>
          <p:nvGrpSpPr>
            <p:cNvPr id="98" name="Group 97"/>
            <p:cNvGrpSpPr/>
            <p:nvPr/>
          </p:nvGrpSpPr>
          <p:grpSpPr>
            <a:xfrm>
              <a:off x="-3" y="1832401"/>
              <a:ext cx="12436478" cy="1128993"/>
              <a:chOff x="-3" y="1832401"/>
              <a:chExt cx="12436478" cy="1128993"/>
            </a:xfrm>
          </p:grpSpPr>
          <p:sp>
            <p:nvSpPr>
              <p:cNvPr id="45" name="Rectangle 44"/>
              <p:cNvSpPr/>
              <p:nvPr/>
            </p:nvSpPr>
            <p:spPr bwMode="auto">
              <a:xfrm>
                <a:off x="-3" y="1832401"/>
                <a:ext cx="3077163"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143419" rIns="179274" bIns="143419" numCol="1" spcCol="0" rtlCol="0" fromWordArt="0" anchor="ctr" anchorCtr="0" forceAA="0" compatLnSpc="1">
                <a:prstTxWarp prst="textNoShape">
                  <a:avLst/>
                </a:prstTxWarp>
                <a:noAutofit/>
              </a:bodyPr>
              <a:lstStyle/>
              <a:p>
                <a:pPr defTabSz="685718"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Audience</a:t>
                </a:r>
              </a:p>
            </p:txBody>
          </p:sp>
          <p:sp>
            <p:nvSpPr>
              <p:cNvPr id="52" name="Rectangle 51"/>
              <p:cNvSpPr/>
              <p:nvPr/>
            </p:nvSpPr>
            <p:spPr bwMode="auto">
              <a:xfrm>
                <a:off x="5474481" y="1832401"/>
                <a:ext cx="3077163" cy="1082562"/>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19" rIns="89642" bIns="89642" numCol="1" spcCol="0" rtlCol="0" fromWordArt="0" anchor="b" anchorCtr="0" forceAA="0" compatLnSpc="1">
                <a:prstTxWarp prst="textNoShape">
                  <a:avLst/>
                </a:prstTxWarp>
                <a:noAutofit/>
              </a:bodyPr>
              <a:lstStyle/>
              <a:p>
                <a:pPr defTabSz="685718"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47MM </a:t>
                </a:r>
                <a:r>
                  <a:rPr lang="en-US" sz="1000" dirty="0">
                    <a:gradFill>
                      <a:gsLst>
                        <a:gs pos="0">
                          <a:srgbClr val="FFFFFF"/>
                        </a:gs>
                        <a:gs pos="100000">
                          <a:srgbClr val="FFFFFF"/>
                        </a:gs>
                      </a:gsLst>
                      <a:lin ang="5400000" scaled="0"/>
                    </a:gradFill>
                    <a:ea typeface="Segoe UI" pitchFamily="34" charset="0"/>
                    <a:cs typeface="Segoe UI" pitchFamily="34" charset="0"/>
                  </a:rPr>
                  <a:t>US Desktop</a:t>
                </a:r>
              </a:p>
              <a:p>
                <a:pPr defTabSz="685718"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20MM </a:t>
                </a:r>
                <a:r>
                  <a:rPr lang="en-US" sz="1000" dirty="0">
                    <a:gradFill>
                      <a:gsLst>
                        <a:gs pos="0">
                          <a:srgbClr val="FFFFFF"/>
                        </a:gs>
                        <a:gs pos="100000">
                          <a:srgbClr val="FFFFFF"/>
                        </a:gs>
                      </a:gsLst>
                      <a:lin ang="5400000" scaled="0"/>
                    </a:gradFill>
                    <a:ea typeface="Segoe UI" pitchFamily="34" charset="0"/>
                    <a:cs typeface="Segoe UI" pitchFamily="34" charset="0"/>
                  </a:rPr>
                  <a:t>US Mobile</a:t>
                </a:r>
              </a:p>
            </p:txBody>
          </p:sp>
          <p:sp>
            <p:nvSpPr>
              <p:cNvPr id="53" name="Rectangle 52"/>
              <p:cNvSpPr/>
              <p:nvPr/>
            </p:nvSpPr>
            <p:spPr bwMode="auto">
              <a:xfrm>
                <a:off x="9757266" y="1864114"/>
                <a:ext cx="2679209"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ctr" anchorCtr="0" forceAA="0" compatLnSpc="1">
                <a:prstTxWarp prst="textNoShape">
                  <a:avLst/>
                </a:prstTxWarp>
                <a:noAutofit/>
              </a:bodyPr>
              <a:lstStyle/>
              <a:p>
                <a:pPr defTabSz="685718"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61" name="Group 60"/>
              <p:cNvGrpSpPr/>
              <p:nvPr/>
            </p:nvGrpSpPr>
            <p:grpSpPr>
              <a:xfrm>
                <a:off x="9951899" y="1936878"/>
                <a:ext cx="2301896" cy="1006073"/>
                <a:chOff x="9373946" y="1558214"/>
                <a:chExt cx="2301896" cy="1205422"/>
              </a:xfrm>
            </p:grpSpPr>
            <p:sp>
              <p:nvSpPr>
                <p:cNvPr id="54" name="Rectangle 53"/>
                <p:cNvSpPr/>
                <p:nvPr/>
              </p:nvSpPr>
              <p:spPr bwMode="auto">
                <a:xfrm>
                  <a:off x="10243101" y="1558214"/>
                  <a:ext cx="644718" cy="69935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500" b="1" dirty="0">
                      <a:solidFill>
                        <a:srgbClr val="00AEEF">
                          <a:lumMod val="75000"/>
                        </a:srgbClr>
                      </a:solidFill>
                      <a:ea typeface="Segoe UI" pitchFamily="34" charset="0"/>
                      <a:cs typeface="Segoe UI" pitchFamily="34" charset="0"/>
                    </a:rPr>
                    <a:t>35%</a:t>
                  </a:r>
                </a:p>
              </p:txBody>
            </p:sp>
            <p:sp>
              <p:nvSpPr>
                <p:cNvPr id="55" name="Rectangle 54"/>
                <p:cNvSpPr/>
                <p:nvPr/>
              </p:nvSpPr>
              <p:spPr bwMode="auto">
                <a:xfrm>
                  <a:off x="11023018" y="1654798"/>
                  <a:ext cx="644718" cy="6024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500" b="1" dirty="0">
                      <a:solidFill>
                        <a:srgbClr val="00AEEF">
                          <a:lumMod val="75000"/>
                        </a:srgbClr>
                      </a:solidFill>
                      <a:ea typeface="Segoe UI" pitchFamily="34" charset="0"/>
                      <a:cs typeface="Segoe UI" pitchFamily="34" charset="0"/>
                    </a:rPr>
                    <a:t>30%</a:t>
                  </a:r>
                </a:p>
              </p:txBody>
            </p:sp>
            <p:grpSp>
              <p:nvGrpSpPr>
                <p:cNvPr id="56" name="Group 55"/>
                <p:cNvGrpSpPr/>
                <p:nvPr/>
              </p:nvGrpSpPr>
              <p:grpSpPr>
                <a:xfrm>
                  <a:off x="9373946" y="1558549"/>
                  <a:ext cx="695920" cy="1205087"/>
                  <a:chOff x="10037223" y="1595767"/>
                  <a:chExt cx="656930" cy="1575637"/>
                </a:xfrm>
              </p:grpSpPr>
              <p:sp>
                <p:nvSpPr>
                  <p:cNvPr id="57" name="Rectangle 56"/>
                  <p:cNvSpPr/>
                  <p:nvPr/>
                </p:nvSpPr>
                <p:spPr bwMode="auto">
                  <a:xfrm>
                    <a:off x="10072582" y="1595767"/>
                    <a:ext cx="608595" cy="91440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18" fontAlgn="base">
                      <a:lnSpc>
                        <a:spcPct val="90000"/>
                      </a:lnSpc>
                      <a:spcBef>
                        <a:spcPct val="0"/>
                      </a:spcBef>
                      <a:spcAft>
                        <a:spcPct val="0"/>
                      </a:spcAft>
                    </a:pPr>
                    <a:r>
                      <a:rPr lang="en-US" sz="1500" b="1" dirty="0">
                        <a:solidFill>
                          <a:srgbClr val="00AEEF">
                            <a:lumMod val="75000"/>
                          </a:srgbClr>
                        </a:solidFill>
                        <a:ea typeface="Segoe UI" pitchFamily="34" charset="0"/>
                        <a:cs typeface="Segoe UI" pitchFamily="34" charset="0"/>
                      </a:rPr>
                      <a:t>35%</a:t>
                    </a:r>
                  </a:p>
                </p:txBody>
              </p:sp>
              <p:sp>
                <p:nvSpPr>
                  <p:cNvPr id="58" name="Rectangle 57"/>
                  <p:cNvSpPr/>
                  <p:nvPr/>
                </p:nvSpPr>
                <p:spPr>
                  <a:xfrm>
                    <a:off x="10037223" y="2581766"/>
                    <a:ext cx="656930" cy="589638"/>
                  </a:xfrm>
                  <a:prstGeom prst="rect">
                    <a:avLst/>
                  </a:prstGeom>
                </p:spPr>
                <p:txBody>
                  <a:bodyPr wrap="none">
                    <a:spAutoFit/>
                  </a:bodyPr>
                  <a:lstStyle/>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18-34</a:t>
                    </a:r>
                  </a:p>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users</a:t>
                    </a:r>
                  </a:p>
                </p:txBody>
              </p:sp>
            </p:grpSp>
            <p:sp>
              <p:nvSpPr>
                <p:cNvPr id="59" name="Rectangle 58"/>
                <p:cNvSpPr/>
                <p:nvPr/>
              </p:nvSpPr>
              <p:spPr>
                <a:xfrm>
                  <a:off x="10136636" y="2312664"/>
                  <a:ext cx="695920" cy="450969"/>
                </a:xfrm>
                <a:prstGeom prst="rect">
                  <a:avLst/>
                </a:prstGeom>
              </p:spPr>
              <p:txBody>
                <a:bodyPr wrap="none">
                  <a:spAutoFit/>
                </a:bodyPr>
                <a:lstStyle/>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35-54</a:t>
                  </a:r>
                </a:p>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users</a:t>
                  </a:r>
                </a:p>
              </p:txBody>
            </p:sp>
            <p:sp>
              <p:nvSpPr>
                <p:cNvPr id="60" name="Rectangle 59"/>
                <p:cNvSpPr/>
                <p:nvPr/>
              </p:nvSpPr>
              <p:spPr>
                <a:xfrm>
                  <a:off x="11025707" y="2312664"/>
                  <a:ext cx="650135" cy="450969"/>
                </a:xfrm>
                <a:prstGeom prst="rect">
                  <a:avLst/>
                </a:prstGeom>
              </p:spPr>
              <p:txBody>
                <a:bodyPr wrap="none">
                  <a:spAutoFit/>
                </a:bodyPr>
                <a:lstStyle/>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55+</a:t>
                  </a:r>
                </a:p>
                <a:p>
                  <a:pPr algn="ctr" defTabSz="685718" fontAlgn="base">
                    <a:lnSpc>
                      <a:spcPct val="6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users</a:t>
                  </a:r>
                </a:p>
              </p:txBody>
            </p:sp>
          </p:grpSp>
          <p:sp>
            <p:nvSpPr>
              <p:cNvPr id="51" name="Rectangle 50"/>
              <p:cNvSpPr/>
              <p:nvPr/>
            </p:nvSpPr>
            <p:spPr bwMode="auto">
              <a:xfrm>
                <a:off x="3166451" y="1832401"/>
                <a:ext cx="2218739" cy="1097280"/>
              </a:xfrm>
              <a:prstGeom prst="rect">
                <a:avLst/>
              </a:prstGeom>
              <a:solidFill>
                <a:srgbClr val="00A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defTabSz="685718"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40%</a:t>
                </a:r>
              </a:p>
              <a:p>
                <a:pPr defTabSz="685718" fontAlgn="base">
                  <a:lnSpc>
                    <a:spcPct val="90000"/>
                  </a:lnSpc>
                  <a:spcBef>
                    <a:spcPct val="0"/>
                  </a:spcBef>
                  <a:spcAft>
                    <a:spcPct val="0"/>
                  </a:spcAft>
                </a:pPr>
                <a:r>
                  <a:rPr lang="en-US" sz="1300" dirty="0" err="1">
                    <a:gradFill>
                      <a:gsLst>
                        <a:gs pos="0">
                          <a:srgbClr val="FFFFFF"/>
                        </a:gs>
                        <a:gs pos="100000">
                          <a:srgbClr val="FFFFFF"/>
                        </a:gs>
                      </a:gsLst>
                      <a:lin ang="5400000" scaled="0"/>
                    </a:gradFill>
                    <a:ea typeface="Segoe UI" pitchFamily="34" charset="0"/>
                    <a:cs typeface="Segoe UI" pitchFamily="34" charset="0"/>
                  </a:rPr>
                  <a:t>YoY</a:t>
                </a:r>
                <a:r>
                  <a:rPr lang="en-US" sz="1300" dirty="0">
                    <a:gradFill>
                      <a:gsLst>
                        <a:gs pos="0">
                          <a:srgbClr val="FFFFFF"/>
                        </a:gs>
                        <a:gs pos="100000">
                          <a:srgbClr val="FFFFFF"/>
                        </a:gs>
                      </a:gsLst>
                      <a:lin ang="5400000" scaled="0"/>
                    </a:gradFill>
                    <a:ea typeface="Segoe UI" pitchFamily="34" charset="0"/>
                    <a:cs typeface="Segoe UI" pitchFamily="34" charset="0"/>
                  </a:rPr>
                  <a:t> Growth</a:t>
                </a:r>
              </a:p>
            </p:txBody>
          </p:sp>
          <p:sp>
            <p:nvSpPr>
              <p:cNvPr id="63" name="Down Arrow 62"/>
              <p:cNvSpPr/>
              <p:nvPr/>
            </p:nvSpPr>
            <p:spPr bwMode="auto">
              <a:xfrm rot="10800000">
                <a:off x="4578291" y="1937154"/>
                <a:ext cx="673577" cy="992526"/>
              </a:xfrm>
              <a:prstGeom prst="down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4" tIns="143419" rIns="179274" bIns="143419" numCol="1" spcCol="0" rtlCol="0" fromWordArt="0" anchor="t" anchorCtr="0" forceAA="0" compatLnSpc="1">
                <a:prstTxWarp prst="textNoShape">
                  <a:avLst/>
                </a:prstTxWarp>
                <a:noAutofit/>
              </a:bodyPr>
              <a:lstStyle/>
              <a:p>
                <a:pPr algn="ctr" defTabSz="685718"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1" name="Picture 9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54073" y="1832401"/>
                <a:ext cx="1101326" cy="1093261"/>
              </a:xfrm>
              <a:prstGeom prst="rect">
                <a:avLst/>
              </a:prstGeom>
            </p:spPr>
          </p:pic>
        </p:grpSp>
        <p:sp>
          <p:nvSpPr>
            <p:cNvPr id="62" name="Freeform 12"/>
            <p:cNvSpPr>
              <a:spLocks noEditPoints="1"/>
            </p:cNvSpPr>
            <p:nvPr/>
          </p:nvSpPr>
          <p:spPr bwMode="auto">
            <a:xfrm>
              <a:off x="7806619" y="2110543"/>
              <a:ext cx="279744" cy="236367"/>
            </a:xfrm>
            <a:custGeom>
              <a:avLst/>
              <a:gdLst>
                <a:gd name="T0" fmla="*/ 1338 w 1382"/>
                <a:gd name="T1" fmla="*/ 0 h 1168"/>
                <a:gd name="T2" fmla="*/ 46 w 1382"/>
                <a:gd name="T3" fmla="*/ 0 h 1168"/>
                <a:gd name="T4" fmla="*/ 0 w 1382"/>
                <a:gd name="T5" fmla="*/ 42 h 1168"/>
                <a:gd name="T6" fmla="*/ 0 w 1382"/>
                <a:gd name="T7" fmla="*/ 969 h 1168"/>
                <a:gd name="T8" fmla="*/ 46 w 1382"/>
                <a:gd name="T9" fmla="*/ 1012 h 1168"/>
                <a:gd name="T10" fmla="*/ 471 w 1382"/>
                <a:gd name="T11" fmla="*/ 1012 h 1168"/>
                <a:gd name="T12" fmla="*/ 471 w 1382"/>
                <a:gd name="T13" fmla="*/ 1079 h 1168"/>
                <a:gd name="T14" fmla="*/ 377 w 1382"/>
                <a:gd name="T15" fmla="*/ 1168 h 1168"/>
                <a:gd name="T16" fmla="*/ 1030 w 1382"/>
                <a:gd name="T17" fmla="*/ 1168 h 1168"/>
                <a:gd name="T18" fmla="*/ 938 w 1382"/>
                <a:gd name="T19" fmla="*/ 1079 h 1168"/>
                <a:gd name="T20" fmla="*/ 938 w 1382"/>
                <a:gd name="T21" fmla="*/ 1012 h 1168"/>
                <a:gd name="T22" fmla="*/ 1338 w 1382"/>
                <a:gd name="T23" fmla="*/ 1012 h 1168"/>
                <a:gd name="T24" fmla="*/ 1382 w 1382"/>
                <a:gd name="T25" fmla="*/ 969 h 1168"/>
                <a:gd name="T26" fmla="*/ 1382 w 1382"/>
                <a:gd name="T27" fmla="*/ 42 h 1168"/>
                <a:gd name="T28" fmla="*/ 1338 w 1382"/>
                <a:gd name="T29" fmla="*/ 0 h 1168"/>
                <a:gd name="T30" fmla="*/ 1303 w 1382"/>
                <a:gd name="T31" fmla="*/ 899 h 1168"/>
                <a:gd name="T32" fmla="*/ 1265 w 1382"/>
                <a:gd name="T33" fmla="*/ 936 h 1168"/>
                <a:gd name="T34" fmla="*/ 120 w 1382"/>
                <a:gd name="T35" fmla="*/ 936 h 1168"/>
                <a:gd name="T36" fmla="*/ 81 w 1382"/>
                <a:gd name="T37" fmla="*/ 899 h 1168"/>
                <a:gd name="T38" fmla="*/ 81 w 1382"/>
                <a:gd name="T39" fmla="*/ 112 h 1168"/>
                <a:gd name="T40" fmla="*/ 120 w 1382"/>
                <a:gd name="T41" fmla="*/ 75 h 1168"/>
                <a:gd name="T42" fmla="*/ 1265 w 1382"/>
                <a:gd name="T43" fmla="*/ 75 h 1168"/>
                <a:gd name="T44" fmla="*/ 1303 w 1382"/>
                <a:gd name="T45" fmla="*/ 112 h 1168"/>
                <a:gd name="T46" fmla="*/ 1303 w 1382"/>
                <a:gd name="T47" fmla="*/ 899 h 1168"/>
                <a:gd name="T48" fmla="*/ 1303 w 1382"/>
                <a:gd name="T49" fmla="*/ 899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2" h="1168">
                  <a:moveTo>
                    <a:pt x="1338" y="0"/>
                  </a:moveTo>
                  <a:cubicBezTo>
                    <a:pt x="46" y="0"/>
                    <a:pt x="46" y="0"/>
                    <a:pt x="46" y="0"/>
                  </a:cubicBezTo>
                  <a:cubicBezTo>
                    <a:pt x="22" y="0"/>
                    <a:pt x="0" y="18"/>
                    <a:pt x="0" y="42"/>
                  </a:cubicBezTo>
                  <a:cubicBezTo>
                    <a:pt x="0" y="969"/>
                    <a:pt x="0" y="969"/>
                    <a:pt x="0" y="969"/>
                  </a:cubicBezTo>
                  <a:cubicBezTo>
                    <a:pt x="0" y="994"/>
                    <a:pt x="22" y="1012"/>
                    <a:pt x="46" y="1012"/>
                  </a:cubicBezTo>
                  <a:cubicBezTo>
                    <a:pt x="471" y="1012"/>
                    <a:pt x="471" y="1012"/>
                    <a:pt x="471" y="1012"/>
                  </a:cubicBezTo>
                  <a:cubicBezTo>
                    <a:pt x="471" y="1079"/>
                    <a:pt x="471" y="1079"/>
                    <a:pt x="471" y="1079"/>
                  </a:cubicBezTo>
                  <a:cubicBezTo>
                    <a:pt x="377" y="1168"/>
                    <a:pt x="377" y="1168"/>
                    <a:pt x="377" y="1168"/>
                  </a:cubicBezTo>
                  <a:cubicBezTo>
                    <a:pt x="1030" y="1168"/>
                    <a:pt x="1030" y="1168"/>
                    <a:pt x="1030" y="1168"/>
                  </a:cubicBezTo>
                  <a:cubicBezTo>
                    <a:pt x="938" y="1079"/>
                    <a:pt x="938" y="1079"/>
                    <a:pt x="938" y="1079"/>
                  </a:cubicBezTo>
                  <a:cubicBezTo>
                    <a:pt x="938" y="1012"/>
                    <a:pt x="938" y="1012"/>
                    <a:pt x="938" y="1012"/>
                  </a:cubicBezTo>
                  <a:cubicBezTo>
                    <a:pt x="1338" y="1012"/>
                    <a:pt x="1338" y="1012"/>
                    <a:pt x="1338" y="1012"/>
                  </a:cubicBezTo>
                  <a:cubicBezTo>
                    <a:pt x="1362" y="1012"/>
                    <a:pt x="1382" y="994"/>
                    <a:pt x="1382" y="969"/>
                  </a:cubicBezTo>
                  <a:cubicBezTo>
                    <a:pt x="1382" y="42"/>
                    <a:pt x="1382" y="42"/>
                    <a:pt x="1382" y="42"/>
                  </a:cubicBezTo>
                  <a:cubicBezTo>
                    <a:pt x="1382" y="18"/>
                    <a:pt x="1362" y="0"/>
                    <a:pt x="1338" y="0"/>
                  </a:cubicBezTo>
                  <a:close/>
                  <a:moveTo>
                    <a:pt x="1303" y="899"/>
                  </a:moveTo>
                  <a:cubicBezTo>
                    <a:pt x="1303" y="921"/>
                    <a:pt x="1287" y="936"/>
                    <a:pt x="1265" y="936"/>
                  </a:cubicBezTo>
                  <a:cubicBezTo>
                    <a:pt x="120" y="936"/>
                    <a:pt x="120" y="936"/>
                    <a:pt x="120" y="936"/>
                  </a:cubicBezTo>
                  <a:cubicBezTo>
                    <a:pt x="98" y="936"/>
                    <a:pt x="81" y="921"/>
                    <a:pt x="81" y="899"/>
                  </a:cubicBezTo>
                  <a:cubicBezTo>
                    <a:pt x="81" y="112"/>
                    <a:pt x="81" y="112"/>
                    <a:pt x="81" y="112"/>
                  </a:cubicBezTo>
                  <a:cubicBezTo>
                    <a:pt x="81" y="91"/>
                    <a:pt x="98" y="75"/>
                    <a:pt x="120" y="75"/>
                  </a:cubicBezTo>
                  <a:cubicBezTo>
                    <a:pt x="1265" y="75"/>
                    <a:pt x="1265" y="75"/>
                    <a:pt x="1265" y="75"/>
                  </a:cubicBezTo>
                  <a:cubicBezTo>
                    <a:pt x="1287" y="75"/>
                    <a:pt x="1303" y="91"/>
                    <a:pt x="1303" y="112"/>
                  </a:cubicBezTo>
                  <a:cubicBezTo>
                    <a:pt x="1303" y="899"/>
                    <a:pt x="1303" y="899"/>
                    <a:pt x="1303" y="899"/>
                  </a:cubicBezTo>
                  <a:cubicBezTo>
                    <a:pt x="1303" y="899"/>
                    <a:pt x="1303" y="899"/>
                    <a:pt x="1303" y="899"/>
                  </a:cubicBezTo>
                  <a:close/>
                </a:path>
              </a:pathLst>
            </a:custGeom>
            <a:solidFill>
              <a:schemeClr val="tx2"/>
            </a:solidFill>
            <a:ln>
              <a:noFill/>
            </a:ln>
          </p:spPr>
          <p:txBody>
            <a:bodyPr vert="horz" wrap="square" lIns="89634" tIns="44817" rIns="89634" bIns="44817" numCol="1" anchor="t" anchorCtr="0" compatLnSpc="1">
              <a:prstTxWarp prst="textNoShape">
                <a:avLst/>
              </a:prstTxWarp>
            </a:bodyPr>
            <a:lstStyle/>
            <a:p>
              <a:pPr defTabSz="685958"/>
              <a:endParaRPr lang="en-US" sz="1300">
                <a:solidFill>
                  <a:srgbClr val="505050"/>
                </a:solidFill>
              </a:endParaRPr>
            </a:p>
          </p:txBody>
        </p:sp>
        <p:sp>
          <p:nvSpPr>
            <p:cNvPr id="64" name="Freeform 27"/>
            <p:cNvSpPr>
              <a:spLocks noEditPoints="1"/>
            </p:cNvSpPr>
            <p:nvPr/>
          </p:nvSpPr>
          <p:spPr bwMode="auto">
            <a:xfrm>
              <a:off x="7673709" y="2534230"/>
              <a:ext cx="107992" cy="213309"/>
            </a:xfrm>
            <a:custGeom>
              <a:avLst/>
              <a:gdLst>
                <a:gd name="T0" fmla="*/ 594 w 653"/>
                <a:gd name="T1" fmla="*/ 0 h 1291"/>
                <a:gd name="T2" fmla="*/ 59 w 653"/>
                <a:gd name="T3" fmla="*/ 0 h 1291"/>
                <a:gd name="T4" fmla="*/ 0 w 653"/>
                <a:gd name="T5" fmla="*/ 59 h 1291"/>
                <a:gd name="T6" fmla="*/ 0 w 653"/>
                <a:gd name="T7" fmla="*/ 1232 h 1291"/>
                <a:gd name="T8" fmla="*/ 59 w 653"/>
                <a:gd name="T9" fmla="*/ 1291 h 1291"/>
                <a:gd name="T10" fmla="*/ 594 w 653"/>
                <a:gd name="T11" fmla="*/ 1291 h 1291"/>
                <a:gd name="T12" fmla="*/ 653 w 653"/>
                <a:gd name="T13" fmla="*/ 1232 h 1291"/>
                <a:gd name="T14" fmla="*/ 653 w 653"/>
                <a:gd name="T15" fmla="*/ 59 h 1291"/>
                <a:gd name="T16" fmla="*/ 594 w 653"/>
                <a:gd name="T17" fmla="*/ 0 h 1291"/>
                <a:gd name="T18" fmla="*/ 183 w 653"/>
                <a:gd name="T19" fmla="*/ 1210 h 1291"/>
                <a:gd name="T20" fmla="*/ 50 w 653"/>
                <a:gd name="T21" fmla="*/ 1210 h 1291"/>
                <a:gd name="T22" fmla="*/ 50 w 653"/>
                <a:gd name="T23" fmla="*/ 1179 h 1291"/>
                <a:gd name="T24" fmla="*/ 183 w 653"/>
                <a:gd name="T25" fmla="*/ 1179 h 1291"/>
                <a:gd name="T26" fmla="*/ 183 w 653"/>
                <a:gd name="T27" fmla="*/ 1210 h 1291"/>
                <a:gd name="T28" fmla="*/ 319 w 653"/>
                <a:gd name="T29" fmla="*/ 1210 h 1291"/>
                <a:gd name="T30" fmla="*/ 186 w 653"/>
                <a:gd name="T31" fmla="*/ 1210 h 1291"/>
                <a:gd name="T32" fmla="*/ 186 w 653"/>
                <a:gd name="T33" fmla="*/ 1179 h 1291"/>
                <a:gd name="T34" fmla="*/ 319 w 653"/>
                <a:gd name="T35" fmla="*/ 1179 h 1291"/>
                <a:gd name="T36" fmla="*/ 319 w 653"/>
                <a:gd name="T37" fmla="*/ 1210 h 1291"/>
                <a:gd name="T38" fmla="*/ 455 w 653"/>
                <a:gd name="T39" fmla="*/ 1210 h 1291"/>
                <a:gd name="T40" fmla="*/ 322 w 653"/>
                <a:gd name="T41" fmla="*/ 1210 h 1291"/>
                <a:gd name="T42" fmla="*/ 322 w 653"/>
                <a:gd name="T43" fmla="*/ 1179 h 1291"/>
                <a:gd name="T44" fmla="*/ 455 w 653"/>
                <a:gd name="T45" fmla="*/ 1179 h 1291"/>
                <a:gd name="T46" fmla="*/ 455 w 653"/>
                <a:gd name="T47" fmla="*/ 1210 h 1291"/>
                <a:gd name="T48" fmla="*/ 591 w 653"/>
                <a:gd name="T49" fmla="*/ 1210 h 1291"/>
                <a:gd name="T50" fmla="*/ 458 w 653"/>
                <a:gd name="T51" fmla="*/ 1210 h 1291"/>
                <a:gd name="T52" fmla="*/ 458 w 653"/>
                <a:gd name="T53" fmla="*/ 1179 h 1291"/>
                <a:gd name="T54" fmla="*/ 591 w 653"/>
                <a:gd name="T55" fmla="*/ 1179 h 1291"/>
                <a:gd name="T56" fmla="*/ 591 w 653"/>
                <a:gd name="T57" fmla="*/ 1210 h 1291"/>
                <a:gd name="T58" fmla="*/ 606 w 653"/>
                <a:gd name="T59" fmla="*/ 1089 h 1291"/>
                <a:gd name="T60" fmla="*/ 41 w 653"/>
                <a:gd name="T61" fmla="*/ 1089 h 1291"/>
                <a:gd name="T62" fmla="*/ 41 w 653"/>
                <a:gd name="T63" fmla="*/ 104 h 1291"/>
                <a:gd name="T64" fmla="*/ 606 w 653"/>
                <a:gd name="T65" fmla="*/ 104 h 1291"/>
                <a:gd name="T66" fmla="*/ 606 w 653"/>
                <a:gd name="T67" fmla="*/ 1089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3" h="1291">
                  <a:moveTo>
                    <a:pt x="594" y="0"/>
                  </a:moveTo>
                  <a:cubicBezTo>
                    <a:pt x="59" y="0"/>
                    <a:pt x="59" y="0"/>
                    <a:pt x="59" y="0"/>
                  </a:cubicBezTo>
                  <a:cubicBezTo>
                    <a:pt x="27" y="0"/>
                    <a:pt x="0" y="26"/>
                    <a:pt x="0" y="59"/>
                  </a:cubicBezTo>
                  <a:cubicBezTo>
                    <a:pt x="0" y="1232"/>
                    <a:pt x="0" y="1232"/>
                    <a:pt x="0" y="1232"/>
                  </a:cubicBezTo>
                  <a:cubicBezTo>
                    <a:pt x="0" y="1264"/>
                    <a:pt x="27" y="1291"/>
                    <a:pt x="59" y="1291"/>
                  </a:cubicBezTo>
                  <a:cubicBezTo>
                    <a:pt x="594" y="1291"/>
                    <a:pt x="594" y="1291"/>
                    <a:pt x="594" y="1291"/>
                  </a:cubicBezTo>
                  <a:cubicBezTo>
                    <a:pt x="626" y="1291"/>
                    <a:pt x="653" y="1264"/>
                    <a:pt x="653" y="1232"/>
                  </a:cubicBezTo>
                  <a:cubicBezTo>
                    <a:pt x="653" y="59"/>
                    <a:pt x="653" y="59"/>
                    <a:pt x="653" y="59"/>
                  </a:cubicBezTo>
                  <a:cubicBezTo>
                    <a:pt x="653" y="26"/>
                    <a:pt x="626" y="0"/>
                    <a:pt x="594" y="0"/>
                  </a:cubicBezTo>
                  <a:close/>
                  <a:moveTo>
                    <a:pt x="183" y="1210"/>
                  </a:moveTo>
                  <a:cubicBezTo>
                    <a:pt x="50" y="1210"/>
                    <a:pt x="50" y="1210"/>
                    <a:pt x="50" y="1210"/>
                  </a:cubicBezTo>
                  <a:cubicBezTo>
                    <a:pt x="50" y="1179"/>
                    <a:pt x="50" y="1179"/>
                    <a:pt x="50" y="1179"/>
                  </a:cubicBezTo>
                  <a:cubicBezTo>
                    <a:pt x="183" y="1179"/>
                    <a:pt x="183" y="1179"/>
                    <a:pt x="183" y="1179"/>
                  </a:cubicBezTo>
                  <a:lnTo>
                    <a:pt x="183" y="1210"/>
                  </a:lnTo>
                  <a:close/>
                  <a:moveTo>
                    <a:pt x="319" y="1210"/>
                  </a:moveTo>
                  <a:cubicBezTo>
                    <a:pt x="186" y="1210"/>
                    <a:pt x="186" y="1210"/>
                    <a:pt x="186" y="1210"/>
                  </a:cubicBezTo>
                  <a:cubicBezTo>
                    <a:pt x="186" y="1179"/>
                    <a:pt x="186" y="1179"/>
                    <a:pt x="186" y="1179"/>
                  </a:cubicBezTo>
                  <a:cubicBezTo>
                    <a:pt x="319" y="1179"/>
                    <a:pt x="319" y="1179"/>
                    <a:pt x="319" y="1179"/>
                  </a:cubicBezTo>
                  <a:lnTo>
                    <a:pt x="319" y="1210"/>
                  </a:lnTo>
                  <a:close/>
                  <a:moveTo>
                    <a:pt x="455" y="1210"/>
                  </a:moveTo>
                  <a:cubicBezTo>
                    <a:pt x="322" y="1210"/>
                    <a:pt x="322" y="1210"/>
                    <a:pt x="322" y="1210"/>
                  </a:cubicBezTo>
                  <a:cubicBezTo>
                    <a:pt x="322" y="1179"/>
                    <a:pt x="322" y="1179"/>
                    <a:pt x="322" y="1179"/>
                  </a:cubicBezTo>
                  <a:cubicBezTo>
                    <a:pt x="455" y="1179"/>
                    <a:pt x="455" y="1179"/>
                    <a:pt x="455" y="1179"/>
                  </a:cubicBezTo>
                  <a:lnTo>
                    <a:pt x="455" y="1210"/>
                  </a:lnTo>
                  <a:close/>
                  <a:moveTo>
                    <a:pt x="591" y="1210"/>
                  </a:moveTo>
                  <a:cubicBezTo>
                    <a:pt x="458" y="1210"/>
                    <a:pt x="458" y="1210"/>
                    <a:pt x="458" y="1210"/>
                  </a:cubicBezTo>
                  <a:cubicBezTo>
                    <a:pt x="458" y="1179"/>
                    <a:pt x="458" y="1179"/>
                    <a:pt x="458" y="1179"/>
                  </a:cubicBezTo>
                  <a:cubicBezTo>
                    <a:pt x="591" y="1179"/>
                    <a:pt x="591" y="1179"/>
                    <a:pt x="591" y="1179"/>
                  </a:cubicBezTo>
                  <a:lnTo>
                    <a:pt x="591" y="1210"/>
                  </a:lnTo>
                  <a:close/>
                  <a:moveTo>
                    <a:pt x="606" y="1089"/>
                  </a:moveTo>
                  <a:cubicBezTo>
                    <a:pt x="41" y="1089"/>
                    <a:pt x="41" y="1089"/>
                    <a:pt x="41" y="1089"/>
                  </a:cubicBezTo>
                  <a:cubicBezTo>
                    <a:pt x="41" y="104"/>
                    <a:pt x="41" y="104"/>
                    <a:pt x="41" y="104"/>
                  </a:cubicBezTo>
                  <a:cubicBezTo>
                    <a:pt x="606" y="104"/>
                    <a:pt x="606" y="104"/>
                    <a:pt x="606" y="104"/>
                  </a:cubicBezTo>
                  <a:lnTo>
                    <a:pt x="606" y="1089"/>
                  </a:lnTo>
                  <a:close/>
                </a:path>
              </a:pathLst>
            </a:custGeom>
            <a:solidFill>
              <a:schemeClr val="tx2"/>
            </a:solidFill>
            <a:ln>
              <a:noFill/>
            </a:ln>
          </p:spPr>
          <p:txBody>
            <a:bodyPr vert="horz" wrap="square" lIns="89634" tIns="44817" rIns="89634" bIns="44817" numCol="1" anchor="t" anchorCtr="0" compatLnSpc="1">
              <a:prstTxWarp prst="textNoShape">
                <a:avLst/>
              </a:prstTxWarp>
            </a:bodyPr>
            <a:lstStyle/>
            <a:p>
              <a:pPr defTabSz="685958"/>
              <a:endParaRPr lang="en-US" sz="1300">
                <a:solidFill>
                  <a:srgbClr val="505050"/>
                </a:solidFill>
              </a:endParaRPr>
            </a:p>
          </p:txBody>
        </p:sp>
      </p:grpSp>
      <p:sp>
        <p:nvSpPr>
          <p:cNvPr id="215" name="Rectangle 214"/>
          <p:cNvSpPr/>
          <p:nvPr/>
        </p:nvSpPr>
        <p:spPr>
          <a:xfrm>
            <a:off x="10958901" y="127369"/>
            <a:ext cx="1170848" cy="996924"/>
          </a:xfrm>
          <a:prstGeom prst="rect">
            <a:avLst/>
          </a:prstGeom>
          <a:solidFill>
            <a:srgbClr val="00AEEF">
              <a:lumMod val="75000"/>
            </a:srgbClr>
          </a:solidFill>
        </p:spPr>
        <p:txBody>
          <a:bodyPr wrap="square" lIns="89642" tIns="89642" bIns="89642" rtlCol="0" anchor="b">
            <a:noAutofit/>
          </a:bodyPr>
          <a:lstStyle/>
          <a:p>
            <a:pPr marL="0" marR="0" lvl="0" indent="0" algn="ctr" defTabSz="761928" eaLnBrk="1" fontAlgn="auto" latinLnBrk="0" hangingPunct="1">
              <a:lnSpc>
                <a:spcPct val="80000"/>
              </a:lnSpc>
              <a:spcBef>
                <a:spcPts val="0"/>
              </a:spcBef>
              <a:spcAft>
                <a:spcPts val="0"/>
              </a:spcAft>
              <a:buClrTx/>
              <a:buSzTx/>
              <a:buFontTx/>
              <a:buNone/>
              <a:tabLst/>
              <a:defRPr/>
            </a:pPr>
            <a:r>
              <a:rPr kumimoji="0" lang="en-US" sz="3529" b="0" i="0" u="none" strike="noStrike" kern="0" cap="none" spc="0" normalizeH="0" baseline="0" noProof="0" dirty="0">
                <a:ln>
                  <a:noFill/>
                </a:ln>
                <a:solidFill>
                  <a:sysClr val="window" lastClr="FFFFFF"/>
                </a:solidFill>
                <a:effectLst/>
                <a:uLnTx/>
                <a:uFillTx/>
                <a:latin typeface="Segoe UI Light"/>
                <a:cs typeface="Arial"/>
              </a:rPr>
              <a:t>US stats</a:t>
            </a:r>
          </a:p>
        </p:txBody>
      </p:sp>
    </p:spTree>
    <p:extLst>
      <p:ext uri="{BB962C8B-B14F-4D97-AF65-F5344CB8AC3E}">
        <p14:creationId xmlns:p14="http://schemas.microsoft.com/office/powerpoint/2010/main" val="31461307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1000" fill="hold"/>
                                        <p:tgtEl>
                                          <p:spTgt spid="101"/>
                                        </p:tgtEl>
                                        <p:attrNameLst>
                                          <p:attrName>ppt_x</p:attrName>
                                        </p:attrNameLst>
                                      </p:cBhvr>
                                      <p:tavLst>
                                        <p:tav tm="0">
                                          <p:val>
                                            <p:strVal val="1+#ppt_w/2"/>
                                          </p:val>
                                        </p:tav>
                                        <p:tav tm="100000">
                                          <p:val>
                                            <p:strVal val="#ppt_x"/>
                                          </p:val>
                                        </p:tav>
                                      </p:tavLst>
                                    </p:anim>
                                    <p:anim calcmode="lin" valueType="num">
                                      <p:cBhvr additive="base">
                                        <p:cTn id="26" dur="10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Skype audience is a Financial Services audience</a:t>
            </a:r>
          </a:p>
        </p:txBody>
      </p:sp>
      <p:sp>
        <p:nvSpPr>
          <p:cNvPr id="3" name="Text Placeholder 2"/>
          <p:cNvSpPr>
            <a:spLocks noGrp="1"/>
          </p:cNvSpPr>
          <p:nvPr>
            <p:ph type="body" sz="quarter" idx="18"/>
          </p:nvPr>
        </p:nvSpPr>
        <p:spPr/>
        <p:txBody>
          <a:bodyPr/>
          <a:lstStyle/>
          <a:p>
            <a:r>
              <a:rPr lang="en-US" dirty="0"/>
              <a:t>Source:  Compared to the average Internet user. </a:t>
            </a:r>
            <a:r>
              <a:rPr lang="en-US" dirty="0" err="1"/>
              <a:t>comScore</a:t>
            </a:r>
            <a:r>
              <a:rPr lang="en-US" dirty="0"/>
              <a:t> Plan </a:t>
            </a:r>
            <a:r>
              <a:rPr lang="en-US" dirty="0" err="1"/>
              <a:t>Metrix</a:t>
            </a:r>
            <a:r>
              <a:rPr lang="en-US" dirty="0"/>
              <a:t>, August 2012, [C] Skype Instant Messenger (App)*online or </a:t>
            </a:r>
            <a:r>
              <a:rPr lang="en-US" dirty="0" smtClean="0"/>
              <a:t>offline</a:t>
            </a:r>
            <a:endParaRPr lang="en-US" dirty="0"/>
          </a:p>
        </p:txBody>
      </p:sp>
      <p:pic>
        <p:nvPicPr>
          <p:cNvPr id="4" name="Picture 2" descr="C:\Workspaces\1-Skype\prev_MSB09_Alex_001.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7443"/>
          <a:stretch/>
        </p:blipFill>
        <p:spPr bwMode="auto">
          <a:xfrm flipH="1">
            <a:off x="301625" y="743425"/>
            <a:ext cx="5073650" cy="36480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5459500" y="743425"/>
            <a:ext cx="3398750" cy="115214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b" anchorCtr="0" forceAA="0" compatLnSpc="1">
            <a:prstTxWarp prst="textNoShape">
              <a:avLst/>
            </a:prstTxWarp>
            <a:noAutofit/>
          </a:bodyPr>
          <a:lstStyle/>
          <a:p>
            <a:pPr defTabSz="91418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459500" y="1992646"/>
            <a:ext cx="3398750" cy="115214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b" anchorCtr="0" forceAA="0" compatLnSpc="1">
            <a:prstTxWarp prst="textNoShape">
              <a:avLst/>
            </a:prstTxWarp>
            <a:noAutofit/>
          </a:bodyPr>
          <a:lstStyle/>
          <a:p>
            <a:pPr defTabSz="91418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459500" y="3241866"/>
            <a:ext cx="3398750" cy="115214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b" anchorCtr="0" forceAA="0" compatLnSpc="1">
            <a:prstTxWarp prst="textNoShape">
              <a:avLst/>
            </a:prstTxWarp>
            <a:noAutofit/>
          </a:bodyPr>
          <a:lstStyle/>
          <a:p>
            <a:pPr defTabSz="91418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435933" y="2481944"/>
            <a:ext cx="2683612" cy="1773120"/>
          </a:xfrm>
          <a:prstGeom prst="rect">
            <a:avLst/>
          </a:prstGeom>
          <a:solidFill>
            <a:srgbClr val="7030A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576737" y="2583938"/>
            <a:ext cx="2542808" cy="1423987"/>
          </a:xfrm>
          <a:prstGeom prst="rect">
            <a:avLst/>
          </a:prstGeom>
          <a:noFill/>
        </p:spPr>
        <p:txBody>
          <a:bodyPr wrap="square" lIns="0" tIns="0" rIns="0" bIns="0" rtlCol="0">
            <a:noAutofit/>
          </a:bodyPr>
          <a:lstStyle/>
          <a:p>
            <a:pPr>
              <a:lnSpc>
                <a:spcPct val="90000"/>
              </a:lnSpc>
            </a:pPr>
            <a:r>
              <a:rPr lang="en-US" sz="4400" dirty="0">
                <a:solidFill>
                  <a:schemeClr val="tx2"/>
                </a:solidFill>
                <a:latin typeface="+mj-lt"/>
              </a:rPr>
              <a:t>22</a:t>
            </a:r>
            <a:r>
              <a:rPr lang="en-US" sz="4400" dirty="0" smtClean="0">
                <a:solidFill>
                  <a:schemeClr val="tx2"/>
                </a:solidFill>
                <a:latin typeface="+mj-lt"/>
              </a:rPr>
              <a:t>%</a:t>
            </a:r>
          </a:p>
          <a:p>
            <a:pPr defTabSz="384141">
              <a:lnSpc>
                <a:spcPct val="90000"/>
              </a:lnSpc>
              <a:spcBef>
                <a:spcPct val="20000"/>
              </a:spcBef>
              <a:buClr>
                <a:srgbClr val="EF3A42"/>
              </a:buClr>
            </a:pPr>
            <a:r>
              <a:rPr lang="en-US" sz="1600" dirty="0">
                <a:solidFill>
                  <a:prstClr val="white"/>
                </a:solidFill>
              </a:rPr>
              <a:t>more likely to be the first among friends to use the latest financial information or products </a:t>
            </a:r>
          </a:p>
          <a:p>
            <a:pPr defTabSz="384141">
              <a:lnSpc>
                <a:spcPct val="90000"/>
              </a:lnSpc>
              <a:spcBef>
                <a:spcPct val="20000"/>
              </a:spcBef>
              <a:buClr>
                <a:srgbClr val="EF3A42"/>
              </a:buClr>
            </a:pPr>
            <a:r>
              <a:rPr lang="en-US" sz="1600" dirty="0" smtClean="0">
                <a:solidFill>
                  <a:prstClr val="white"/>
                </a:solidFill>
              </a:rPr>
              <a:t> </a:t>
            </a:r>
            <a:endParaRPr lang="en-US" sz="900" i="1" dirty="0">
              <a:solidFill>
                <a:prstClr val="white"/>
              </a:solidFill>
            </a:endParaRPr>
          </a:p>
        </p:txBody>
      </p:sp>
      <p:sp>
        <p:nvSpPr>
          <p:cNvPr id="12" name="TextBox 11"/>
          <p:cNvSpPr txBox="1"/>
          <p:nvPr/>
        </p:nvSpPr>
        <p:spPr>
          <a:xfrm>
            <a:off x="5661377" y="2004521"/>
            <a:ext cx="2956035" cy="1140269"/>
          </a:xfrm>
          <a:prstGeom prst="rect">
            <a:avLst/>
          </a:prstGeom>
          <a:noFill/>
        </p:spPr>
        <p:txBody>
          <a:bodyPr vert="horz" wrap="square" lIns="0" tIns="0" rIns="0" bIns="0" rtlCol="0" anchor="ctr">
            <a:noAutofit/>
          </a:bodyPr>
          <a:lstStyle/>
          <a:p>
            <a:pPr>
              <a:spcBef>
                <a:spcPts val="450"/>
              </a:spcBef>
              <a:spcAft>
                <a:spcPts val="450"/>
              </a:spcAft>
            </a:pPr>
            <a:r>
              <a:rPr lang="en-US" sz="2100" dirty="0">
                <a:solidFill>
                  <a:prstClr val="white"/>
                </a:solidFill>
              </a:rPr>
              <a:t>64% </a:t>
            </a:r>
            <a:r>
              <a:rPr lang="en-US" dirty="0">
                <a:solidFill>
                  <a:prstClr val="white"/>
                </a:solidFill>
              </a:rPr>
              <a:t>more likely to have searched online for a High Yield Savings Account </a:t>
            </a:r>
          </a:p>
        </p:txBody>
      </p:sp>
      <p:sp>
        <p:nvSpPr>
          <p:cNvPr id="13" name="TextBox 12"/>
          <p:cNvSpPr txBox="1"/>
          <p:nvPr/>
        </p:nvSpPr>
        <p:spPr>
          <a:xfrm>
            <a:off x="5661376" y="755300"/>
            <a:ext cx="2956036" cy="1140269"/>
          </a:xfrm>
          <a:prstGeom prst="rect">
            <a:avLst/>
          </a:prstGeom>
          <a:noFill/>
        </p:spPr>
        <p:txBody>
          <a:bodyPr vert="horz" wrap="square" lIns="0" tIns="0" rIns="0" bIns="0" rtlCol="0" anchor="ctr">
            <a:noAutofit/>
          </a:bodyPr>
          <a:lstStyle/>
          <a:p>
            <a:pPr>
              <a:spcBef>
                <a:spcPts val="450"/>
              </a:spcBef>
              <a:spcAft>
                <a:spcPts val="450"/>
              </a:spcAft>
            </a:pPr>
            <a:r>
              <a:rPr lang="en-US" sz="2100" dirty="0">
                <a:solidFill>
                  <a:srgbClr val="FFFFFF"/>
                </a:solidFill>
              </a:rPr>
              <a:t>364% </a:t>
            </a:r>
            <a:r>
              <a:rPr lang="en-US" dirty="0">
                <a:solidFill>
                  <a:srgbClr val="FFFFFF"/>
                </a:solidFill>
              </a:rPr>
              <a:t>more likely to have searched for or applied for an IRA in the last 6 months*</a:t>
            </a:r>
          </a:p>
        </p:txBody>
      </p:sp>
      <p:sp>
        <p:nvSpPr>
          <p:cNvPr id="14" name="TextBox 13"/>
          <p:cNvSpPr txBox="1"/>
          <p:nvPr/>
        </p:nvSpPr>
        <p:spPr>
          <a:xfrm>
            <a:off x="5661375" y="3253741"/>
            <a:ext cx="2956037" cy="1140269"/>
          </a:xfrm>
          <a:prstGeom prst="rect">
            <a:avLst/>
          </a:prstGeom>
          <a:noFill/>
        </p:spPr>
        <p:txBody>
          <a:bodyPr vert="horz" wrap="square" lIns="0" tIns="0" rIns="0" bIns="0" rtlCol="0" anchor="ctr">
            <a:noAutofit/>
          </a:bodyPr>
          <a:lstStyle/>
          <a:p>
            <a:pPr marL="0" lvl="2" defTabSz="514491">
              <a:spcBef>
                <a:spcPct val="20000"/>
              </a:spcBef>
              <a:spcAft>
                <a:spcPts val="450"/>
              </a:spcAft>
              <a:buClr>
                <a:srgbClr val="EF3A42"/>
              </a:buClr>
            </a:pPr>
            <a:r>
              <a:rPr lang="en-US" sz="2100" dirty="0">
                <a:solidFill>
                  <a:prstClr val="white"/>
                </a:solidFill>
              </a:rPr>
              <a:t>121% </a:t>
            </a:r>
            <a:r>
              <a:rPr lang="en-US" dirty="0">
                <a:solidFill>
                  <a:prstClr val="white"/>
                </a:solidFill>
              </a:rPr>
              <a:t>more likely to purchase a new residence in the next 6 months</a:t>
            </a:r>
          </a:p>
        </p:txBody>
      </p:sp>
    </p:spTree>
    <p:extLst>
      <p:ext uri="{BB962C8B-B14F-4D97-AF65-F5344CB8AC3E}">
        <p14:creationId xmlns:p14="http://schemas.microsoft.com/office/powerpoint/2010/main" val="32180320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Opportunities on Skype</a:t>
            </a:r>
          </a:p>
        </p:txBody>
      </p:sp>
      <p:sp>
        <p:nvSpPr>
          <p:cNvPr id="4" name="Rectangle 3"/>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1800" dirty="0" smtClean="0">
                <a:solidFill>
                  <a:srgbClr val="00B0F0"/>
                </a:solidFill>
                <a:latin typeface="+mj-lt"/>
              </a:rPr>
              <a:t>Impression Media</a:t>
            </a:r>
          </a:p>
          <a:p>
            <a:pPr>
              <a:spcAft>
                <a:spcPts val="600"/>
              </a:spcAft>
            </a:pPr>
            <a:r>
              <a:rPr lang="en-US" sz="1200" dirty="0" smtClean="0">
                <a:latin typeface="+mj-lt"/>
              </a:rPr>
              <a:t>Important </a:t>
            </a:r>
            <a:r>
              <a:rPr lang="en-US" sz="1200" dirty="0" err="1" smtClean="0">
                <a:latin typeface="+mj-lt"/>
              </a:rPr>
              <a:t>Finserv</a:t>
            </a:r>
            <a:r>
              <a:rPr lang="en-US" sz="1200" dirty="0" smtClean="0">
                <a:latin typeface="+mj-lt"/>
              </a:rPr>
              <a:t> days of the week </a:t>
            </a:r>
            <a:br>
              <a:rPr lang="en-US" sz="1200" dirty="0" smtClean="0">
                <a:latin typeface="+mj-lt"/>
              </a:rPr>
            </a:br>
            <a:r>
              <a:rPr lang="en-US" sz="1200" dirty="0" smtClean="0">
                <a:latin typeface="+mj-lt"/>
              </a:rPr>
              <a:t>(i.e., Monday and Thursday for brokers)</a:t>
            </a:r>
          </a:p>
          <a:p>
            <a:pPr>
              <a:spcAft>
                <a:spcPts val="600"/>
              </a:spcAft>
            </a:pPr>
            <a:r>
              <a:rPr lang="en-US" sz="1200" dirty="0" smtClean="0">
                <a:latin typeface="+mj-lt"/>
              </a:rPr>
              <a:t>Event days (games, </a:t>
            </a:r>
            <a:r>
              <a:rPr lang="en-US" sz="1200" dirty="0" err="1" smtClean="0">
                <a:latin typeface="+mj-lt"/>
              </a:rPr>
              <a:t>Superbowl</a:t>
            </a:r>
            <a:r>
              <a:rPr lang="en-US" sz="1200" dirty="0" smtClean="0">
                <a:latin typeface="+mj-lt"/>
              </a:rPr>
              <a:t>, tax season)</a:t>
            </a:r>
          </a:p>
          <a:p>
            <a:pPr>
              <a:spcAft>
                <a:spcPts val="1200"/>
              </a:spcAft>
            </a:pPr>
            <a:r>
              <a:rPr lang="en-US" sz="1200" dirty="0" smtClean="0">
                <a:latin typeface="+mj-lt"/>
              </a:rPr>
              <a:t>Aligned with takeovers on other MSA publishers </a:t>
            </a:r>
            <a:br>
              <a:rPr lang="en-US" sz="1200" dirty="0" smtClean="0">
                <a:latin typeface="+mj-lt"/>
              </a:rPr>
            </a:br>
            <a:r>
              <a:rPr lang="en-US" sz="1200" dirty="0" smtClean="0">
                <a:latin typeface="+mj-lt"/>
              </a:rPr>
              <a:t>(attach to MSN or Xbox)</a:t>
            </a:r>
          </a:p>
          <a:p>
            <a:pPr>
              <a:spcAft>
                <a:spcPts val="600"/>
              </a:spcAft>
            </a:pPr>
            <a:r>
              <a:rPr lang="en-US" sz="1800" dirty="0" smtClean="0">
                <a:solidFill>
                  <a:srgbClr val="00B0F0"/>
                </a:solidFill>
                <a:latin typeface="+mj-lt"/>
              </a:rPr>
              <a:t>Editorial Sponsorships</a:t>
            </a:r>
          </a:p>
          <a:p>
            <a:pPr>
              <a:spcAft>
                <a:spcPts val="600"/>
              </a:spcAft>
            </a:pPr>
            <a:r>
              <a:rPr lang="en-US" sz="1200" dirty="0" smtClean="0">
                <a:latin typeface="+mj-lt"/>
              </a:rPr>
              <a:t>Integrate button into Ads</a:t>
            </a:r>
          </a:p>
          <a:p>
            <a:pPr>
              <a:spcAft>
                <a:spcPts val="1200"/>
              </a:spcAft>
            </a:pPr>
            <a:r>
              <a:rPr lang="en-US" sz="1200" dirty="0" smtClean="0">
                <a:latin typeface="+mj-lt"/>
              </a:rPr>
              <a:t>Drive calls to your call center and drive adoption</a:t>
            </a:r>
          </a:p>
          <a:p>
            <a:pPr>
              <a:spcAft>
                <a:spcPts val="600"/>
              </a:spcAft>
            </a:pPr>
            <a:r>
              <a:rPr lang="en-US" sz="1800" dirty="0" smtClean="0">
                <a:solidFill>
                  <a:srgbClr val="00B0F0"/>
                </a:solidFill>
                <a:latin typeface="+mj-lt"/>
              </a:rPr>
              <a:t>Rich Media Takeovers</a:t>
            </a:r>
          </a:p>
          <a:p>
            <a:pPr>
              <a:spcAft>
                <a:spcPts val="600"/>
              </a:spcAft>
            </a:pPr>
            <a:r>
              <a:rPr lang="en-US" sz="1200" dirty="0">
                <a:latin typeface="+mj-lt"/>
              </a:rPr>
              <a:t>Buy desired target audience based on age, gender, and locations</a:t>
            </a:r>
          </a:p>
          <a:p>
            <a:pPr>
              <a:spcAft>
                <a:spcPts val="600"/>
              </a:spcAft>
            </a:pPr>
            <a:r>
              <a:rPr lang="en-US" sz="1200" dirty="0">
                <a:latin typeface="+mj-lt"/>
              </a:rPr>
              <a:t>100% of inventory is targetable down to the zip code</a:t>
            </a:r>
          </a:p>
        </p:txBody>
      </p:sp>
      <p:pic>
        <p:nvPicPr>
          <p:cNvPr id="9"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8191" y="684904"/>
            <a:ext cx="4026381" cy="241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090266" y="908495"/>
            <a:ext cx="3590596" cy="1953459"/>
            <a:chOff x="3723498" y="3916310"/>
            <a:chExt cx="1474896" cy="931180"/>
          </a:xfrm>
        </p:grpSpPr>
        <p:pic>
          <p:nvPicPr>
            <p:cNvPr id="11"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23498" y="3916310"/>
              <a:ext cx="1474896" cy="93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150560" y="4076483"/>
              <a:ext cx="957492" cy="52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bwMode="auto">
          <a:xfrm>
            <a:off x="4953000" y="3265715"/>
            <a:ext cx="3905250" cy="11148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3000" y="3178531"/>
            <a:ext cx="3905250" cy="1202081"/>
          </a:xfrm>
          <a:prstGeom prst="rect">
            <a:avLst/>
          </a:prstGeom>
        </p:spPr>
      </p:pic>
    </p:spTree>
    <p:extLst>
      <p:ext uri="{BB962C8B-B14F-4D97-AF65-F5344CB8AC3E}">
        <p14:creationId xmlns:p14="http://schemas.microsoft.com/office/powerpoint/2010/main" val="1792269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650x170 Skype Homepage takeover</a:t>
            </a:r>
          </a:p>
        </p:txBody>
      </p:sp>
      <p:sp>
        <p:nvSpPr>
          <p:cNvPr id="4" name="Rectangle 3"/>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0062" y="1019797"/>
            <a:ext cx="4583876" cy="3108670"/>
          </a:xfrm>
          <a:prstGeom prst="rect">
            <a:avLst/>
          </a:prstGeom>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70022" y="1196905"/>
            <a:ext cx="4008908" cy="22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27604" y="1672935"/>
            <a:ext cx="1733810" cy="47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27605" y="1672935"/>
            <a:ext cx="1733810" cy="90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0722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 across properties to reach </a:t>
            </a:r>
            <a:r>
              <a:rPr lang="en-US" dirty="0" smtClean="0"/>
              <a:t>key </a:t>
            </a:r>
            <a:r>
              <a:rPr lang="en-US" dirty="0"/>
              <a:t>target audiences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Cross Visiting, April 2013. </a:t>
            </a:r>
          </a:p>
        </p:txBody>
      </p:sp>
      <p:sp>
        <p:nvSpPr>
          <p:cNvPr id="4" name="Rectangle 3"/>
          <p:cNvSpPr/>
          <p:nvPr/>
        </p:nvSpPr>
        <p:spPr>
          <a:xfrm>
            <a:off x="299434" y="2586572"/>
            <a:ext cx="2301274" cy="16096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47"/>
            <a:endParaRPr lang="en-US" sz="1100">
              <a:ln>
                <a:solidFill>
                  <a:srgbClr val="000000"/>
                </a:solidFill>
              </a:ln>
              <a:solidFill>
                <a:srgbClr val="000000"/>
              </a:solidFill>
            </a:endParaRPr>
          </a:p>
        </p:txBody>
      </p:sp>
      <p:sp>
        <p:nvSpPr>
          <p:cNvPr id="5" name="Rectangle 4"/>
          <p:cNvSpPr>
            <a:spLocks/>
          </p:cNvSpPr>
          <p:nvPr/>
        </p:nvSpPr>
        <p:spPr bwMode="auto">
          <a:xfrm>
            <a:off x="4220864" y="955862"/>
            <a:ext cx="2594589" cy="15896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7806" tIns="43906" rIns="87806" bIns="43906"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6" name="Rectangle 5"/>
          <p:cNvSpPr>
            <a:spLocks/>
          </p:cNvSpPr>
          <p:nvPr/>
        </p:nvSpPr>
        <p:spPr bwMode="auto">
          <a:xfrm>
            <a:off x="4245079" y="2603942"/>
            <a:ext cx="2594589" cy="15923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7806" tIns="43906" rIns="87806" bIns="43906"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7" name="Rectangle 6"/>
          <p:cNvSpPr/>
          <p:nvPr/>
        </p:nvSpPr>
        <p:spPr>
          <a:xfrm>
            <a:off x="292565" y="952946"/>
            <a:ext cx="2308144" cy="15925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47"/>
            <a:endParaRPr lang="en-US" sz="1100">
              <a:ln>
                <a:solidFill>
                  <a:srgbClr val="000000"/>
                </a:solidFill>
              </a:ln>
              <a:solidFill>
                <a:srgbClr val="000000"/>
              </a:solidFill>
            </a:endParaRPr>
          </a:p>
        </p:txBody>
      </p:sp>
      <p:pic>
        <p:nvPicPr>
          <p:cNvPr id="8"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00708" y="2603942"/>
            <a:ext cx="1544507" cy="15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0709" y="954035"/>
            <a:ext cx="1544506" cy="1591496"/>
          </a:xfrm>
          <a:prstGeom prst="rect">
            <a:avLst/>
          </a:prstGeom>
        </p:spPr>
      </p:pic>
      <p:grpSp>
        <p:nvGrpSpPr>
          <p:cNvPr id="10" name="Group 432"/>
          <p:cNvGrpSpPr>
            <a:grpSpLocks noChangeAspect="1"/>
          </p:cNvGrpSpPr>
          <p:nvPr/>
        </p:nvGrpSpPr>
        <p:grpSpPr bwMode="auto">
          <a:xfrm>
            <a:off x="432269" y="1061795"/>
            <a:ext cx="884268" cy="412644"/>
            <a:chOff x="8339" y="26"/>
            <a:chExt cx="2928" cy="1325"/>
          </a:xfrm>
          <a:solidFill>
            <a:sysClr val="window" lastClr="FFFFFF"/>
          </a:solidFill>
        </p:grpSpPr>
        <p:sp>
          <p:nvSpPr>
            <p:cNvPr id="11" name="Freeform 434"/>
            <p:cNvSpPr>
              <a:spLocks/>
            </p:cNvSpPr>
            <p:nvPr/>
          </p:nvSpPr>
          <p:spPr bwMode="auto">
            <a:xfrm>
              <a:off x="10745" y="26"/>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121903" tIns="60952" rIns="121903" bIns="60952" numCol="1" anchor="t" anchorCtr="0" compatLnSpc="1">
              <a:prstTxWarp prst="textNoShape">
                <a:avLst/>
              </a:prstTxWarp>
            </a:bodyPr>
            <a:lstStyle/>
            <a:p>
              <a:pPr defTabSz="816347">
                <a:defRPr/>
              </a:pPr>
              <a:endParaRPr lang="en-US" sz="1100" kern="0">
                <a:solidFill>
                  <a:prstClr val="white"/>
                </a:solidFill>
                <a:latin typeface="Segoe Light"/>
              </a:endParaRPr>
            </a:p>
          </p:txBody>
        </p:sp>
        <p:sp>
          <p:nvSpPr>
            <p:cNvPr id="12" name="Freeform 435"/>
            <p:cNvSpPr>
              <a:spLocks/>
            </p:cNvSpPr>
            <p:nvPr/>
          </p:nvSpPr>
          <p:spPr bwMode="auto">
            <a:xfrm>
              <a:off x="10432" y="348"/>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121903" tIns="60952" rIns="121903" bIns="60952" numCol="1" anchor="t" anchorCtr="0" compatLnSpc="1">
              <a:prstTxWarp prst="textNoShape">
                <a:avLst/>
              </a:prstTxWarp>
            </a:bodyPr>
            <a:lstStyle/>
            <a:p>
              <a:pPr defTabSz="816347">
                <a:defRPr/>
              </a:pPr>
              <a:endParaRPr lang="en-US" sz="1100" kern="0">
                <a:solidFill>
                  <a:prstClr val="white"/>
                </a:solidFill>
                <a:latin typeface="Segoe Light"/>
              </a:endParaRPr>
            </a:p>
          </p:txBody>
        </p:sp>
        <p:sp>
          <p:nvSpPr>
            <p:cNvPr id="13" name="Freeform 436"/>
            <p:cNvSpPr>
              <a:spLocks/>
            </p:cNvSpPr>
            <p:nvPr/>
          </p:nvSpPr>
          <p:spPr bwMode="auto">
            <a:xfrm>
              <a:off x="8339" y="812"/>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121903" tIns="60952" rIns="121903" bIns="60952" numCol="1" anchor="t" anchorCtr="0" compatLnSpc="1">
              <a:prstTxWarp prst="textNoShape">
                <a:avLst/>
              </a:prstTxWarp>
            </a:bodyPr>
            <a:lstStyle/>
            <a:p>
              <a:pPr defTabSz="816347">
                <a:defRPr/>
              </a:pPr>
              <a:endParaRPr lang="en-US" sz="1100" kern="0">
                <a:solidFill>
                  <a:prstClr val="white"/>
                </a:solidFill>
                <a:latin typeface="Segoe Light"/>
              </a:endParaRPr>
            </a:p>
          </p:txBody>
        </p:sp>
        <p:sp>
          <p:nvSpPr>
            <p:cNvPr id="14" name="Freeform 437"/>
            <p:cNvSpPr>
              <a:spLocks/>
            </p:cNvSpPr>
            <p:nvPr/>
          </p:nvSpPr>
          <p:spPr bwMode="auto">
            <a:xfrm>
              <a:off x="9372" y="812"/>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121903" tIns="60952" rIns="121903" bIns="60952" numCol="1" anchor="t" anchorCtr="0" compatLnSpc="1">
              <a:prstTxWarp prst="textNoShape">
                <a:avLst/>
              </a:prstTxWarp>
            </a:bodyPr>
            <a:lstStyle/>
            <a:p>
              <a:pPr defTabSz="816347">
                <a:defRPr/>
              </a:pPr>
              <a:endParaRPr lang="en-US" sz="1100" kern="0">
                <a:solidFill>
                  <a:prstClr val="white"/>
                </a:solidFill>
                <a:latin typeface="Segoe Light"/>
              </a:endParaRPr>
            </a:p>
          </p:txBody>
        </p:sp>
        <p:sp>
          <p:nvSpPr>
            <p:cNvPr id="15" name="Freeform 438"/>
            <p:cNvSpPr>
              <a:spLocks/>
            </p:cNvSpPr>
            <p:nvPr/>
          </p:nvSpPr>
          <p:spPr bwMode="auto">
            <a:xfrm>
              <a:off x="10006" y="812"/>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121903" tIns="60952" rIns="121903" bIns="60952" numCol="1" anchor="t" anchorCtr="0" compatLnSpc="1">
              <a:prstTxWarp prst="textNoShape">
                <a:avLst/>
              </a:prstTxWarp>
            </a:bodyPr>
            <a:lstStyle/>
            <a:p>
              <a:pPr defTabSz="816347">
                <a:defRPr/>
              </a:pPr>
              <a:endParaRPr lang="en-US" sz="1100" kern="0">
                <a:solidFill>
                  <a:prstClr val="white"/>
                </a:solidFill>
                <a:latin typeface="Segoe Light"/>
              </a:endParaRPr>
            </a:p>
          </p:txBody>
        </p:sp>
      </p:grpSp>
      <p:pic>
        <p:nvPicPr>
          <p:cNvPr id="16" name="Picture 15"/>
          <p:cNvPicPr>
            <a:picLocks noChangeAspect="1"/>
          </p:cNvPicPr>
          <p:nvPr/>
        </p:nvPicPr>
        <p:blipFill>
          <a:blip r:embed="rId4"/>
          <a:stretch>
            <a:fillRect/>
          </a:stretch>
        </p:blipFill>
        <p:spPr>
          <a:xfrm>
            <a:off x="307602" y="2679124"/>
            <a:ext cx="1069423" cy="598472"/>
          </a:xfrm>
          <a:prstGeom prst="rect">
            <a:avLst/>
          </a:prstGeom>
        </p:spPr>
      </p:pic>
      <p:sp>
        <p:nvSpPr>
          <p:cNvPr id="17" name="TextBox 16"/>
          <p:cNvSpPr txBox="1"/>
          <p:nvPr/>
        </p:nvSpPr>
        <p:spPr>
          <a:xfrm>
            <a:off x="4480026" y="952946"/>
            <a:ext cx="1879027" cy="1592583"/>
          </a:xfrm>
          <a:prstGeom prst="rect">
            <a:avLst/>
          </a:prstGeom>
          <a:noFill/>
        </p:spPr>
        <p:txBody>
          <a:bodyPr wrap="square" lIns="0" tIns="0" rIns="0" bIns="0" rtlCol="0" anchor="ctr">
            <a:noAutofit/>
          </a:bodyPr>
          <a:lstStyle/>
          <a:p>
            <a:pPr defTabSz="816347"/>
            <a:r>
              <a:rPr lang="en-US" sz="3200" dirty="0">
                <a:solidFill>
                  <a:srgbClr val="FFFFFF"/>
                </a:solidFill>
                <a:latin typeface="+mj-lt"/>
                <a:cs typeface="Segoe UI Semibold" panose="020B0702040204020203" pitchFamily="34" charset="0"/>
              </a:rPr>
              <a:t>Better Together</a:t>
            </a:r>
          </a:p>
        </p:txBody>
      </p:sp>
      <p:sp>
        <p:nvSpPr>
          <p:cNvPr id="18" name="Rectangle 17"/>
          <p:cNvSpPr/>
          <p:nvPr/>
        </p:nvSpPr>
        <p:spPr>
          <a:xfrm>
            <a:off x="417941" y="1536382"/>
            <a:ext cx="1446921" cy="492443"/>
          </a:xfrm>
          <a:prstGeom prst="rect">
            <a:avLst/>
          </a:prstGeom>
        </p:spPr>
        <p:txBody>
          <a:bodyPr wrap="square" lIns="0" tIns="0" rIns="0" bIns="0">
            <a:noAutofit/>
          </a:bodyPr>
          <a:lstStyle/>
          <a:p>
            <a:pPr defTabSz="816347"/>
            <a:r>
              <a:rPr lang="en-US" sz="2800" dirty="0">
                <a:solidFill>
                  <a:srgbClr val="FFFFFF"/>
                </a:solidFill>
                <a:latin typeface="+mj-lt"/>
                <a:ea typeface="Segoe UI" pitchFamily="34" charset="0"/>
                <a:cs typeface="Segoe UI Semibold" panose="020B0702040204020203" pitchFamily="34" charset="0"/>
              </a:rPr>
              <a:t>324M</a:t>
            </a:r>
            <a:r>
              <a:rPr lang="en-US" dirty="0">
                <a:solidFill>
                  <a:srgbClr val="FFFFFF"/>
                </a:solidFill>
                <a:latin typeface="Segoe UI Light" panose="020B0502040204020203" pitchFamily="34" charset="0"/>
                <a:ea typeface="Segoe UI" pitchFamily="34" charset="0"/>
                <a:cs typeface="Segoe UI Light" panose="020B0502040204020203" pitchFamily="34" charset="0"/>
              </a:rPr>
              <a:t> Homepage users</a:t>
            </a:r>
            <a:endParaRPr lang="en-US"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9" name="Rectangle 18"/>
          <p:cNvSpPr/>
          <p:nvPr/>
        </p:nvSpPr>
        <p:spPr>
          <a:xfrm>
            <a:off x="417941" y="3241360"/>
            <a:ext cx="1687213" cy="492443"/>
          </a:xfrm>
          <a:prstGeom prst="rect">
            <a:avLst/>
          </a:prstGeom>
        </p:spPr>
        <p:txBody>
          <a:bodyPr wrap="square" lIns="0" tIns="0" rIns="0" bIns="0">
            <a:noAutofit/>
          </a:bodyPr>
          <a:lstStyle/>
          <a:p>
            <a:pPr defTabSz="816347"/>
            <a:r>
              <a:rPr lang="en-US" sz="2800" dirty="0">
                <a:solidFill>
                  <a:srgbClr val="FFFFFF"/>
                </a:solidFill>
                <a:latin typeface="+mj-lt"/>
                <a:ea typeface="Segoe UI" pitchFamily="34" charset="0"/>
                <a:cs typeface="Segoe UI Semibold" panose="020B0702040204020203" pitchFamily="34" charset="0"/>
              </a:rPr>
              <a:t>311M </a:t>
            </a:r>
          </a:p>
          <a:p>
            <a:pPr defTabSz="816347"/>
            <a:r>
              <a:rPr lang="en-US" dirty="0">
                <a:solidFill>
                  <a:srgbClr val="FFFFFF"/>
                </a:solidFill>
                <a:latin typeface="Segoe UI Light" panose="020B0502040204020203" pitchFamily="34" charset="0"/>
                <a:ea typeface="Segoe UI" pitchFamily="34" charset="0"/>
                <a:cs typeface="Segoe UI Light" panose="020B0502040204020203" pitchFamily="34" charset="0"/>
              </a:rPr>
              <a:t>Skype users</a:t>
            </a:r>
            <a:endParaRPr lang="en-US"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20" name="TextBox 19"/>
          <p:cNvSpPr txBox="1"/>
          <p:nvPr/>
        </p:nvSpPr>
        <p:spPr>
          <a:xfrm>
            <a:off x="4355126" y="2673303"/>
            <a:ext cx="2128825" cy="1221812"/>
          </a:xfrm>
          <a:prstGeom prst="rect">
            <a:avLst/>
          </a:prstGeom>
          <a:noFill/>
        </p:spPr>
        <p:txBody>
          <a:bodyPr vert="horz" wrap="square" lIns="0" tIns="0" rIns="0" bIns="0" rtlCol="0" anchor="t">
            <a:noAutofit/>
          </a:bodyPr>
          <a:lstStyle/>
          <a:p>
            <a:pPr defTabSz="816347">
              <a:spcBef>
                <a:spcPts val="600"/>
              </a:spcBef>
              <a:spcAft>
                <a:spcPts val="600"/>
              </a:spcAft>
            </a:pPr>
            <a:r>
              <a:rPr lang="en-US" sz="4000" dirty="0">
                <a:solidFill>
                  <a:srgbClr val="FFFFFF"/>
                </a:solidFill>
                <a:latin typeface="+mj-lt"/>
                <a:ea typeface="Segoe UI" pitchFamily="34" charset="0"/>
                <a:cs typeface="Segoe UI Semibold" panose="020B0702040204020203" pitchFamily="34" charset="0"/>
              </a:rPr>
              <a:t>71%              </a:t>
            </a:r>
            <a:r>
              <a:rPr lang="en-US" dirty="0">
                <a:solidFill>
                  <a:srgbClr val="FFFFFF"/>
                </a:solidFill>
                <a:latin typeface="Segoe UI Light" panose="020B0502040204020203" pitchFamily="34" charset="0"/>
                <a:cs typeface="Segoe UI Light" panose="020B0502040204020203" pitchFamily="34" charset="0"/>
              </a:rPr>
              <a:t>of Skype users are not on the MSN Homepage</a:t>
            </a:r>
            <a:endParaRPr lang="en-US" baseline="30000" dirty="0">
              <a:solidFill>
                <a:srgbClr val="FFFFFF"/>
              </a:solidFill>
              <a:latin typeface="Segoe UI Light" panose="020B0502040204020203" pitchFamily="34" charset="0"/>
              <a:cs typeface="Segoe UI Light" panose="020B0502040204020203" pitchFamily="34" charset="0"/>
            </a:endParaRPr>
          </a:p>
        </p:txBody>
      </p:sp>
      <p:pic>
        <p:nvPicPr>
          <p:cNvPr id="21" name="Picture 4" descr="C:\Workspaces\1-Skype\prev_MSC10_JenDavidFmly_005.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19787" y="954404"/>
            <a:ext cx="2038463" cy="1591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Workspaces\1-Skype\Brand\iStock photos\iStock_000018264426_ExtraSmall.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68"/>
          <a:stretch/>
        </p:blipFill>
        <p:spPr bwMode="auto">
          <a:xfrm>
            <a:off x="6801980" y="2603942"/>
            <a:ext cx="2056270" cy="160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1306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Topic: Data and Insights Drive Brand </a:t>
            </a:r>
            <a:r>
              <a:rPr lang="en-US" dirty="0" smtClean="0"/>
              <a:t>Action</a:t>
            </a:r>
            <a:endParaRPr lang="en-US" dirty="0"/>
          </a:p>
        </p:txBody>
      </p:sp>
      <p:sp>
        <p:nvSpPr>
          <p:cNvPr id="3" name="Text Placeholder 2"/>
          <p:cNvSpPr>
            <a:spLocks noGrp="1"/>
          </p:cNvSpPr>
          <p:nvPr>
            <p:ph type="body" sz="quarter" idx="18"/>
          </p:nvPr>
        </p:nvSpPr>
        <p:spPr>
          <a:xfrm>
            <a:off x="305736" y="4595193"/>
            <a:ext cx="8534651" cy="291119"/>
          </a:xfrm>
        </p:spPr>
        <p:txBody>
          <a:bodyPr/>
          <a:lstStyle/>
          <a:p>
            <a:r>
              <a:rPr lang="en-US" sz="700" dirty="0">
                <a:solidFill>
                  <a:srgbClr val="505050"/>
                </a:solidFill>
              </a:rPr>
              <a:t>1. Data is from the January 2012 The Financial Brand "2012 Bank &amp; Credit Union Marketing Survey.“; 2. </a:t>
            </a:r>
            <a:r>
              <a:rPr lang="en-US" sz="700" dirty="0" err="1">
                <a:solidFill>
                  <a:srgbClr val="505050"/>
                </a:solidFill>
              </a:rPr>
              <a:t>Jumptap</a:t>
            </a:r>
            <a:r>
              <a:rPr lang="en-US" sz="700" dirty="0">
                <a:solidFill>
                  <a:srgbClr val="505050"/>
                </a:solidFill>
              </a:rPr>
              <a:t>, “Simple Targeting and Audience Trends (STAT),” Aug 7, 2012; 3. “</a:t>
            </a:r>
            <a:r>
              <a:rPr lang="en-US" sz="700" dirty="0"/>
              <a:t>State of bank and credit union Marketing, 2013” by Aite Group and The Financial Brand, February,12 2013; 4/5. Martini Media’s survey conducted with </a:t>
            </a:r>
            <a:r>
              <a:rPr lang="en-US" sz="700" dirty="0" err="1"/>
              <a:t>Grammercy</a:t>
            </a:r>
            <a:r>
              <a:rPr lang="en-US" sz="700" dirty="0"/>
              <a:t> Institute, March 2013.</a:t>
            </a:r>
          </a:p>
          <a:p>
            <a:pPr marL="171337" indent="-171337">
              <a:buFont typeface="Arial" pitchFamily="34" charset="0"/>
              <a:buAutoNum type="arabicPeriod"/>
            </a:pPr>
            <a:endParaRPr lang="en-US" sz="800" dirty="0">
              <a:solidFill>
                <a:srgbClr val="505050"/>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ltGray">
          <a:xfrm>
            <a:off x="288129" y="733427"/>
            <a:ext cx="2628628" cy="3656074"/>
          </a:xfrm>
          <a:prstGeom prst="rect">
            <a:avLst/>
          </a:prstGeom>
        </p:spPr>
      </p:pic>
      <p:sp>
        <p:nvSpPr>
          <p:cNvPr id="16" name="Rectangle 15"/>
          <p:cNvSpPr/>
          <p:nvPr/>
        </p:nvSpPr>
        <p:spPr>
          <a:xfrm>
            <a:off x="5666541" y="733426"/>
            <a:ext cx="3187744" cy="1828800"/>
          </a:xfrm>
          <a:prstGeom prst="rect">
            <a:avLst/>
          </a:prstGeom>
          <a:solidFill>
            <a:srgbClr val="0052F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rtlCol="0" anchor="ctr"/>
          <a:lstStyle/>
          <a:p>
            <a:pPr algn="ctr" defTabSz="913638"/>
            <a:endParaRPr lang="en-US" sz="1800">
              <a:solidFill>
                <a:srgbClr val="505050"/>
              </a:solidFill>
              <a:latin typeface="Segoe UI Light"/>
            </a:endParaRPr>
          </a:p>
        </p:txBody>
      </p:sp>
      <p:sp>
        <p:nvSpPr>
          <p:cNvPr id="17" name="Rectangle 16"/>
          <p:cNvSpPr/>
          <p:nvPr/>
        </p:nvSpPr>
        <p:spPr>
          <a:xfrm>
            <a:off x="5666540" y="2560702"/>
            <a:ext cx="3187745" cy="1828800"/>
          </a:xfrm>
          <a:prstGeom prst="rect">
            <a:avLst/>
          </a:prstGeom>
          <a:solidFill>
            <a:srgbClr val="4F8A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rtlCol="0" anchor="ctr"/>
          <a:lstStyle/>
          <a:p>
            <a:pPr algn="ctr" defTabSz="913638"/>
            <a:endParaRPr lang="en-US" sz="1800">
              <a:solidFill>
                <a:srgbClr val="505050"/>
              </a:solidFill>
              <a:latin typeface="Segoe UI Light"/>
            </a:endParaRPr>
          </a:p>
        </p:txBody>
      </p:sp>
      <p:sp>
        <p:nvSpPr>
          <p:cNvPr id="14" name="Rectangle 13"/>
          <p:cNvSpPr/>
          <p:nvPr/>
        </p:nvSpPr>
        <p:spPr>
          <a:xfrm>
            <a:off x="2916757" y="733426"/>
            <a:ext cx="2749784" cy="3657601"/>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rtlCol="0" anchor="ctr"/>
          <a:lstStyle/>
          <a:p>
            <a:pPr algn="ctr" defTabSz="913638"/>
            <a:endParaRPr lang="en-US" sz="1800">
              <a:solidFill>
                <a:srgbClr val="505050"/>
              </a:solidFill>
              <a:latin typeface="Segoe UI Light"/>
            </a:endParaRPr>
          </a:p>
        </p:txBody>
      </p:sp>
      <p:sp>
        <p:nvSpPr>
          <p:cNvPr id="27" name="TextBox 26"/>
          <p:cNvSpPr txBox="1"/>
          <p:nvPr/>
        </p:nvSpPr>
        <p:spPr>
          <a:xfrm>
            <a:off x="3062671" y="831724"/>
            <a:ext cx="2415527" cy="1632204"/>
          </a:xfrm>
          <a:prstGeom prst="rect">
            <a:avLst/>
          </a:prstGeom>
          <a:noFill/>
        </p:spPr>
        <p:txBody>
          <a:bodyPr wrap="square" lIns="0" tIns="0" rIns="0" bIns="0" rtlCol="0" anchor="ctr">
            <a:noAutofit/>
          </a:bodyPr>
          <a:lstStyle/>
          <a:p>
            <a:pPr defTabSz="685531">
              <a:lnSpc>
                <a:spcPct val="90000"/>
              </a:lnSpc>
            </a:pPr>
            <a:r>
              <a:rPr lang="en-US" sz="3200" dirty="0">
                <a:solidFill>
                  <a:srgbClr val="FFFFFF"/>
                </a:solidFill>
                <a:latin typeface="Segoe UI Light"/>
              </a:rPr>
              <a:t>Targeting improves </a:t>
            </a:r>
            <a:br>
              <a:rPr lang="en-US" sz="3200" dirty="0">
                <a:solidFill>
                  <a:srgbClr val="FFFFFF"/>
                </a:solidFill>
                <a:latin typeface="Segoe UI Light"/>
              </a:rPr>
            </a:br>
            <a:r>
              <a:rPr lang="en-US" sz="3200" dirty="0">
                <a:solidFill>
                  <a:srgbClr val="FFFFFF"/>
                </a:solidFill>
                <a:latin typeface="Segoe UI Light"/>
              </a:rPr>
              <a:t>Storytelling</a:t>
            </a:r>
          </a:p>
        </p:txBody>
      </p:sp>
      <p:sp>
        <p:nvSpPr>
          <p:cNvPr id="31" name="TextBox 30"/>
          <p:cNvSpPr txBox="1"/>
          <p:nvPr/>
        </p:nvSpPr>
        <p:spPr>
          <a:xfrm>
            <a:off x="3059501" y="2578227"/>
            <a:ext cx="1113394" cy="502920"/>
          </a:xfrm>
          <a:prstGeom prst="rect">
            <a:avLst/>
          </a:prstGeom>
          <a:noFill/>
        </p:spPr>
        <p:txBody>
          <a:bodyPr wrap="square" lIns="0" tIns="0" rIns="0" bIns="0" rtlCol="0" anchor="ctr">
            <a:noAutofit/>
          </a:bodyPr>
          <a:lstStyle/>
          <a:p>
            <a:pPr defTabSz="685531">
              <a:lnSpc>
                <a:spcPct val="90000"/>
              </a:lnSpc>
            </a:pPr>
            <a:r>
              <a:rPr lang="en-US" sz="3600" dirty="0">
                <a:solidFill>
                  <a:srgbClr val="FFFFFF"/>
                </a:solidFill>
                <a:latin typeface="Segoe UI Light"/>
              </a:rPr>
              <a:t>38%</a:t>
            </a:r>
          </a:p>
        </p:txBody>
      </p:sp>
      <p:sp>
        <p:nvSpPr>
          <p:cNvPr id="32" name="TextBox 31"/>
          <p:cNvSpPr txBox="1"/>
          <p:nvPr/>
        </p:nvSpPr>
        <p:spPr>
          <a:xfrm>
            <a:off x="3059499" y="3091129"/>
            <a:ext cx="1207764" cy="1214172"/>
          </a:xfrm>
          <a:prstGeom prst="rect">
            <a:avLst/>
          </a:prstGeom>
          <a:noFill/>
        </p:spPr>
        <p:txBody>
          <a:bodyPr wrap="square" lIns="0" tIns="0" rIns="0" bIns="0" rtlCol="0" anchor="t">
            <a:noAutofit/>
          </a:bodyPr>
          <a:lstStyle/>
          <a:p>
            <a:pPr defTabSz="685531">
              <a:lnSpc>
                <a:spcPct val="90000"/>
              </a:lnSpc>
            </a:pPr>
            <a:r>
              <a:rPr lang="en-US" sz="1200" dirty="0">
                <a:solidFill>
                  <a:srgbClr val="FFFFFF"/>
                </a:solidFill>
              </a:rPr>
              <a:t>of financial service firms increased use of targeting YOY.</a:t>
            </a:r>
            <a:r>
              <a:rPr lang="en-US" sz="1200" baseline="30000" dirty="0">
                <a:solidFill>
                  <a:srgbClr val="FFFFFF"/>
                </a:solidFill>
              </a:rPr>
              <a:t>1</a:t>
            </a:r>
          </a:p>
        </p:txBody>
      </p:sp>
      <p:sp>
        <p:nvSpPr>
          <p:cNvPr id="34" name="TextBox 33"/>
          <p:cNvSpPr txBox="1"/>
          <p:nvPr/>
        </p:nvSpPr>
        <p:spPr>
          <a:xfrm>
            <a:off x="4433004" y="2578227"/>
            <a:ext cx="1113394" cy="502920"/>
          </a:xfrm>
          <a:prstGeom prst="rect">
            <a:avLst/>
          </a:prstGeom>
          <a:noFill/>
        </p:spPr>
        <p:txBody>
          <a:bodyPr wrap="square" lIns="0" tIns="0" rIns="0" bIns="0" rtlCol="0" anchor="ctr">
            <a:noAutofit/>
          </a:bodyPr>
          <a:lstStyle/>
          <a:p>
            <a:pPr defTabSz="685531">
              <a:lnSpc>
                <a:spcPct val="90000"/>
              </a:lnSpc>
            </a:pPr>
            <a:r>
              <a:rPr lang="en-US" sz="3600" dirty="0">
                <a:solidFill>
                  <a:srgbClr val="FFFFFF"/>
                </a:solidFill>
                <a:latin typeface="Segoe UI Light"/>
              </a:rPr>
              <a:t>35%</a:t>
            </a:r>
          </a:p>
        </p:txBody>
      </p:sp>
      <p:sp>
        <p:nvSpPr>
          <p:cNvPr id="35" name="TextBox 34"/>
          <p:cNvSpPr txBox="1"/>
          <p:nvPr/>
        </p:nvSpPr>
        <p:spPr>
          <a:xfrm>
            <a:off x="4433005" y="3091129"/>
            <a:ext cx="1030193" cy="1214172"/>
          </a:xfrm>
          <a:prstGeom prst="rect">
            <a:avLst/>
          </a:prstGeom>
          <a:noFill/>
        </p:spPr>
        <p:txBody>
          <a:bodyPr wrap="square" lIns="0" tIns="0" rIns="0" bIns="0" rtlCol="0" anchor="t">
            <a:noAutofit/>
          </a:bodyPr>
          <a:lstStyle/>
          <a:p>
            <a:pPr defTabSz="685531">
              <a:lnSpc>
                <a:spcPct val="90000"/>
              </a:lnSpc>
            </a:pPr>
            <a:r>
              <a:rPr lang="en-US" sz="1200" dirty="0">
                <a:solidFill>
                  <a:srgbClr val="FFFFFF"/>
                </a:solidFill>
              </a:rPr>
              <a:t>increase in the use of third-party targeting data in mobile ads it served for the finance vertical.</a:t>
            </a:r>
            <a:r>
              <a:rPr lang="en-US" sz="1200" baseline="30000" dirty="0">
                <a:solidFill>
                  <a:srgbClr val="FFFFFF"/>
                </a:solidFill>
              </a:rPr>
              <a:t>2</a:t>
            </a:r>
          </a:p>
        </p:txBody>
      </p:sp>
      <p:sp>
        <p:nvSpPr>
          <p:cNvPr id="36" name="TextBox 35"/>
          <p:cNvSpPr txBox="1"/>
          <p:nvPr/>
        </p:nvSpPr>
        <p:spPr>
          <a:xfrm>
            <a:off x="5799055" y="858851"/>
            <a:ext cx="2969051" cy="435112"/>
          </a:xfrm>
          <a:prstGeom prst="rect">
            <a:avLst/>
          </a:prstGeom>
          <a:noFill/>
        </p:spPr>
        <p:txBody>
          <a:bodyPr wrap="square" lIns="0" tIns="0" rIns="0" bIns="0" rtlCol="0" anchor="t">
            <a:noAutofit/>
          </a:bodyPr>
          <a:lstStyle/>
          <a:p>
            <a:pPr defTabSz="685531">
              <a:lnSpc>
                <a:spcPct val="90000"/>
              </a:lnSpc>
            </a:pPr>
            <a:r>
              <a:rPr lang="en-US" sz="1800" spc="-50" dirty="0">
                <a:solidFill>
                  <a:srgbClr val="FFFFFF"/>
                </a:solidFill>
                <a:latin typeface="Segoe UI Light"/>
              </a:rPr>
              <a:t>New standards for measurement and optimization </a:t>
            </a:r>
          </a:p>
        </p:txBody>
      </p:sp>
      <p:sp>
        <p:nvSpPr>
          <p:cNvPr id="37" name="TextBox 36"/>
          <p:cNvSpPr txBox="1"/>
          <p:nvPr/>
        </p:nvSpPr>
        <p:spPr>
          <a:xfrm>
            <a:off x="5780021" y="2686126"/>
            <a:ext cx="3007116" cy="257137"/>
          </a:xfrm>
          <a:prstGeom prst="rect">
            <a:avLst/>
          </a:prstGeom>
          <a:noFill/>
        </p:spPr>
        <p:txBody>
          <a:bodyPr wrap="square" lIns="0" tIns="0" rIns="0" bIns="0" rtlCol="0" anchor="t">
            <a:noAutofit/>
          </a:bodyPr>
          <a:lstStyle/>
          <a:p>
            <a:pPr defTabSz="685531">
              <a:lnSpc>
                <a:spcPct val="90000"/>
              </a:lnSpc>
            </a:pPr>
            <a:r>
              <a:rPr lang="en-US" sz="1800" dirty="0">
                <a:solidFill>
                  <a:srgbClr val="FFFFFF"/>
                </a:solidFill>
                <a:latin typeface="Segoe UI Light"/>
              </a:rPr>
              <a:t>‘Big Data’ improves marketing</a:t>
            </a:r>
          </a:p>
        </p:txBody>
      </p:sp>
      <p:sp>
        <p:nvSpPr>
          <p:cNvPr id="38" name="TextBox 37"/>
          <p:cNvSpPr txBox="1"/>
          <p:nvPr/>
        </p:nvSpPr>
        <p:spPr>
          <a:xfrm>
            <a:off x="5799055" y="1362976"/>
            <a:ext cx="2835825" cy="1100953"/>
          </a:xfrm>
          <a:prstGeom prst="rect">
            <a:avLst/>
          </a:prstGeom>
          <a:noFill/>
        </p:spPr>
        <p:txBody>
          <a:bodyPr wrap="square" lIns="0" tIns="0" rIns="0" bIns="0" rtlCol="0" anchor="ctr">
            <a:noAutofit/>
          </a:bodyPr>
          <a:lstStyle/>
          <a:p>
            <a:pPr defTabSz="685531">
              <a:lnSpc>
                <a:spcPct val="90000"/>
              </a:lnSpc>
            </a:pPr>
            <a:r>
              <a:rPr lang="en-US" sz="2400" spc="-20" dirty="0">
                <a:solidFill>
                  <a:srgbClr val="FFFFFF"/>
                </a:solidFill>
                <a:latin typeface="Segoe UI Light"/>
              </a:rPr>
              <a:t>80% </a:t>
            </a:r>
            <a:r>
              <a:rPr lang="en-US" sz="1200" spc="-20" dirty="0">
                <a:solidFill>
                  <a:srgbClr val="FFFFFF"/>
                </a:solidFill>
              </a:rPr>
              <a:t>of </a:t>
            </a:r>
            <a:r>
              <a:rPr lang="en-US" sz="1200" spc="-20" dirty="0" err="1">
                <a:solidFill>
                  <a:srgbClr val="FFFFFF"/>
                </a:solidFill>
              </a:rPr>
              <a:t>FinServ</a:t>
            </a:r>
            <a:r>
              <a:rPr lang="en-US" sz="1200" spc="-20" dirty="0">
                <a:solidFill>
                  <a:srgbClr val="FFFFFF"/>
                </a:solidFill>
              </a:rPr>
              <a:t> marketers </a:t>
            </a:r>
            <a:br>
              <a:rPr lang="en-US" sz="1200" spc="-20" dirty="0">
                <a:solidFill>
                  <a:srgbClr val="FFFFFF"/>
                </a:solidFill>
              </a:rPr>
            </a:br>
            <a:r>
              <a:rPr lang="en-US" sz="1200" spc="-20" dirty="0">
                <a:solidFill>
                  <a:srgbClr val="FFFFFF"/>
                </a:solidFill>
              </a:rPr>
              <a:t>struggle with, and are using new </a:t>
            </a:r>
            <a:br>
              <a:rPr lang="en-US" sz="1200" spc="-20" dirty="0">
                <a:solidFill>
                  <a:srgbClr val="FFFFFF"/>
                </a:solidFill>
              </a:rPr>
            </a:br>
            <a:r>
              <a:rPr lang="en-US" sz="1200" spc="-20" dirty="0">
                <a:solidFill>
                  <a:srgbClr val="FFFFFF"/>
                </a:solidFill>
              </a:rPr>
              <a:t>ways to measure ROI</a:t>
            </a:r>
            <a:r>
              <a:rPr lang="en-US" sz="1200" spc="-20" baseline="30000" dirty="0">
                <a:solidFill>
                  <a:srgbClr val="FFFFFF"/>
                </a:solidFill>
              </a:rPr>
              <a:t>3</a:t>
            </a:r>
          </a:p>
        </p:txBody>
      </p:sp>
      <p:sp>
        <p:nvSpPr>
          <p:cNvPr id="40" name="TextBox 39"/>
          <p:cNvSpPr txBox="1"/>
          <p:nvPr/>
        </p:nvSpPr>
        <p:spPr>
          <a:xfrm>
            <a:off x="5799055" y="2943263"/>
            <a:ext cx="2797760" cy="1336737"/>
          </a:xfrm>
          <a:prstGeom prst="rect">
            <a:avLst/>
          </a:prstGeom>
          <a:noFill/>
        </p:spPr>
        <p:txBody>
          <a:bodyPr wrap="square" lIns="0" tIns="0" rIns="0" bIns="0" rtlCol="0" anchor="ctr">
            <a:noAutofit/>
          </a:bodyPr>
          <a:lstStyle/>
          <a:p>
            <a:pPr defTabSz="685531">
              <a:spcAft>
                <a:spcPts val="899"/>
              </a:spcAft>
            </a:pPr>
            <a:r>
              <a:rPr lang="en-US" sz="1800" spc="-20" dirty="0">
                <a:solidFill>
                  <a:srgbClr val="FFFFFF"/>
                </a:solidFill>
              </a:rPr>
              <a:t>91% </a:t>
            </a:r>
            <a:r>
              <a:rPr lang="en-US" sz="1200" spc="-20" dirty="0">
                <a:solidFill>
                  <a:srgbClr val="FFFFFF"/>
                </a:solidFill>
              </a:rPr>
              <a:t>hit target audience with </a:t>
            </a:r>
            <a:br>
              <a:rPr lang="en-US" sz="1200" spc="-20" dirty="0">
                <a:solidFill>
                  <a:srgbClr val="FFFFFF"/>
                </a:solidFill>
              </a:rPr>
            </a:br>
            <a:r>
              <a:rPr lang="en-US" sz="1200" spc="-20" dirty="0">
                <a:solidFill>
                  <a:srgbClr val="FFFFFF"/>
                </a:solidFill>
              </a:rPr>
              <a:t>data and targeting</a:t>
            </a:r>
            <a:r>
              <a:rPr lang="en-US" sz="1200" spc="-20" baseline="30000" dirty="0">
                <a:solidFill>
                  <a:srgbClr val="FFFFFF"/>
                </a:solidFill>
              </a:rPr>
              <a:t>4</a:t>
            </a:r>
          </a:p>
          <a:p>
            <a:pPr defTabSz="685531">
              <a:spcAft>
                <a:spcPts val="899"/>
              </a:spcAft>
            </a:pPr>
            <a:r>
              <a:rPr lang="en-US" sz="1800" spc="-20" dirty="0">
                <a:solidFill>
                  <a:srgbClr val="FFFFFF"/>
                </a:solidFill>
              </a:rPr>
              <a:t>87% </a:t>
            </a:r>
            <a:r>
              <a:rPr lang="en-US" sz="1200" spc="-20" dirty="0">
                <a:solidFill>
                  <a:srgbClr val="FFFFFF"/>
                </a:solidFill>
              </a:rPr>
              <a:t>of Marketers will pay premium </a:t>
            </a:r>
            <a:br>
              <a:rPr lang="en-US" sz="1200" spc="-20" dirty="0">
                <a:solidFill>
                  <a:srgbClr val="FFFFFF"/>
                </a:solidFill>
              </a:rPr>
            </a:br>
            <a:r>
              <a:rPr lang="en-US" sz="1200" spc="-20" dirty="0">
                <a:solidFill>
                  <a:srgbClr val="FFFFFF"/>
                </a:solidFill>
              </a:rPr>
              <a:t>for targeted content</a:t>
            </a:r>
            <a:r>
              <a:rPr lang="en-US" sz="1200" spc="-20" baseline="30000" dirty="0">
                <a:solidFill>
                  <a:srgbClr val="FFFFFF"/>
                </a:solidFill>
              </a:rPr>
              <a:t>5</a:t>
            </a:r>
          </a:p>
        </p:txBody>
      </p:sp>
    </p:spTree>
    <p:extLst>
      <p:ext uri="{BB962C8B-B14F-4D97-AF65-F5344CB8AC3E}">
        <p14:creationId xmlns:p14="http://schemas.microsoft.com/office/powerpoint/2010/main" val="189618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906588"/>
            <a:ext cx="4270375" cy="2484437"/>
          </a:xfrm>
          <a:prstGeom prst="rect">
            <a:avLst/>
          </a:prstGeom>
          <a:solidFill>
            <a:srgbClr val="107C10">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a:solidFill>
                  <a:schemeClr val="tx2"/>
                </a:solidFill>
              </a:rPr>
              <a:t>Advertising </a:t>
            </a:r>
            <a:r>
              <a:rPr lang="en-US" sz="4800" spc="0" dirty="0" smtClean="0">
                <a:solidFill>
                  <a:schemeClr val="tx2"/>
                </a:solidFill>
              </a:rPr>
              <a:t/>
            </a:r>
            <a:br>
              <a:rPr lang="en-US" sz="4800" spc="0" dirty="0" smtClean="0">
                <a:solidFill>
                  <a:schemeClr val="tx2"/>
                </a:solidFill>
              </a:rPr>
            </a:br>
            <a:r>
              <a:rPr lang="en-US" sz="4800" spc="0" dirty="0" smtClean="0">
                <a:solidFill>
                  <a:schemeClr val="tx2"/>
                </a:solidFill>
              </a:rPr>
              <a:t>on Xbox</a:t>
            </a:r>
            <a:endParaRPr lang="en-US" sz="4800" spc="0" dirty="0">
              <a:solidFill>
                <a:schemeClr val="tx2"/>
              </a:solidFill>
            </a:endParaRPr>
          </a:p>
        </p:txBody>
      </p:sp>
    </p:spTree>
    <p:extLst>
      <p:ext uri="{BB962C8B-B14F-4D97-AF65-F5344CB8AC3E}">
        <p14:creationId xmlns:p14="http://schemas.microsoft.com/office/powerpoint/2010/main" val="2098128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Xbox attracts your audience too</a:t>
            </a:r>
          </a:p>
        </p:txBody>
      </p:sp>
      <p:sp>
        <p:nvSpPr>
          <p:cNvPr id="4" name="Text Placeholder 3"/>
          <p:cNvSpPr>
            <a:spLocks noGrp="1"/>
          </p:cNvSpPr>
          <p:nvPr>
            <p:ph type="body" sz="quarter" idx="18"/>
          </p:nvPr>
        </p:nvSpPr>
        <p:spPr/>
        <p:txBody>
          <a:bodyPr/>
          <a:lstStyle/>
          <a:p>
            <a:r>
              <a:rPr lang="en-US" dirty="0"/>
              <a:t>Source: </a:t>
            </a:r>
            <a:r>
              <a:rPr lang="en-US" dirty="0" err="1"/>
              <a:t>comScore</a:t>
            </a:r>
            <a:r>
              <a:rPr lang="en-US" dirty="0"/>
              <a:t> Key Measures June </a:t>
            </a:r>
            <a:r>
              <a:rPr lang="en-US" dirty="0" smtClean="0"/>
              <a:t>2013</a:t>
            </a:r>
            <a:endParaRPr lang="en-US" dirty="0"/>
          </a:p>
        </p:txBody>
      </p:sp>
      <p:sp>
        <p:nvSpPr>
          <p:cNvPr id="5" name="Rectangle 4"/>
          <p:cNvSpPr/>
          <p:nvPr/>
        </p:nvSpPr>
        <p:spPr>
          <a:xfrm>
            <a:off x="301624" y="742951"/>
            <a:ext cx="2743200" cy="36613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421849" y="1777311"/>
            <a:ext cx="2473751" cy="729800"/>
          </a:xfrm>
          <a:prstGeom prst="rect">
            <a:avLst/>
          </a:prstGeom>
          <a:noFill/>
        </p:spPr>
        <p:txBody>
          <a:bodyPr wrap="square" lIns="0" tIns="0" rIns="0" bIns="0" rtlCol="0">
            <a:noAutofit/>
          </a:bodyPr>
          <a:lstStyle/>
          <a:p>
            <a:pPr defTabSz="501875"/>
            <a:r>
              <a:rPr lang="en-US" sz="7200" spc="-125" dirty="0" smtClean="0">
                <a:solidFill>
                  <a:srgbClr val="FFFFFF"/>
                </a:solidFill>
                <a:latin typeface="Segoe UI Light"/>
              </a:rPr>
              <a:t>40M+</a:t>
            </a:r>
            <a:endParaRPr lang="en-US" sz="7200" spc="-125" dirty="0">
              <a:solidFill>
                <a:srgbClr val="FFFFFF"/>
              </a:solidFill>
              <a:latin typeface="Segoe UI Light"/>
            </a:endParaRPr>
          </a:p>
        </p:txBody>
      </p:sp>
      <p:sp>
        <p:nvSpPr>
          <p:cNvPr id="8" name="TextBox 7"/>
          <p:cNvSpPr txBox="1"/>
          <p:nvPr/>
        </p:nvSpPr>
        <p:spPr>
          <a:xfrm>
            <a:off x="443794" y="2801763"/>
            <a:ext cx="2451806" cy="493675"/>
          </a:xfrm>
          <a:prstGeom prst="rect">
            <a:avLst/>
          </a:prstGeom>
        </p:spPr>
        <p:txBody>
          <a:bodyPr vert="horz" wrap="square" lIns="0" tIns="0" rIns="0" bIns="0" rtlCol="0" anchor="t">
            <a:noAutofit/>
          </a:bodyPr>
          <a:lstStyle/>
          <a:p>
            <a:pPr defTabSz="376473">
              <a:spcBef>
                <a:spcPct val="20000"/>
              </a:spcBef>
              <a:buClr>
                <a:srgbClr val="EF3A42"/>
              </a:buClr>
            </a:pPr>
            <a:r>
              <a:rPr lang="en-US" sz="2000" dirty="0" smtClean="0">
                <a:solidFill>
                  <a:srgbClr val="FFFFFF"/>
                </a:solidFill>
                <a:latin typeface="Segoe UI Light"/>
              </a:rPr>
              <a:t>Active users</a:t>
            </a:r>
          </a:p>
          <a:p>
            <a:pPr defTabSz="376473">
              <a:spcBef>
                <a:spcPct val="20000"/>
              </a:spcBef>
              <a:buClr>
                <a:srgbClr val="EF3A42"/>
              </a:buClr>
            </a:pPr>
            <a:r>
              <a:rPr lang="en-US" sz="2000" dirty="0" smtClean="0">
                <a:solidFill>
                  <a:srgbClr val="FFFFFF"/>
                </a:solidFill>
                <a:latin typeface="Segoe UI Light"/>
              </a:rPr>
              <a:t>Xbox was the #1 selling console in 2011 and 2012</a:t>
            </a:r>
            <a:endParaRPr lang="en-US" sz="2000" dirty="0">
              <a:solidFill>
                <a:srgbClr val="FFFFFF"/>
              </a:solidFill>
              <a:latin typeface="Segoe UI Light"/>
            </a:endParaRPr>
          </a:p>
        </p:txBody>
      </p:sp>
      <p:grpSp>
        <p:nvGrpSpPr>
          <p:cNvPr id="14" name="Group 13"/>
          <p:cNvGrpSpPr/>
          <p:nvPr/>
        </p:nvGrpSpPr>
        <p:grpSpPr>
          <a:xfrm>
            <a:off x="3138144" y="742951"/>
            <a:ext cx="1792224" cy="1792224"/>
            <a:chOff x="3138144" y="742951"/>
            <a:chExt cx="1792224" cy="1792224"/>
          </a:xfrm>
        </p:grpSpPr>
        <p:sp>
          <p:nvSpPr>
            <p:cNvPr id="417" name="Rectangle 416"/>
            <p:cNvSpPr/>
            <p:nvPr/>
          </p:nvSpPr>
          <p:spPr>
            <a:xfrm>
              <a:off x="3138144" y="742951"/>
              <a:ext cx="1792224" cy="1792224"/>
            </a:xfrm>
            <a:prstGeom prst="rect">
              <a:avLst/>
            </a:prstGeom>
            <a:solidFill>
              <a:srgbClr val="5DC21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4" name="Rectangle 423"/>
            <p:cNvSpPr/>
            <p:nvPr/>
          </p:nvSpPr>
          <p:spPr bwMode="auto">
            <a:xfrm>
              <a:off x="3274459" y="855583"/>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30%+</a:t>
              </a:r>
              <a:endParaRPr lang="en-US" sz="1176" dirty="0">
                <a:solidFill>
                  <a:prstClr val="white"/>
                </a:solidFill>
              </a:endParaRPr>
            </a:p>
            <a:p>
              <a:pPr defTabSz="376473">
                <a:lnSpc>
                  <a:spcPct val="90000"/>
                </a:lnSpc>
                <a:spcBef>
                  <a:spcPct val="20000"/>
                </a:spcBef>
                <a:buClr>
                  <a:srgbClr val="EF3A42"/>
                </a:buClr>
              </a:pPr>
              <a:r>
                <a:rPr lang="en-US" dirty="0">
                  <a:solidFill>
                    <a:prstClr val="white"/>
                  </a:solidFill>
                </a:rPr>
                <a:t>Total hours spent on Xbox LIVE has grown year over year</a:t>
              </a:r>
            </a:p>
          </p:txBody>
        </p:sp>
      </p:grpSp>
      <p:grpSp>
        <p:nvGrpSpPr>
          <p:cNvPr id="13" name="Group 12"/>
          <p:cNvGrpSpPr/>
          <p:nvPr/>
        </p:nvGrpSpPr>
        <p:grpSpPr>
          <a:xfrm>
            <a:off x="5021466" y="742951"/>
            <a:ext cx="1792224" cy="1792224"/>
            <a:chOff x="5032096" y="742951"/>
            <a:chExt cx="1792224" cy="1792224"/>
          </a:xfrm>
        </p:grpSpPr>
        <p:sp>
          <p:nvSpPr>
            <p:cNvPr id="420" name="Rectangle 419"/>
            <p:cNvSpPr/>
            <p:nvPr/>
          </p:nvSpPr>
          <p:spPr>
            <a:xfrm>
              <a:off x="5032096" y="742951"/>
              <a:ext cx="1792224" cy="1792224"/>
            </a:xfrm>
            <a:prstGeom prst="rect">
              <a:avLst/>
            </a:prstGeom>
            <a:solidFill>
              <a:srgbClr val="5DC21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5" name="Rectangle 424"/>
            <p:cNvSpPr/>
            <p:nvPr/>
          </p:nvSpPr>
          <p:spPr bwMode="auto">
            <a:xfrm>
              <a:off x="5151054" y="853998"/>
              <a:ext cx="1457833"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87</a:t>
              </a:r>
              <a:endParaRPr lang="en-US" sz="3600" dirty="0">
                <a:solidFill>
                  <a:prstClr val="white"/>
                </a:solidFill>
                <a:latin typeface="Segoe UI Light"/>
              </a:endParaRPr>
            </a:p>
            <a:p>
              <a:pPr defTabSz="376473">
                <a:lnSpc>
                  <a:spcPct val="90000"/>
                </a:lnSpc>
                <a:spcBef>
                  <a:spcPct val="20000"/>
                </a:spcBef>
                <a:buClr>
                  <a:srgbClr val="EF3A42"/>
                </a:buClr>
              </a:pPr>
              <a:r>
                <a:rPr lang="en-US" dirty="0" smtClean="0">
                  <a:solidFill>
                    <a:prstClr val="white"/>
                  </a:solidFill>
                </a:rPr>
                <a:t>Average hours </a:t>
              </a:r>
              <a:br>
                <a:rPr lang="en-US" dirty="0" smtClean="0">
                  <a:solidFill>
                    <a:prstClr val="white"/>
                  </a:solidFill>
                </a:rPr>
              </a:br>
              <a:r>
                <a:rPr lang="en-US" dirty="0" smtClean="0">
                  <a:solidFill>
                    <a:prstClr val="white"/>
                  </a:solidFill>
                </a:rPr>
                <a:t>per month spent on Xbox Live</a:t>
              </a:r>
              <a:endParaRPr lang="en-US" dirty="0">
                <a:solidFill>
                  <a:prstClr val="white"/>
                </a:solidFill>
              </a:endParaRPr>
            </a:p>
          </p:txBody>
        </p:sp>
      </p:grpSp>
      <p:grpSp>
        <p:nvGrpSpPr>
          <p:cNvPr id="10" name="Group 9"/>
          <p:cNvGrpSpPr/>
          <p:nvPr/>
        </p:nvGrpSpPr>
        <p:grpSpPr>
          <a:xfrm>
            <a:off x="6904788" y="742951"/>
            <a:ext cx="1792224" cy="1792224"/>
            <a:chOff x="6904788" y="742951"/>
            <a:chExt cx="1792224" cy="1792224"/>
          </a:xfrm>
        </p:grpSpPr>
        <p:sp>
          <p:nvSpPr>
            <p:cNvPr id="422" name="Rectangle 421"/>
            <p:cNvSpPr/>
            <p:nvPr/>
          </p:nvSpPr>
          <p:spPr>
            <a:xfrm>
              <a:off x="6904788" y="742951"/>
              <a:ext cx="1792224" cy="1792224"/>
            </a:xfrm>
            <a:prstGeom prst="rect">
              <a:avLst/>
            </a:prstGeom>
            <a:solidFill>
              <a:srgbClr val="5DC21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6" name="Rectangle 425"/>
            <p:cNvSpPr/>
            <p:nvPr/>
          </p:nvSpPr>
          <p:spPr bwMode="auto">
            <a:xfrm>
              <a:off x="7012527" y="853998"/>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25M</a:t>
              </a:r>
              <a:r>
                <a:rPr lang="en-US" sz="2059" dirty="0">
                  <a:solidFill>
                    <a:prstClr val="white"/>
                  </a:solidFill>
                </a:rPr>
                <a:t/>
              </a:r>
              <a:br>
                <a:rPr lang="en-US" sz="2059" dirty="0">
                  <a:solidFill>
                    <a:prstClr val="white"/>
                  </a:solidFill>
                </a:rPr>
              </a:br>
              <a:r>
                <a:rPr lang="en-US" dirty="0">
                  <a:solidFill>
                    <a:prstClr val="white"/>
                  </a:solidFill>
                </a:rPr>
                <a:t>Xbox LIVE US subscribers </a:t>
              </a:r>
            </a:p>
          </p:txBody>
        </p:sp>
      </p:grpSp>
      <p:grpSp>
        <p:nvGrpSpPr>
          <p:cNvPr id="11" name="Group 10"/>
          <p:cNvGrpSpPr/>
          <p:nvPr/>
        </p:nvGrpSpPr>
        <p:grpSpPr>
          <a:xfrm>
            <a:off x="6904788" y="2608225"/>
            <a:ext cx="1792224" cy="1792224"/>
            <a:chOff x="6904788" y="2608225"/>
            <a:chExt cx="1792224" cy="1792224"/>
          </a:xfrm>
        </p:grpSpPr>
        <p:sp>
          <p:nvSpPr>
            <p:cNvPr id="423" name="Rectangle 422"/>
            <p:cNvSpPr/>
            <p:nvPr/>
          </p:nvSpPr>
          <p:spPr>
            <a:xfrm>
              <a:off x="6904788" y="2608225"/>
              <a:ext cx="1792224" cy="1792224"/>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7" name="Rectangle 426"/>
            <p:cNvSpPr/>
            <p:nvPr/>
          </p:nvSpPr>
          <p:spPr bwMode="auto">
            <a:xfrm>
              <a:off x="7012527" y="2726148"/>
              <a:ext cx="1467016"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2.7</a:t>
              </a:r>
              <a:r>
                <a:rPr lang="en-US" dirty="0" smtClean="0">
                  <a:solidFill>
                    <a:prstClr val="white"/>
                  </a:solidFill>
                </a:rPr>
                <a:t>minutes</a:t>
              </a:r>
            </a:p>
            <a:p>
              <a:pPr defTabSz="376473">
                <a:lnSpc>
                  <a:spcPct val="90000"/>
                </a:lnSpc>
                <a:spcBef>
                  <a:spcPct val="20000"/>
                </a:spcBef>
                <a:buClr>
                  <a:srgbClr val="EF3A42"/>
                </a:buClr>
              </a:pPr>
              <a:r>
                <a:rPr lang="en-US" dirty="0">
                  <a:solidFill>
                    <a:prstClr val="white"/>
                  </a:solidFill>
                </a:rPr>
                <a:t>Average time spent in Branded Destination </a:t>
              </a:r>
              <a:r>
                <a:rPr lang="en-US" dirty="0" smtClean="0">
                  <a:solidFill>
                    <a:prstClr val="white"/>
                  </a:solidFill>
                </a:rPr>
                <a:t>Experience</a:t>
              </a:r>
              <a:r>
                <a:rPr lang="en-US" i="1" dirty="0" smtClean="0">
                  <a:solidFill>
                    <a:prstClr val="white"/>
                  </a:solidFill>
                </a:rPr>
                <a:t>s</a:t>
              </a:r>
              <a:endParaRPr lang="en-US" dirty="0">
                <a:solidFill>
                  <a:prstClr val="white"/>
                </a:solidFill>
              </a:endParaRPr>
            </a:p>
          </p:txBody>
        </p:sp>
      </p:grpSp>
      <p:grpSp>
        <p:nvGrpSpPr>
          <p:cNvPr id="15" name="Group 14"/>
          <p:cNvGrpSpPr/>
          <p:nvPr/>
        </p:nvGrpSpPr>
        <p:grpSpPr>
          <a:xfrm>
            <a:off x="3138144" y="2608225"/>
            <a:ext cx="1792224" cy="1792224"/>
            <a:chOff x="3138144" y="2608225"/>
            <a:chExt cx="1792224" cy="1792224"/>
          </a:xfrm>
        </p:grpSpPr>
        <p:sp>
          <p:nvSpPr>
            <p:cNvPr id="419" name="Rectangle 418"/>
            <p:cNvSpPr/>
            <p:nvPr/>
          </p:nvSpPr>
          <p:spPr>
            <a:xfrm>
              <a:off x="3138144" y="2608225"/>
              <a:ext cx="1792224" cy="1792224"/>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8" name="Rectangle 427"/>
            <p:cNvSpPr/>
            <p:nvPr/>
          </p:nvSpPr>
          <p:spPr bwMode="auto">
            <a:xfrm>
              <a:off x="3274459" y="2727733"/>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spcBef>
                  <a:spcPct val="20000"/>
                </a:spcBef>
                <a:buClr>
                  <a:srgbClr val="EF3A42"/>
                </a:buClr>
              </a:pPr>
              <a:r>
                <a:rPr lang="en-US" sz="1100" dirty="0">
                  <a:solidFill>
                    <a:prstClr val="white"/>
                  </a:solidFill>
                </a:rPr>
                <a:t>Xbox games, Xbox music and Xbox video are preinstalled on all windows 8 devices that provide advertisers a massive audience reach of Windows</a:t>
              </a:r>
            </a:p>
          </p:txBody>
        </p:sp>
      </p:grpSp>
      <p:grpSp>
        <p:nvGrpSpPr>
          <p:cNvPr id="12" name="Group 11"/>
          <p:cNvGrpSpPr/>
          <p:nvPr/>
        </p:nvGrpSpPr>
        <p:grpSpPr>
          <a:xfrm>
            <a:off x="5021466" y="2608225"/>
            <a:ext cx="1792224" cy="1792224"/>
            <a:chOff x="5032096" y="2608225"/>
            <a:chExt cx="1792224" cy="1792224"/>
          </a:xfrm>
        </p:grpSpPr>
        <p:sp>
          <p:nvSpPr>
            <p:cNvPr id="421" name="Rectangle 420"/>
            <p:cNvSpPr/>
            <p:nvPr/>
          </p:nvSpPr>
          <p:spPr>
            <a:xfrm>
              <a:off x="5032096" y="2608225"/>
              <a:ext cx="1792224" cy="1792224"/>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29" name="Rectangle 428"/>
            <p:cNvSpPr/>
            <p:nvPr/>
          </p:nvSpPr>
          <p:spPr bwMode="auto">
            <a:xfrm>
              <a:off x="5151055" y="2726148"/>
              <a:ext cx="1457832"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46%</a:t>
              </a:r>
              <a:endParaRPr lang="en-US" sz="3600" dirty="0">
                <a:solidFill>
                  <a:prstClr val="white"/>
                </a:solidFill>
                <a:latin typeface="Segoe UI Light"/>
              </a:endParaRPr>
            </a:p>
            <a:p>
              <a:pPr defTabSz="376473">
                <a:lnSpc>
                  <a:spcPct val="90000"/>
                </a:lnSpc>
                <a:spcBef>
                  <a:spcPct val="20000"/>
                </a:spcBef>
                <a:buClr>
                  <a:srgbClr val="EF3A42"/>
                </a:buClr>
              </a:pPr>
              <a:r>
                <a:rPr lang="en-US" dirty="0">
                  <a:solidFill>
                    <a:prstClr val="white"/>
                  </a:solidFill>
                </a:rPr>
                <a:t>Explore Advertising content on </a:t>
              </a:r>
              <a:r>
                <a:rPr lang="en-US" dirty="0" smtClean="0">
                  <a:solidFill>
                    <a:prstClr val="white"/>
                  </a:solidFill>
                </a:rPr>
                <a:t/>
              </a:r>
              <a:br>
                <a:rPr lang="en-US" dirty="0" smtClean="0">
                  <a:solidFill>
                    <a:prstClr val="white"/>
                  </a:solidFill>
                </a:rPr>
              </a:br>
              <a:r>
                <a:rPr lang="en-US" dirty="0" smtClean="0">
                  <a:solidFill>
                    <a:prstClr val="white"/>
                  </a:solidFill>
                </a:rPr>
                <a:t>Xbox </a:t>
              </a:r>
              <a:r>
                <a:rPr lang="en-US" dirty="0">
                  <a:solidFill>
                    <a:prstClr val="white"/>
                  </a:solidFill>
                </a:rPr>
                <a:t>LIVE</a:t>
              </a:r>
            </a:p>
          </p:txBody>
        </p:sp>
      </p:grpSp>
      <p:grpSp>
        <p:nvGrpSpPr>
          <p:cNvPr id="30" name="Group 29"/>
          <p:cNvGrpSpPr/>
          <p:nvPr/>
        </p:nvGrpSpPr>
        <p:grpSpPr>
          <a:xfrm>
            <a:off x="497790" y="1319062"/>
            <a:ext cx="1547809" cy="470119"/>
            <a:chOff x="5630863" y="-465376"/>
            <a:chExt cx="2466975" cy="749300"/>
          </a:xfrm>
        </p:grpSpPr>
        <p:sp>
          <p:nvSpPr>
            <p:cNvPr id="31" name="Freeform 6"/>
            <p:cNvSpPr>
              <a:spLocks noEditPoints="1"/>
            </p:cNvSpPr>
            <p:nvPr/>
          </p:nvSpPr>
          <p:spPr bwMode="auto">
            <a:xfrm>
              <a:off x="6513513" y="-320914"/>
              <a:ext cx="1584325" cy="469900"/>
            </a:xfrm>
            <a:custGeom>
              <a:avLst/>
              <a:gdLst>
                <a:gd name="T0" fmla="*/ 944 w 2994"/>
                <a:gd name="T1" fmla="*/ 780 h 888"/>
                <a:gd name="T2" fmla="*/ 1158 w 2994"/>
                <a:gd name="T3" fmla="*/ 780 h 888"/>
                <a:gd name="T4" fmla="*/ 1246 w 2994"/>
                <a:gd name="T5" fmla="*/ 770 h 888"/>
                <a:gd name="T6" fmla="*/ 1330 w 2994"/>
                <a:gd name="T7" fmla="*/ 723 h 888"/>
                <a:gd name="T8" fmla="*/ 1365 w 2994"/>
                <a:gd name="T9" fmla="*/ 620 h 888"/>
                <a:gd name="T10" fmla="*/ 1327 w 2994"/>
                <a:gd name="T11" fmla="*/ 521 h 888"/>
                <a:gd name="T12" fmla="*/ 1236 w 2994"/>
                <a:gd name="T13" fmla="*/ 478 h 888"/>
                <a:gd name="T14" fmla="*/ 908 w 2994"/>
                <a:gd name="T15" fmla="*/ 471 h 888"/>
                <a:gd name="T16" fmla="*/ 1158 w 2994"/>
                <a:gd name="T17" fmla="*/ 386 h 888"/>
                <a:gd name="T18" fmla="*/ 1291 w 2994"/>
                <a:gd name="T19" fmla="*/ 348 h 888"/>
                <a:gd name="T20" fmla="*/ 1338 w 2994"/>
                <a:gd name="T21" fmla="*/ 244 h 888"/>
                <a:gd name="T22" fmla="*/ 1301 w 2994"/>
                <a:gd name="T23" fmla="*/ 150 h 888"/>
                <a:gd name="T24" fmla="*/ 1220 w 2994"/>
                <a:gd name="T25" fmla="*/ 113 h 888"/>
                <a:gd name="T26" fmla="*/ 1139 w 2994"/>
                <a:gd name="T27" fmla="*/ 108 h 888"/>
                <a:gd name="T28" fmla="*/ 1032 w 2994"/>
                <a:gd name="T29" fmla="*/ 108 h 888"/>
                <a:gd name="T30" fmla="*/ 922 w 2994"/>
                <a:gd name="T31" fmla="*/ 108 h 888"/>
                <a:gd name="T32" fmla="*/ 1775 w 2994"/>
                <a:gd name="T33" fmla="*/ 121 h 888"/>
                <a:gd name="T34" fmla="*/ 1647 w 2994"/>
                <a:gd name="T35" fmla="*/ 245 h 888"/>
                <a:gd name="T36" fmla="*/ 1600 w 2994"/>
                <a:gd name="T37" fmla="*/ 444 h 888"/>
                <a:gd name="T38" fmla="*/ 1647 w 2994"/>
                <a:gd name="T39" fmla="*/ 643 h 888"/>
                <a:gd name="T40" fmla="*/ 1775 w 2994"/>
                <a:gd name="T41" fmla="*/ 767 h 888"/>
                <a:gd name="T42" fmla="*/ 1958 w 2994"/>
                <a:gd name="T43" fmla="*/ 794 h 888"/>
                <a:gd name="T44" fmla="*/ 2117 w 2994"/>
                <a:gd name="T45" fmla="*/ 716 h 888"/>
                <a:gd name="T46" fmla="*/ 2206 w 2994"/>
                <a:gd name="T47" fmla="*/ 550 h 888"/>
                <a:gd name="T48" fmla="*/ 2206 w 2994"/>
                <a:gd name="T49" fmla="*/ 338 h 888"/>
                <a:gd name="T50" fmla="*/ 2117 w 2994"/>
                <a:gd name="T51" fmla="*/ 173 h 888"/>
                <a:gd name="T52" fmla="*/ 1958 w 2994"/>
                <a:gd name="T53" fmla="*/ 94 h 888"/>
                <a:gd name="T54" fmla="*/ 2611 w 2994"/>
                <a:gd name="T55" fmla="*/ 349 h 888"/>
                <a:gd name="T56" fmla="*/ 2994 w 2994"/>
                <a:gd name="T57" fmla="*/ 870 h 888"/>
                <a:gd name="T58" fmla="*/ 2228 w 2994"/>
                <a:gd name="T59" fmla="*/ 870 h 888"/>
                <a:gd name="T60" fmla="*/ 1158 w 2994"/>
                <a:gd name="T61" fmla="*/ 20 h 888"/>
                <a:gd name="T62" fmla="*/ 1317 w 2994"/>
                <a:gd name="T63" fmla="*/ 52 h 888"/>
                <a:gd name="T64" fmla="*/ 1399 w 2994"/>
                <a:gd name="T65" fmla="*/ 125 h 888"/>
                <a:gd name="T66" fmla="*/ 1430 w 2994"/>
                <a:gd name="T67" fmla="*/ 206 h 888"/>
                <a:gd name="T68" fmla="*/ 1430 w 2994"/>
                <a:gd name="T69" fmla="*/ 287 h 888"/>
                <a:gd name="T70" fmla="*/ 1361 w 2994"/>
                <a:gd name="T71" fmla="*/ 401 h 888"/>
                <a:gd name="T72" fmla="*/ 1413 w 2994"/>
                <a:gd name="T73" fmla="*/ 482 h 888"/>
                <a:gd name="T74" fmla="*/ 1460 w 2994"/>
                <a:gd name="T75" fmla="*/ 621 h 888"/>
                <a:gd name="T76" fmla="*/ 1408 w 2994"/>
                <a:gd name="T77" fmla="*/ 775 h 888"/>
                <a:gd name="T78" fmla="*/ 1261 w 2994"/>
                <a:gd name="T79" fmla="*/ 858 h 888"/>
                <a:gd name="T80" fmla="*/ 813 w 2994"/>
                <a:gd name="T81" fmla="*/ 471 h 888"/>
                <a:gd name="T82" fmla="*/ 666 w 2994"/>
                <a:gd name="T83" fmla="*/ 428 h 888"/>
                <a:gd name="T84" fmla="*/ 813 w 2994"/>
                <a:gd name="T85" fmla="*/ 386 h 888"/>
                <a:gd name="T86" fmla="*/ 383 w 2994"/>
                <a:gd name="T87" fmla="*/ 350 h 888"/>
                <a:gd name="T88" fmla="*/ 766 w 2994"/>
                <a:gd name="T89" fmla="*/ 870 h 888"/>
                <a:gd name="T90" fmla="*/ 0 w 2994"/>
                <a:gd name="T91" fmla="*/ 870 h 888"/>
                <a:gd name="T92" fmla="*/ 1968 w 2994"/>
                <a:gd name="T93" fmla="*/ 4 h 888"/>
                <a:gd name="T94" fmla="*/ 2164 w 2994"/>
                <a:gd name="T95" fmla="*/ 88 h 888"/>
                <a:gd name="T96" fmla="*/ 2284 w 2994"/>
                <a:gd name="T97" fmla="*/ 264 h 888"/>
                <a:gd name="T98" fmla="*/ 2311 w 2994"/>
                <a:gd name="T99" fmla="*/ 508 h 888"/>
                <a:gd name="T100" fmla="*/ 2235 w 2994"/>
                <a:gd name="T101" fmla="*/ 722 h 888"/>
                <a:gd name="T102" fmla="*/ 2073 w 2994"/>
                <a:gd name="T103" fmla="*/ 855 h 888"/>
                <a:gd name="T104" fmla="*/ 1852 w 2994"/>
                <a:gd name="T105" fmla="*/ 884 h 888"/>
                <a:gd name="T106" fmla="*/ 1656 w 2994"/>
                <a:gd name="T107" fmla="*/ 800 h 888"/>
                <a:gd name="T108" fmla="*/ 1534 w 2994"/>
                <a:gd name="T109" fmla="*/ 624 h 888"/>
                <a:gd name="T110" fmla="*/ 1507 w 2994"/>
                <a:gd name="T111" fmla="*/ 380 h 888"/>
                <a:gd name="T112" fmla="*/ 1583 w 2994"/>
                <a:gd name="T113" fmla="*/ 166 h 888"/>
                <a:gd name="T114" fmla="*/ 1745 w 2994"/>
                <a:gd name="T115" fmla="*/ 33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4" h="888">
                  <a:moveTo>
                    <a:pt x="908" y="471"/>
                  </a:moveTo>
                  <a:lnTo>
                    <a:pt x="908" y="780"/>
                  </a:lnTo>
                  <a:lnTo>
                    <a:pt x="922" y="780"/>
                  </a:lnTo>
                  <a:lnTo>
                    <a:pt x="944" y="780"/>
                  </a:lnTo>
                  <a:lnTo>
                    <a:pt x="1000" y="780"/>
                  </a:lnTo>
                  <a:lnTo>
                    <a:pt x="1032" y="780"/>
                  </a:lnTo>
                  <a:lnTo>
                    <a:pt x="1063" y="780"/>
                  </a:lnTo>
                  <a:lnTo>
                    <a:pt x="1158" y="780"/>
                  </a:lnTo>
                  <a:lnTo>
                    <a:pt x="1178" y="780"/>
                  </a:lnTo>
                  <a:lnTo>
                    <a:pt x="1200" y="779"/>
                  </a:lnTo>
                  <a:lnTo>
                    <a:pt x="1223" y="775"/>
                  </a:lnTo>
                  <a:lnTo>
                    <a:pt x="1246" y="770"/>
                  </a:lnTo>
                  <a:lnTo>
                    <a:pt x="1269" y="763"/>
                  </a:lnTo>
                  <a:lnTo>
                    <a:pt x="1291" y="753"/>
                  </a:lnTo>
                  <a:lnTo>
                    <a:pt x="1311" y="739"/>
                  </a:lnTo>
                  <a:lnTo>
                    <a:pt x="1330" y="723"/>
                  </a:lnTo>
                  <a:lnTo>
                    <a:pt x="1344" y="704"/>
                  </a:lnTo>
                  <a:lnTo>
                    <a:pt x="1355" y="679"/>
                  </a:lnTo>
                  <a:lnTo>
                    <a:pt x="1364" y="653"/>
                  </a:lnTo>
                  <a:lnTo>
                    <a:pt x="1365" y="620"/>
                  </a:lnTo>
                  <a:lnTo>
                    <a:pt x="1362" y="589"/>
                  </a:lnTo>
                  <a:lnTo>
                    <a:pt x="1355" y="562"/>
                  </a:lnTo>
                  <a:lnTo>
                    <a:pt x="1342" y="539"/>
                  </a:lnTo>
                  <a:lnTo>
                    <a:pt x="1327" y="521"/>
                  </a:lnTo>
                  <a:lnTo>
                    <a:pt x="1308" y="506"/>
                  </a:lnTo>
                  <a:lnTo>
                    <a:pt x="1286" y="494"/>
                  </a:lnTo>
                  <a:lnTo>
                    <a:pt x="1261" y="485"/>
                  </a:lnTo>
                  <a:lnTo>
                    <a:pt x="1236" y="478"/>
                  </a:lnTo>
                  <a:lnTo>
                    <a:pt x="1210" y="474"/>
                  </a:lnTo>
                  <a:lnTo>
                    <a:pt x="1183" y="472"/>
                  </a:lnTo>
                  <a:lnTo>
                    <a:pt x="1158" y="471"/>
                  </a:lnTo>
                  <a:lnTo>
                    <a:pt x="908" y="471"/>
                  </a:lnTo>
                  <a:close/>
                  <a:moveTo>
                    <a:pt x="922" y="108"/>
                  </a:moveTo>
                  <a:lnTo>
                    <a:pt x="908" y="108"/>
                  </a:lnTo>
                  <a:lnTo>
                    <a:pt x="908" y="386"/>
                  </a:lnTo>
                  <a:lnTo>
                    <a:pt x="1158" y="386"/>
                  </a:lnTo>
                  <a:lnTo>
                    <a:pt x="1199" y="383"/>
                  </a:lnTo>
                  <a:lnTo>
                    <a:pt x="1234" y="376"/>
                  </a:lnTo>
                  <a:lnTo>
                    <a:pt x="1266" y="365"/>
                  </a:lnTo>
                  <a:lnTo>
                    <a:pt x="1291" y="348"/>
                  </a:lnTo>
                  <a:lnTo>
                    <a:pt x="1311" y="328"/>
                  </a:lnTo>
                  <a:lnTo>
                    <a:pt x="1327" y="304"/>
                  </a:lnTo>
                  <a:lnTo>
                    <a:pt x="1335" y="275"/>
                  </a:lnTo>
                  <a:lnTo>
                    <a:pt x="1338" y="244"/>
                  </a:lnTo>
                  <a:lnTo>
                    <a:pt x="1335" y="214"/>
                  </a:lnTo>
                  <a:lnTo>
                    <a:pt x="1328" y="189"/>
                  </a:lnTo>
                  <a:lnTo>
                    <a:pt x="1317" y="167"/>
                  </a:lnTo>
                  <a:lnTo>
                    <a:pt x="1301" y="150"/>
                  </a:lnTo>
                  <a:lnTo>
                    <a:pt x="1283" y="138"/>
                  </a:lnTo>
                  <a:lnTo>
                    <a:pt x="1263" y="126"/>
                  </a:lnTo>
                  <a:lnTo>
                    <a:pt x="1242" y="119"/>
                  </a:lnTo>
                  <a:lnTo>
                    <a:pt x="1220" y="113"/>
                  </a:lnTo>
                  <a:lnTo>
                    <a:pt x="1198" y="111"/>
                  </a:lnTo>
                  <a:lnTo>
                    <a:pt x="1178" y="109"/>
                  </a:lnTo>
                  <a:lnTo>
                    <a:pt x="1158" y="108"/>
                  </a:lnTo>
                  <a:lnTo>
                    <a:pt x="1139" y="108"/>
                  </a:lnTo>
                  <a:lnTo>
                    <a:pt x="1118" y="108"/>
                  </a:lnTo>
                  <a:lnTo>
                    <a:pt x="1093" y="108"/>
                  </a:lnTo>
                  <a:lnTo>
                    <a:pt x="1063" y="108"/>
                  </a:lnTo>
                  <a:lnTo>
                    <a:pt x="1032" y="108"/>
                  </a:lnTo>
                  <a:lnTo>
                    <a:pt x="1000" y="108"/>
                  </a:lnTo>
                  <a:lnTo>
                    <a:pt x="971" y="108"/>
                  </a:lnTo>
                  <a:lnTo>
                    <a:pt x="944" y="108"/>
                  </a:lnTo>
                  <a:lnTo>
                    <a:pt x="922" y="108"/>
                  </a:lnTo>
                  <a:close/>
                  <a:moveTo>
                    <a:pt x="1910" y="89"/>
                  </a:moveTo>
                  <a:lnTo>
                    <a:pt x="1862" y="94"/>
                  </a:lnTo>
                  <a:lnTo>
                    <a:pt x="1816" y="103"/>
                  </a:lnTo>
                  <a:lnTo>
                    <a:pt x="1775" y="121"/>
                  </a:lnTo>
                  <a:lnTo>
                    <a:pt x="1737" y="143"/>
                  </a:lnTo>
                  <a:lnTo>
                    <a:pt x="1703" y="173"/>
                  </a:lnTo>
                  <a:lnTo>
                    <a:pt x="1673" y="207"/>
                  </a:lnTo>
                  <a:lnTo>
                    <a:pt x="1647" y="245"/>
                  </a:lnTo>
                  <a:lnTo>
                    <a:pt x="1627" y="289"/>
                  </a:lnTo>
                  <a:lnTo>
                    <a:pt x="1612" y="338"/>
                  </a:lnTo>
                  <a:lnTo>
                    <a:pt x="1603" y="389"/>
                  </a:lnTo>
                  <a:lnTo>
                    <a:pt x="1600" y="444"/>
                  </a:lnTo>
                  <a:lnTo>
                    <a:pt x="1603" y="499"/>
                  </a:lnTo>
                  <a:lnTo>
                    <a:pt x="1612" y="550"/>
                  </a:lnTo>
                  <a:lnTo>
                    <a:pt x="1627" y="599"/>
                  </a:lnTo>
                  <a:lnTo>
                    <a:pt x="1647" y="643"/>
                  </a:lnTo>
                  <a:lnTo>
                    <a:pt x="1673" y="682"/>
                  </a:lnTo>
                  <a:lnTo>
                    <a:pt x="1703" y="716"/>
                  </a:lnTo>
                  <a:lnTo>
                    <a:pt x="1737" y="745"/>
                  </a:lnTo>
                  <a:lnTo>
                    <a:pt x="1775" y="767"/>
                  </a:lnTo>
                  <a:lnTo>
                    <a:pt x="1816" y="784"/>
                  </a:lnTo>
                  <a:lnTo>
                    <a:pt x="1862" y="794"/>
                  </a:lnTo>
                  <a:lnTo>
                    <a:pt x="1910" y="799"/>
                  </a:lnTo>
                  <a:lnTo>
                    <a:pt x="1958" y="794"/>
                  </a:lnTo>
                  <a:lnTo>
                    <a:pt x="2002" y="784"/>
                  </a:lnTo>
                  <a:lnTo>
                    <a:pt x="2045" y="767"/>
                  </a:lnTo>
                  <a:lnTo>
                    <a:pt x="2083" y="745"/>
                  </a:lnTo>
                  <a:lnTo>
                    <a:pt x="2117" y="716"/>
                  </a:lnTo>
                  <a:lnTo>
                    <a:pt x="2145" y="682"/>
                  </a:lnTo>
                  <a:lnTo>
                    <a:pt x="2171" y="643"/>
                  </a:lnTo>
                  <a:lnTo>
                    <a:pt x="2191" y="599"/>
                  </a:lnTo>
                  <a:lnTo>
                    <a:pt x="2206" y="550"/>
                  </a:lnTo>
                  <a:lnTo>
                    <a:pt x="2215" y="499"/>
                  </a:lnTo>
                  <a:lnTo>
                    <a:pt x="2218" y="444"/>
                  </a:lnTo>
                  <a:lnTo>
                    <a:pt x="2215" y="389"/>
                  </a:lnTo>
                  <a:lnTo>
                    <a:pt x="2206" y="338"/>
                  </a:lnTo>
                  <a:lnTo>
                    <a:pt x="2191" y="289"/>
                  </a:lnTo>
                  <a:lnTo>
                    <a:pt x="2171" y="245"/>
                  </a:lnTo>
                  <a:lnTo>
                    <a:pt x="2145" y="207"/>
                  </a:lnTo>
                  <a:lnTo>
                    <a:pt x="2117" y="173"/>
                  </a:lnTo>
                  <a:lnTo>
                    <a:pt x="2083" y="143"/>
                  </a:lnTo>
                  <a:lnTo>
                    <a:pt x="2045" y="121"/>
                  </a:lnTo>
                  <a:lnTo>
                    <a:pt x="2002" y="103"/>
                  </a:lnTo>
                  <a:lnTo>
                    <a:pt x="1958" y="94"/>
                  </a:lnTo>
                  <a:lnTo>
                    <a:pt x="1910" y="89"/>
                  </a:lnTo>
                  <a:close/>
                  <a:moveTo>
                    <a:pt x="2256" y="20"/>
                  </a:moveTo>
                  <a:lnTo>
                    <a:pt x="2367" y="20"/>
                  </a:lnTo>
                  <a:lnTo>
                    <a:pt x="2611" y="349"/>
                  </a:lnTo>
                  <a:lnTo>
                    <a:pt x="2853" y="20"/>
                  </a:lnTo>
                  <a:lnTo>
                    <a:pt x="2964" y="20"/>
                  </a:lnTo>
                  <a:lnTo>
                    <a:pt x="2666" y="424"/>
                  </a:lnTo>
                  <a:lnTo>
                    <a:pt x="2994" y="870"/>
                  </a:lnTo>
                  <a:lnTo>
                    <a:pt x="2881" y="870"/>
                  </a:lnTo>
                  <a:lnTo>
                    <a:pt x="2611" y="501"/>
                  </a:lnTo>
                  <a:lnTo>
                    <a:pt x="2338" y="870"/>
                  </a:lnTo>
                  <a:lnTo>
                    <a:pt x="2228" y="870"/>
                  </a:lnTo>
                  <a:lnTo>
                    <a:pt x="2554" y="424"/>
                  </a:lnTo>
                  <a:lnTo>
                    <a:pt x="2256" y="20"/>
                  </a:lnTo>
                  <a:close/>
                  <a:moveTo>
                    <a:pt x="813" y="20"/>
                  </a:moveTo>
                  <a:lnTo>
                    <a:pt x="1158" y="20"/>
                  </a:lnTo>
                  <a:lnTo>
                    <a:pt x="1206" y="23"/>
                  </a:lnTo>
                  <a:lnTo>
                    <a:pt x="1249" y="28"/>
                  </a:lnTo>
                  <a:lnTo>
                    <a:pt x="1284" y="38"/>
                  </a:lnTo>
                  <a:lnTo>
                    <a:pt x="1317" y="52"/>
                  </a:lnTo>
                  <a:lnTo>
                    <a:pt x="1344" y="68"/>
                  </a:lnTo>
                  <a:lnTo>
                    <a:pt x="1365" y="85"/>
                  </a:lnTo>
                  <a:lnTo>
                    <a:pt x="1383" y="105"/>
                  </a:lnTo>
                  <a:lnTo>
                    <a:pt x="1399" y="125"/>
                  </a:lnTo>
                  <a:lnTo>
                    <a:pt x="1410" y="146"/>
                  </a:lnTo>
                  <a:lnTo>
                    <a:pt x="1419" y="167"/>
                  </a:lnTo>
                  <a:lnTo>
                    <a:pt x="1426" y="187"/>
                  </a:lnTo>
                  <a:lnTo>
                    <a:pt x="1430" y="206"/>
                  </a:lnTo>
                  <a:lnTo>
                    <a:pt x="1432" y="223"/>
                  </a:lnTo>
                  <a:lnTo>
                    <a:pt x="1433" y="238"/>
                  </a:lnTo>
                  <a:lnTo>
                    <a:pt x="1435" y="251"/>
                  </a:lnTo>
                  <a:lnTo>
                    <a:pt x="1430" y="287"/>
                  </a:lnTo>
                  <a:lnTo>
                    <a:pt x="1422" y="321"/>
                  </a:lnTo>
                  <a:lnTo>
                    <a:pt x="1406" y="350"/>
                  </a:lnTo>
                  <a:lnTo>
                    <a:pt x="1386" y="379"/>
                  </a:lnTo>
                  <a:lnTo>
                    <a:pt x="1361" y="401"/>
                  </a:lnTo>
                  <a:lnTo>
                    <a:pt x="1332" y="420"/>
                  </a:lnTo>
                  <a:lnTo>
                    <a:pt x="1359" y="437"/>
                  </a:lnTo>
                  <a:lnTo>
                    <a:pt x="1388" y="457"/>
                  </a:lnTo>
                  <a:lnTo>
                    <a:pt x="1413" y="482"/>
                  </a:lnTo>
                  <a:lnTo>
                    <a:pt x="1435" y="514"/>
                  </a:lnTo>
                  <a:lnTo>
                    <a:pt x="1449" y="546"/>
                  </a:lnTo>
                  <a:lnTo>
                    <a:pt x="1457" y="583"/>
                  </a:lnTo>
                  <a:lnTo>
                    <a:pt x="1460" y="621"/>
                  </a:lnTo>
                  <a:lnTo>
                    <a:pt x="1457" y="665"/>
                  </a:lnTo>
                  <a:lnTo>
                    <a:pt x="1447" y="706"/>
                  </a:lnTo>
                  <a:lnTo>
                    <a:pt x="1430" y="742"/>
                  </a:lnTo>
                  <a:lnTo>
                    <a:pt x="1408" y="775"/>
                  </a:lnTo>
                  <a:lnTo>
                    <a:pt x="1379" y="803"/>
                  </a:lnTo>
                  <a:lnTo>
                    <a:pt x="1345" y="826"/>
                  </a:lnTo>
                  <a:lnTo>
                    <a:pt x="1305" y="844"/>
                  </a:lnTo>
                  <a:lnTo>
                    <a:pt x="1261" y="858"/>
                  </a:lnTo>
                  <a:lnTo>
                    <a:pt x="1212" y="867"/>
                  </a:lnTo>
                  <a:lnTo>
                    <a:pt x="1158" y="870"/>
                  </a:lnTo>
                  <a:lnTo>
                    <a:pt x="813" y="870"/>
                  </a:lnTo>
                  <a:lnTo>
                    <a:pt x="813" y="471"/>
                  </a:lnTo>
                  <a:lnTo>
                    <a:pt x="636" y="471"/>
                  </a:lnTo>
                  <a:lnTo>
                    <a:pt x="644" y="460"/>
                  </a:lnTo>
                  <a:lnTo>
                    <a:pt x="654" y="445"/>
                  </a:lnTo>
                  <a:lnTo>
                    <a:pt x="666" y="428"/>
                  </a:lnTo>
                  <a:lnTo>
                    <a:pt x="678" y="413"/>
                  </a:lnTo>
                  <a:lnTo>
                    <a:pt x="688" y="397"/>
                  </a:lnTo>
                  <a:lnTo>
                    <a:pt x="698" y="386"/>
                  </a:lnTo>
                  <a:lnTo>
                    <a:pt x="813" y="386"/>
                  </a:lnTo>
                  <a:lnTo>
                    <a:pt x="813" y="20"/>
                  </a:lnTo>
                  <a:close/>
                  <a:moveTo>
                    <a:pt x="29" y="20"/>
                  </a:moveTo>
                  <a:lnTo>
                    <a:pt x="141" y="20"/>
                  </a:lnTo>
                  <a:lnTo>
                    <a:pt x="383" y="350"/>
                  </a:lnTo>
                  <a:lnTo>
                    <a:pt x="626" y="20"/>
                  </a:lnTo>
                  <a:lnTo>
                    <a:pt x="738" y="20"/>
                  </a:lnTo>
                  <a:lnTo>
                    <a:pt x="440" y="424"/>
                  </a:lnTo>
                  <a:lnTo>
                    <a:pt x="766" y="870"/>
                  </a:lnTo>
                  <a:lnTo>
                    <a:pt x="654" y="870"/>
                  </a:lnTo>
                  <a:lnTo>
                    <a:pt x="383" y="501"/>
                  </a:lnTo>
                  <a:lnTo>
                    <a:pt x="112" y="870"/>
                  </a:lnTo>
                  <a:lnTo>
                    <a:pt x="0" y="870"/>
                  </a:lnTo>
                  <a:lnTo>
                    <a:pt x="327" y="424"/>
                  </a:lnTo>
                  <a:lnTo>
                    <a:pt x="29" y="20"/>
                  </a:lnTo>
                  <a:close/>
                  <a:moveTo>
                    <a:pt x="1910" y="0"/>
                  </a:moveTo>
                  <a:lnTo>
                    <a:pt x="1968" y="4"/>
                  </a:lnTo>
                  <a:lnTo>
                    <a:pt x="2022" y="14"/>
                  </a:lnTo>
                  <a:lnTo>
                    <a:pt x="2073" y="33"/>
                  </a:lnTo>
                  <a:lnTo>
                    <a:pt x="2120" y="57"/>
                  </a:lnTo>
                  <a:lnTo>
                    <a:pt x="2164" y="88"/>
                  </a:lnTo>
                  <a:lnTo>
                    <a:pt x="2201" y="123"/>
                  </a:lnTo>
                  <a:lnTo>
                    <a:pt x="2235" y="166"/>
                  </a:lnTo>
                  <a:lnTo>
                    <a:pt x="2262" y="213"/>
                  </a:lnTo>
                  <a:lnTo>
                    <a:pt x="2284" y="264"/>
                  </a:lnTo>
                  <a:lnTo>
                    <a:pt x="2301" y="321"/>
                  </a:lnTo>
                  <a:lnTo>
                    <a:pt x="2311" y="380"/>
                  </a:lnTo>
                  <a:lnTo>
                    <a:pt x="2314" y="444"/>
                  </a:lnTo>
                  <a:lnTo>
                    <a:pt x="2311" y="508"/>
                  </a:lnTo>
                  <a:lnTo>
                    <a:pt x="2301" y="567"/>
                  </a:lnTo>
                  <a:lnTo>
                    <a:pt x="2284" y="624"/>
                  </a:lnTo>
                  <a:lnTo>
                    <a:pt x="2262" y="675"/>
                  </a:lnTo>
                  <a:lnTo>
                    <a:pt x="2235" y="722"/>
                  </a:lnTo>
                  <a:lnTo>
                    <a:pt x="2201" y="765"/>
                  </a:lnTo>
                  <a:lnTo>
                    <a:pt x="2164" y="800"/>
                  </a:lnTo>
                  <a:lnTo>
                    <a:pt x="2120" y="831"/>
                  </a:lnTo>
                  <a:lnTo>
                    <a:pt x="2073" y="855"/>
                  </a:lnTo>
                  <a:lnTo>
                    <a:pt x="2022" y="874"/>
                  </a:lnTo>
                  <a:lnTo>
                    <a:pt x="1968" y="884"/>
                  </a:lnTo>
                  <a:lnTo>
                    <a:pt x="1910" y="888"/>
                  </a:lnTo>
                  <a:lnTo>
                    <a:pt x="1852" y="884"/>
                  </a:lnTo>
                  <a:lnTo>
                    <a:pt x="1796" y="874"/>
                  </a:lnTo>
                  <a:lnTo>
                    <a:pt x="1745" y="855"/>
                  </a:lnTo>
                  <a:lnTo>
                    <a:pt x="1698" y="831"/>
                  </a:lnTo>
                  <a:lnTo>
                    <a:pt x="1656" y="800"/>
                  </a:lnTo>
                  <a:lnTo>
                    <a:pt x="1618" y="765"/>
                  </a:lnTo>
                  <a:lnTo>
                    <a:pt x="1583" y="722"/>
                  </a:lnTo>
                  <a:lnTo>
                    <a:pt x="1557" y="675"/>
                  </a:lnTo>
                  <a:lnTo>
                    <a:pt x="1534" y="624"/>
                  </a:lnTo>
                  <a:lnTo>
                    <a:pt x="1518" y="567"/>
                  </a:lnTo>
                  <a:lnTo>
                    <a:pt x="1507" y="508"/>
                  </a:lnTo>
                  <a:lnTo>
                    <a:pt x="1504" y="444"/>
                  </a:lnTo>
                  <a:lnTo>
                    <a:pt x="1507" y="380"/>
                  </a:lnTo>
                  <a:lnTo>
                    <a:pt x="1518" y="321"/>
                  </a:lnTo>
                  <a:lnTo>
                    <a:pt x="1534" y="264"/>
                  </a:lnTo>
                  <a:lnTo>
                    <a:pt x="1557" y="213"/>
                  </a:lnTo>
                  <a:lnTo>
                    <a:pt x="1583" y="166"/>
                  </a:lnTo>
                  <a:lnTo>
                    <a:pt x="1618" y="123"/>
                  </a:lnTo>
                  <a:lnTo>
                    <a:pt x="1656" y="88"/>
                  </a:lnTo>
                  <a:lnTo>
                    <a:pt x="1698" y="57"/>
                  </a:lnTo>
                  <a:lnTo>
                    <a:pt x="1745" y="33"/>
                  </a:lnTo>
                  <a:lnTo>
                    <a:pt x="1796" y="14"/>
                  </a:lnTo>
                  <a:lnTo>
                    <a:pt x="1852" y="4"/>
                  </a:lnTo>
                  <a:lnTo>
                    <a:pt x="19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noEditPoints="1"/>
            </p:cNvSpPr>
            <p:nvPr/>
          </p:nvSpPr>
          <p:spPr bwMode="auto">
            <a:xfrm>
              <a:off x="5630863" y="-465376"/>
              <a:ext cx="749300" cy="749300"/>
            </a:xfrm>
            <a:custGeom>
              <a:avLst/>
              <a:gdLst>
                <a:gd name="T0" fmla="*/ 824 w 1417"/>
                <a:gd name="T1" fmla="*/ 641 h 1417"/>
                <a:gd name="T2" fmla="*/ 1017 w 1417"/>
                <a:gd name="T3" fmla="*/ 835 h 1417"/>
                <a:gd name="T4" fmla="*/ 1160 w 1417"/>
                <a:gd name="T5" fmla="*/ 1010 h 1417"/>
                <a:gd name="T6" fmla="*/ 1231 w 1417"/>
                <a:gd name="T7" fmla="*/ 1162 h 1417"/>
                <a:gd name="T8" fmla="*/ 1180 w 1417"/>
                <a:gd name="T9" fmla="*/ 1237 h 1417"/>
                <a:gd name="T10" fmla="*/ 931 w 1417"/>
                <a:gd name="T11" fmla="*/ 1382 h 1417"/>
                <a:gd name="T12" fmla="*/ 634 w 1417"/>
                <a:gd name="T13" fmla="*/ 1413 h 1417"/>
                <a:gd name="T14" fmla="*/ 360 w 1417"/>
                <a:gd name="T15" fmla="*/ 1323 h 1417"/>
                <a:gd name="T16" fmla="*/ 193 w 1417"/>
                <a:gd name="T17" fmla="*/ 1190 h 1417"/>
                <a:gd name="T18" fmla="*/ 190 w 1417"/>
                <a:gd name="T19" fmla="*/ 1174 h 1417"/>
                <a:gd name="T20" fmla="*/ 223 w 1417"/>
                <a:gd name="T21" fmla="*/ 1071 h 1417"/>
                <a:gd name="T22" fmla="*/ 336 w 1417"/>
                <a:gd name="T23" fmla="*/ 913 h 1417"/>
                <a:gd name="T24" fmla="*/ 479 w 1417"/>
                <a:gd name="T25" fmla="*/ 754 h 1417"/>
                <a:gd name="T26" fmla="*/ 606 w 1417"/>
                <a:gd name="T27" fmla="*/ 631 h 1417"/>
                <a:gd name="T28" fmla="*/ 697 w 1417"/>
                <a:gd name="T29" fmla="*/ 554 h 1417"/>
                <a:gd name="T30" fmla="*/ 254 w 1417"/>
                <a:gd name="T31" fmla="*/ 177 h 1417"/>
                <a:gd name="T32" fmla="*/ 291 w 1417"/>
                <a:gd name="T33" fmla="*/ 184 h 1417"/>
                <a:gd name="T34" fmla="*/ 392 w 1417"/>
                <a:gd name="T35" fmla="*/ 248 h 1417"/>
                <a:gd name="T36" fmla="*/ 540 w 1417"/>
                <a:gd name="T37" fmla="*/ 390 h 1417"/>
                <a:gd name="T38" fmla="*/ 508 w 1417"/>
                <a:gd name="T39" fmla="*/ 428 h 1417"/>
                <a:gd name="T40" fmla="*/ 427 w 1417"/>
                <a:gd name="T41" fmla="*/ 529 h 1417"/>
                <a:gd name="T42" fmla="*/ 326 w 1417"/>
                <a:gd name="T43" fmla="*/ 672 h 1417"/>
                <a:gd name="T44" fmla="*/ 203 w 1417"/>
                <a:gd name="T45" fmla="*/ 893 h 1417"/>
                <a:gd name="T46" fmla="*/ 153 w 1417"/>
                <a:gd name="T47" fmla="*/ 1054 h 1417"/>
                <a:gd name="T48" fmla="*/ 169 w 1417"/>
                <a:gd name="T49" fmla="*/ 1164 h 1417"/>
                <a:gd name="T50" fmla="*/ 34 w 1417"/>
                <a:gd name="T51" fmla="*/ 922 h 1417"/>
                <a:gd name="T52" fmla="*/ 4 w 1417"/>
                <a:gd name="T53" fmla="*/ 631 h 1417"/>
                <a:gd name="T54" fmla="*/ 98 w 1417"/>
                <a:gd name="T55" fmla="*/ 349 h 1417"/>
                <a:gd name="T56" fmla="*/ 245 w 1417"/>
                <a:gd name="T57" fmla="*/ 177 h 1417"/>
                <a:gd name="T58" fmla="*/ 1179 w 1417"/>
                <a:gd name="T59" fmla="*/ 177 h 1417"/>
                <a:gd name="T60" fmla="*/ 1353 w 1417"/>
                <a:gd name="T61" fmla="*/ 413 h 1417"/>
                <a:gd name="T62" fmla="*/ 1417 w 1417"/>
                <a:gd name="T63" fmla="*/ 708 h 1417"/>
                <a:gd name="T64" fmla="*/ 1360 w 1417"/>
                <a:gd name="T65" fmla="*/ 989 h 1417"/>
                <a:gd name="T66" fmla="*/ 1261 w 1417"/>
                <a:gd name="T67" fmla="*/ 1145 h 1417"/>
                <a:gd name="T68" fmla="*/ 1264 w 1417"/>
                <a:gd name="T69" fmla="*/ 1027 h 1417"/>
                <a:gd name="T70" fmla="*/ 1216 w 1417"/>
                <a:gd name="T71" fmla="*/ 882 h 1417"/>
                <a:gd name="T72" fmla="*/ 1097 w 1417"/>
                <a:gd name="T73" fmla="*/ 669 h 1417"/>
                <a:gd name="T74" fmla="*/ 994 w 1417"/>
                <a:gd name="T75" fmla="*/ 526 h 1417"/>
                <a:gd name="T76" fmla="*/ 914 w 1417"/>
                <a:gd name="T77" fmla="*/ 425 h 1417"/>
                <a:gd name="T78" fmla="*/ 882 w 1417"/>
                <a:gd name="T79" fmla="*/ 386 h 1417"/>
                <a:gd name="T80" fmla="*/ 1028 w 1417"/>
                <a:gd name="T81" fmla="*/ 249 h 1417"/>
                <a:gd name="T82" fmla="*/ 1142 w 1417"/>
                <a:gd name="T83" fmla="*/ 178 h 1417"/>
                <a:gd name="T84" fmla="*/ 1166 w 1417"/>
                <a:gd name="T85" fmla="*/ 176 h 1417"/>
                <a:gd name="T86" fmla="*/ 921 w 1417"/>
                <a:gd name="T87" fmla="*/ 32 h 1417"/>
                <a:gd name="T88" fmla="*/ 1095 w 1417"/>
                <a:gd name="T89" fmla="*/ 116 h 1417"/>
                <a:gd name="T90" fmla="*/ 975 w 1417"/>
                <a:gd name="T91" fmla="*/ 117 h 1417"/>
                <a:gd name="T92" fmla="*/ 834 w 1417"/>
                <a:gd name="T93" fmla="*/ 171 h 1417"/>
                <a:gd name="T94" fmla="*/ 726 w 1417"/>
                <a:gd name="T95" fmla="*/ 230 h 1417"/>
                <a:gd name="T96" fmla="*/ 674 w 1417"/>
                <a:gd name="T97" fmla="*/ 217 h 1417"/>
                <a:gd name="T98" fmla="*/ 550 w 1417"/>
                <a:gd name="T99" fmla="*/ 153 h 1417"/>
                <a:gd name="T100" fmla="*/ 418 w 1417"/>
                <a:gd name="T101" fmla="*/ 112 h 1417"/>
                <a:gd name="T102" fmla="*/ 322 w 1417"/>
                <a:gd name="T103" fmla="*/ 116 h 1417"/>
                <a:gd name="T104" fmla="*/ 495 w 1417"/>
                <a:gd name="T105" fmla="*/ 3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7" h="1417">
                  <a:moveTo>
                    <a:pt x="711" y="544"/>
                  </a:moveTo>
                  <a:lnTo>
                    <a:pt x="743" y="571"/>
                  </a:lnTo>
                  <a:lnTo>
                    <a:pt x="780" y="603"/>
                  </a:lnTo>
                  <a:lnTo>
                    <a:pt x="824" y="641"/>
                  </a:lnTo>
                  <a:lnTo>
                    <a:pt x="871" y="685"/>
                  </a:lnTo>
                  <a:lnTo>
                    <a:pt x="922" y="735"/>
                  </a:lnTo>
                  <a:lnTo>
                    <a:pt x="976" y="790"/>
                  </a:lnTo>
                  <a:lnTo>
                    <a:pt x="1017" y="835"/>
                  </a:lnTo>
                  <a:lnTo>
                    <a:pt x="1057" y="879"/>
                  </a:lnTo>
                  <a:lnTo>
                    <a:pt x="1095" y="923"/>
                  </a:lnTo>
                  <a:lnTo>
                    <a:pt x="1129" y="967"/>
                  </a:lnTo>
                  <a:lnTo>
                    <a:pt x="1160" y="1010"/>
                  </a:lnTo>
                  <a:lnTo>
                    <a:pt x="1187" y="1051"/>
                  </a:lnTo>
                  <a:lnTo>
                    <a:pt x="1209" y="1091"/>
                  </a:lnTo>
                  <a:lnTo>
                    <a:pt x="1224" y="1128"/>
                  </a:lnTo>
                  <a:lnTo>
                    <a:pt x="1231" y="1162"/>
                  </a:lnTo>
                  <a:lnTo>
                    <a:pt x="1233" y="1174"/>
                  </a:lnTo>
                  <a:lnTo>
                    <a:pt x="1233" y="1183"/>
                  </a:lnTo>
                  <a:lnTo>
                    <a:pt x="1231" y="1186"/>
                  </a:lnTo>
                  <a:lnTo>
                    <a:pt x="1180" y="1237"/>
                  </a:lnTo>
                  <a:lnTo>
                    <a:pt x="1125" y="1282"/>
                  </a:lnTo>
                  <a:lnTo>
                    <a:pt x="1064" y="1322"/>
                  </a:lnTo>
                  <a:lnTo>
                    <a:pt x="1000" y="1355"/>
                  </a:lnTo>
                  <a:lnTo>
                    <a:pt x="931" y="1382"/>
                  </a:lnTo>
                  <a:lnTo>
                    <a:pt x="860" y="1400"/>
                  </a:lnTo>
                  <a:lnTo>
                    <a:pt x="786" y="1413"/>
                  </a:lnTo>
                  <a:lnTo>
                    <a:pt x="709" y="1417"/>
                  </a:lnTo>
                  <a:lnTo>
                    <a:pt x="634" y="1413"/>
                  </a:lnTo>
                  <a:lnTo>
                    <a:pt x="562" y="1401"/>
                  </a:lnTo>
                  <a:lnTo>
                    <a:pt x="492" y="1382"/>
                  </a:lnTo>
                  <a:lnTo>
                    <a:pt x="424" y="1356"/>
                  </a:lnTo>
                  <a:lnTo>
                    <a:pt x="360" y="1323"/>
                  </a:lnTo>
                  <a:lnTo>
                    <a:pt x="301" y="1285"/>
                  </a:lnTo>
                  <a:lnTo>
                    <a:pt x="245" y="1241"/>
                  </a:lnTo>
                  <a:lnTo>
                    <a:pt x="194" y="1191"/>
                  </a:lnTo>
                  <a:lnTo>
                    <a:pt x="193" y="1190"/>
                  </a:lnTo>
                  <a:lnTo>
                    <a:pt x="192" y="1189"/>
                  </a:lnTo>
                  <a:lnTo>
                    <a:pt x="192" y="1186"/>
                  </a:lnTo>
                  <a:lnTo>
                    <a:pt x="192" y="1183"/>
                  </a:lnTo>
                  <a:lnTo>
                    <a:pt x="190" y="1174"/>
                  </a:lnTo>
                  <a:lnTo>
                    <a:pt x="190" y="1172"/>
                  </a:lnTo>
                  <a:lnTo>
                    <a:pt x="194" y="1140"/>
                  </a:lnTo>
                  <a:lnTo>
                    <a:pt x="206" y="1106"/>
                  </a:lnTo>
                  <a:lnTo>
                    <a:pt x="223" y="1071"/>
                  </a:lnTo>
                  <a:lnTo>
                    <a:pt x="245" y="1034"/>
                  </a:lnTo>
                  <a:lnTo>
                    <a:pt x="272" y="994"/>
                  </a:lnTo>
                  <a:lnTo>
                    <a:pt x="302" y="954"/>
                  </a:lnTo>
                  <a:lnTo>
                    <a:pt x="336" y="913"/>
                  </a:lnTo>
                  <a:lnTo>
                    <a:pt x="372" y="872"/>
                  </a:lnTo>
                  <a:lnTo>
                    <a:pt x="409" y="831"/>
                  </a:lnTo>
                  <a:lnTo>
                    <a:pt x="445" y="790"/>
                  </a:lnTo>
                  <a:lnTo>
                    <a:pt x="479" y="754"/>
                  </a:lnTo>
                  <a:lnTo>
                    <a:pt x="512" y="720"/>
                  </a:lnTo>
                  <a:lnTo>
                    <a:pt x="545" y="688"/>
                  </a:lnTo>
                  <a:lnTo>
                    <a:pt x="576" y="658"/>
                  </a:lnTo>
                  <a:lnTo>
                    <a:pt x="606" y="631"/>
                  </a:lnTo>
                  <a:lnTo>
                    <a:pt x="634" y="607"/>
                  </a:lnTo>
                  <a:lnTo>
                    <a:pt x="658" y="586"/>
                  </a:lnTo>
                  <a:lnTo>
                    <a:pt x="680" y="569"/>
                  </a:lnTo>
                  <a:lnTo>
                    <a:pt x="697" y="554"/>
                  </a:lnTo>
                  <a:lnTo>
                    <a:pt x="709" y="544"/>
                  </a:lnTo>
                  <a:lnTo>
                    <a:pt x="711" y="544"/>
                  </a:lnTo>
                  <a:lnTo>
                    <a:pt x="711" y="544"/>
                  </a:lnTo>
                  <a:close/>
                  <a:moveTo>
                    <a:pt x="254" y="177"/>
                  </a:moveTo>
                  <a:lnTo>
                    <a:pt x="262" y="177"/>
                  </a:lnTo>
                  <a:lnTo>
                    <a:pt x="271" y="178"/>
                  </a:lnTo>
                  <a:lnTo>
                    <a:pt x="274" y="178"/>
                  </a:lnTo>
                  <a:lnTo>
                    <a:pt x="291" y="184"/>
                  </a:lnTo>
                  <a:lnTo>
                    <a:pt x="311" y="193"/>
                  </a:lnTo>
                  <a:lnTo>
                    <a:pt x="333" y="205"/>
                  </a:lnTo>
                  <a:lnTo>
                    <a:pt x="360" y="224"/>
                  </a:lnTo>
                  <a:lnTo>
                    <a:pt x="392" y="248"/>
                  </a:lnTo>
                  <a:lnTo>
                    <a:pt x="426" y="276"/>
                  </a:lnTo>
                  <a:lnTo>
                    <a:pt x="462" y="309"/>
                  </a:lnTo>
                  <a:lnTo>
                    <a:pt x="501" y="347"/>
                  </a:lnTo>
                  <a:lnTo>
                    <a:pt x="540" y="390"/>
                  </a:lnTo>
                  <a:lnTo>
                    <a:pt x="539" y="391"/>
                  </a:lnTo>
                  <a:lnTo>
                    <a:pt x="532" y="400"/>
                  </a:lnTo>
                  <a:lnTo>
                    <a:pt x="522" y="411"/>
                  </a:lnTo>
                  <a:lnTo>
                    <a:pt x="508" y="428"/>
                  </a:lnTo>
                  <a:lnTo>
                    <a:pt x="491" y="448"/>
                  </a:lnTo>
                  <a:lnTo>
                    <a:pt x="471" y="472"/>
                  </a:lnTo>
                  <a:lnTo>
                    <a:pt x="450" y="499"/>
                  </a:lnTo>
                  <a:lnTo>
                    <a:pt x="427" y="529"/>
                  </a:lnTo>
                  <a:lnTo>
                    <a:pt x="403" y="562"/>
                  </a:lnTo>
                  <a:lnTo>
                    <a:pt x="377" y="597"/>
                  </a:lnTo>
                  <a:lnTo>
                    <a:pt x="352" y="634"/>
                  </a:lnTo>
                  <a:lnTo>
                    <a:pt x="326" y="672"/>
                  </a:lnTo>
                  <a:lnTo>
                    <a:pt x="301" y="712"/>
                  </a:lnTo>
                  <a:lnTo>
                    <a:pt x="260" y="780"/>
                  </a:lnTo>
                  <a:lnTo>
                    <a:pt x="223" y="850"/>
                  </a:lnTo>
                  <a:lnTo>
                    <a:pt x="203" y="893"/>
                  </a:lnTo>
                  <a:lnTo>
                    <a:pt x="184" y="936"/>
                  </a:lnTo>
                  <a:lnTo>
                    <a:pt x="170" y="977"/>
                  </a:lnTo>
                  <a:lnTo>
                    <a:pt x="160" y="1017"/>
                  </a:lnTo>
                  <a:lnTo>
                    <a:pt x="153" y="1054"/>
                  </a:lnTo>
                  <a:lnTo>
                    <a:pt x="150" y="1088"/>
                  </a:lnTo>
                  <a:lnTo>
                    <a:pt x="152" y="1118"/>
                  </a:lnTo>
                  <a:lnTo>
                    <a:pt x="157" y="1143"/>
                  </a:lnTo>
                  <a:lnTo>
                    <a:pt x="169" y="1164"/>
                  </a:lnTo>
                  <a:lnTo>
                    <a:pt x="126" y="1109"/>
                  </a:lnTo>
                  <a:lnTo>
                    <a:pt x="89" y="1050"/>
                  </a:lnTo>
                  <a:lnTo>
                    <a:pt x="58" y="987"/>
                  </a:lnTo>
                  <a:lnTo>
                    <a:pt x="34" y="922"/>
                  </a:lnTo>
                  <a:lnTo>
                    <a:pt x="16" y="852"/>
                  </a:lnTo>
                  <a:lnTo>
                    <a:pt x="4" y="781"/>
                  </a:lnTo>
                  <a:lnTo>
                    <a:pt x="0" y="708"/>
                  </a:lnTo>
                  <a:lnTo>
                    <a:pt x="4" y="631"/>
                  </a:lnTo>
                  <a:lnTo>
                    <a:pt x="17" y="556"/>
                  </a:lnTo>
                  <a:lnTo>
                    <a:pt x="37" y="483"/>
                  </a:lnTo>
                  <a:lnTo>
                    <a:pt x="64" y="414"/>
                  </a:lnTo>
                  <a:lnTo>
                    <a:pt x="98" y="349"/>
                  </a:lnTo>
                  <a:lnTo>
                    <a:pt x="138" y="288"/>
                  </a:lnTo>
                  <a:lnTo>
                    <a:pt x="184" y="231"/>
                  </a:lnTo>
                  <a:lnTo>
                    <a:pt x="237" y="180"/>
                  </a:lnTo>
                  <a:lnTo>
                    <a:pt x="245" y="177"/>
                  </a:lnTo>
                  <a:lnTo>
                    <a:pt x="254" y="177"/>
                  </a:lnTo>
                  <a:close/>
                  <a:moveTo>
                    <a:pt x="1166" y="176"/>
                  </a:moveTo>
                  <a:lnTo>
                    <a:pt x="1173" y="176"/>
                  </a:lnTo>
                  <a:lnTo>
                    <a:pt x="1179" y="177"/>
                  </a:lnTo>
                  <a:lnTo>
                    <a:pt x="1231" y="230"/>
                  </a:lnTo>
                  <a:lnTo>
                    <a:pt x="1278" y="285"/>
                  </a:lnTo>
                  <a:lnTo>
                    <a:pt x="1319" y="347"/>
                  </a:lnTo>
                  <a:lnTo>
                    <a:pt x="1353" y="413"/>
                  </a:lnTo>
                  <a:lnTo>
                    <a:pt x="1380" y="482"/>
                  </a:lnTo>
                  <a:lnTo>
                    <a:pt x="1402" y="554"/>
                  </a:lnTo>
                  <a:lnTo>
                    <a:pt x="1413" y="630"/>
                  </a:lnTo>
                  <a:lnTo>
                    <a:pt x="1417" y="708"/>
                  </a:lnTo>
                  <a:lnTo>
                    <a:pt x="1414" y="781"/>
                  </a:lnTo>
                  <a:lnTo>
                    <a:pt x="1403" y="854"/>
                  </a:lnTo>
                  <a:lnTo>
                    <a:pt x="1385" y="923"/>
                  </a:lnTo>
                  <a:lnTo>
                    <a:pt x="1360" y="989"/>
                  </a:lnTo>
                  <a:lnTo>
                    <a:pt x="1329" y="1051"/>
                  </a:lnTo>
                  <a:lnTo>
                    <a:pt x="1292" y="1111"/>
                  </a:lnTo>
                  <a:lnTo>
                    <a:pt x="1250" y="1166"/>
                  </a:lnTo>
                  <a:lnTo>
                    <a:pt x="1261" y="1145"/>
                  </a:lnTo>
                  <a:lnTo>
                    <a:pt x="1268" y="1120"/>
                  </a:lnTo>
                  <a:lnTo>
                    <a:pt x="1271" y="1092"/>
                  </a:lnTo>
                  <a:lnTo>
                    <a:pt x="1270" y="1059"/>
                  </a:lnTo>
                  <a:lnTo>
                    <a:pt x="1264" y="1027"/>
                  </a:lnTo>
                  <a:lnTo>
                    <a:pt x="1255" y="991"/>
                  </a:lnTo>
                  <a:lnTo>
                    <a:pt x="1244" y="956"/>
                  </a:lnTo>
                  <a:lnTo>
                    <a:pt x="1231" y="919"/>
                  </a:lnTo>
                  <a:lnTo>
                    <a:pt x="1216" y="882"/>
                  </a:lnTo>
                  <a:lnTo>
                    <a:pt x="1199" y="847"/>
                  </a:lnTo>
                  <a:lnTo>
                    <a:pt x="1162" y="777"/>
                  </a:lnTo>
                  <a:lnTo>
                    <a:pt x="1122" y="709"/>
                  </a:lnTo>
                  <a:lnTo>
                    <a:pt x="1097" y="669"/>
                  </a:lnTo>
                  <a:lnTo>
                    <a:pt x="1070" y="631"/>
                  </a:lnTo>
                  <a:lnTo>
                    <a:pt x="1044" y="594"/>
                  </a:lnTo>
                  <a:lnTo>
                    <a:pt x="1019" y="560"/>
                  </a:lnTo>
                  <a:lnTo>
                    <a:pt x="994" y="526"/>
                  </a:lnTo>
                  <a:lnTo>
                    <a:pt x="972" y="496"/>
                  </a:lnTo>
                  <a:lnTo>
                    <a:pt x="950" y="469"/>
                  </a:lnTo>
                  <a:lnTo>
                    <a:pt x="931" y="445"/>
                  </a:lnTo>
                  <a:lnTo>
                    <a:pt x="914" y="425"/>
                  </a:lnTo>
                  <a:lnTo>
                    <a:pt x="901" y="408"/>
                  </a:lnTo>
                  <a:lnTo>
                    <a:pt x="891" y="396"/>
                  </a:lnTo>
                  <a:lnTo>
                    <a:pt x="884" y="388"/>
                  </a:lnTo>
                  <a:lnTo>
                    <a:pt x="882" y="386"/>
                  </a:lnTo>
                  <a:lnTo>
                    <a:pt x="919" y="347"/>
                  </a:lnTo>
                  <a:lnTo>
                    <a:pt x="956" y="312"/>
                  </a:lnTo>
                  <a:lnTo>
                    <a:pt x="993" y="278"/>
                  </a:lnTo>
                  <a:lnTo>
                    <a:pt x="1028" y="249"/>
                  </a:lnTo>
                  <a:lnTo>
                    <a:pt x="1061" y="224"/>
                  </a:lnTo>
                  <a:lnTo>
                    <a:pt x="1092" y="204"/>
                  </a:lnTo>
                  <a:lnTo>
                    <a:pt x="1119" y="188"/>
                  </a:lnTo>
                  <a:lnTo>
                    <a:pt x="1142" y="178"/>
                  </a:lnTo>
                  <a:lnTo>
                    <a:pt x="1146" y="177"/>
                  </a:lnTo>
                  <a:lnTo>
                    <a:pt x="1149" y="177"/>
                  </a:lnTo>
                  <a:lnTo>
                    <a:pt x="1158" y="176"/>
                  </a:lnTo>
                  <a:lnTo>
                    <a:pt x="1166" y="176"/>
                  </a:lnTo>
                  <a:close/>
                  <a:moveTo>
                    <a:pt x="709" y="0"/>
                  </a:moveTo>
                  <a:lnTo>
                    <a:pt x="782" y="4"/>
                  </a:lnTo>
                  <a:lnTo>
                    <a:pt x="853" y="14"/>
                  </a:lnTo>
                  <a:lnTo>
                    <a:pt x="921" y="32"/>
                  </a:lnTo>
                  <a:lnTo>
                    <a:pt x="987" y="56"/>
                  </a:lnTo>
                  <a:lnTo>
                    <a:pt x="1050" y="86"/>
                  </a:lnTo>
                  <a:lnTo>
                    <a:pt x="1108" y="123"/>
                  </a:lnTo>
                  <a:lnTo>
                    <a:pt x="1095" y="116"/>
                  </a:lnTo>
                  <a:lnTo>
                    <a:pt x="1078" y="112"/>
                  </a:lnTo>
                  <a:lnTo>
                    <a:pt x="1046" y="109"/>
                  </a:lnTo>
                  <a:lnTo>
                    <a:pt x="1010" y="112"/>
                  </a:lnTo>
                  <a:lnTo>
                    <a:pt x="975" y="117"/>
                  </a:lnTo>
                  <a:lnTo>
                    <a:pt x="938" y="127"/>
                  </a:lnTo>
                  <a:lnTo>
                    <a:pt x="905" y="140"/>
                  </a:lnTo>
                  <a:lnTo>
                    <a:pt x="870" y="156"/>
                  </a:lnTo>
                  <a:lnTo>
                    <a:pt x="834" y="171"/>
                  </a:lnTo>
                  <a:lnTo>
                    <a:pt x="803" y="187"/>
                  </a:lnTo>
                  <a:lnTo>
                    <a:pt x="773" y="203"/>
                  </a:lnTo>
                  <a:lnTo>
                    <a:pt x="748" y="217"/>
                  </a:lnTo>
                  <a:lnTo>
                    <a:pt x="726" y="230"/>
                  </a:lnTo>
                  <a:lnTo>
                    <a:pt x="711" y="239"/>
                  </a:lnTo>
                  <a:lnTo>
                    <a:pt x="711" y="239"/>
                  </a:lnTo>
                  <a:lnTo>
                    <a:pt x="695" y="230"/>
                  </a:lnTo>
                  <a:lnTo>
                    <a:pt x="674" y="217"/>
                  </a:lnTo>
                  <a:lnTo>
                    <a:pt x="647" y="201"/>
                  </a:lnTo>
                  <a:lnTo>
                    <a:pt x="617" y="186"/>
                  </a:lnTo>
                  <a:lnTo>
                    <a:pt x="584" y="170"/>
                  </a:lnTo>
                  <a:lnTo>
                    <a:pt x="550" y="153"/>
                  </a:lnTo>
                  <a:lnTo>
                    <a:pt x="514" y="139"/>
                  </a:lnTo>
                  <a:lnTo>
                    <a:pt x="482" y="127"/>
                  </a:lnTo>
                  <a:lnTo>
                    <a:pt x="450" y="119"/>
                  </a:lnTo>
                  <a:lnTo>
                    <a:pt x="418" y="112"/>
                  </a:lnTo>
                  <a:lnTo>
                    <a:pt x="389" y="109"/>
                  </a:lnTo>
                  <a:lnTo>
                    <a:pt x="363" y="108"/>
                  </a:lnTo>
                  <a:lnTo>
                    <a:pt x="340" y="110"/>
                  </a:lnTo>
                  <a:lnTo>
                    <a:pt x="322" y="116"/>
                  </a:lnTo>
                  <a:lnTo>
                    <a:pt x="306" y="125"/>
                  </a:lnTo>
                  <a:lnTo>
                    <a:pt x="366" y="88"/>
                  </a:lnTo>
                  <a:lnTo>
                    <a:pt x="428" y="58"/>
                  </a:lnTo>
                  <a:lnTo>
                    <a:pt x="495" y="32"/>
                  </a:lnTo>
                  <a:lnTo>
                    <a:pt x="563" y="14"/>
                  </a:lnTo>
                  <a:lnTo>
                    <a:pt x="636" y="4"/>
                  </a:lnTo>
                  <a:lnTo>
                    <a:pt x="70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203041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opportunities on Xbox</a:t>
            </a:r>
          </a:p>
        </p:txBody>
      </p:sp>
      <p:sp>
        <p:nvSpPr>
          <p:cNvPr id="4" name="Rectangle 3"/>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301624" y="744279"/>
            <a:ext cx="4238477" cy="3636334"/>
          </a:xfrm>
          <a:prstGeom prst="rect">
            <a:avLst/>
          </a:prstGeom>
          <a:noFill/>
        </p:spPr>
        <p:txBody>
          <a:bodyPr wrap="square" lIns="0" tIns="0" rIns="0" bIns="0" rtlCol="0" anchor="ctr">
            <a:noAutofit/>
          </a:bodyPr>
          <a:lstStyle/>
          <a:p>
            <a:pPr>
              <a:spcAft>
                <a:spcPts val="600"/>
              </a:spcAft>
            </a:pPr>
            <a:r>
              <a:rPr lang="en-US" sz="1800" dirty="0">
                <a:solidFill>
                  <a:srgbClr val="107C10"/>
                </a:solidFill>
                <a:latin typeface="+mj-lt"/>
              </a:rPr>
              <a:t>Behavioral Targeting Ads</a:t>
            </a:r>
          </a:p>
          <a:p>
            <a:pPr>
              <a:spcAft>
                <a:spcPts val="600"/>
              </a:spcAft>
            </a:pPr>
            <a:r>
              <a:rPr lang="en-US" sz="1200" dirty="0">
                <a:latin typeface="+mj-lt"/>
              </a:rPr>
              <a:t>Targeted specifically to </a:t>
            </a:r>
            <a:r>
              <a:rPr lang="en-US" sz="1200" dirty="0" err="1">
                <a:latin typeface="+mj-lt"/>
              </a:rPr>
              <a:t>Finserv</a:t>
            </a:r>
            <a:r>
              <a:rPr lang="en-US" sz="1200" dirty="0">
                <a:latin typeface="+mj-lt"/>
              </a:rPr>
              <a:t> Audience</a:t>
            </a:r>
          </a:p>
          <a:p>
            <a:pPr>
              <a:spcAft>
                <a:spcPts val="1200"/>
              </a:spcAft>
            </a:pPr>
            <a:r>
              <a:rPr lang="en-US" sz="1200" dirty="0" smtClean="0">
                <a:latin typeface="+mj-lt"/>
              </a:rPr>
              <a:t>Ads </a:t>
            </a:r>
            <a:r>
              <a:rPr lang="en-US" sz="1200" dirty="0">
                <a:latin typeface="+mj-lt"/>
              </a:rPr>
              <a:t>that link to your website and/or drive sign ups</a:t>
            </a:r>
          </a:p>
          <a:p>
            <a:pPr>
              <a:spcAft>
                <a:spcPts val="600"/>
              </a:spcAft>
            </a:pPr>
            <a:r>
              <a:rPr lang="en-US" sz="1800" dirty="0">
                <a:solidFill>
                  <a:srgbClr val="107C10"/>
                </a:solidFill>
                <a:latin typeface="+mj-lt"/>
              </a:rPr>
              <a:t>Branded Destination Experiences </a:t>
            </a:r>
            <a:r>
              <a:rPr lang="en-US" sz="1800" dirty="0" smtClean="0">
                <a:solidFill>
                  <a:srgbClr val="107C10"/>
                </a:solidFill>
                <a:latin typeface="+mj-lt"/>
              </a:rPr>
              <a:t/>
            </a:r>
            <a:br>
              <a:rPr lang="en-US" sz="1800" dirty="0" smtClean="0">
                <a:solidFill>
                  <a:srgbClr val="107C10"/>
                </a:solidFill>
                <a:latin typeface="+mj-lt"/>
              </a:rPr>
            </a:br>
            <a:r>
              <a:rPr lang="en-US" sz="1800" dirty="0" smtClean="0">
                <a:solidFill>
                  <a:srgbClr val="107C10"/>
                </a:solidFill>
                <a:latin typeface="+mj-lt"/>
              </a:rPr>
              <a:t>drive </a:t>
            </a:r>
            <a:r>
              <a:rPr lang="en-US" sz="1800" dirty="0">
                <a:solidFill>
                  <a:srgbClr val="107C10"/>
                </a:solidFill>
                <a:latin typeface="+mj-lt"/>
              </a:rPr>
              <a:t>engagement</a:t>
            </a:r>
          </a:p>
          <a:p>
            <a:pPr>
              <a:spcAft>
                <a:spcPts val="600"/>
              </a:spcAft>
            </a:pPr>
            <a:r>
              <a:rPr lang="en-US" sz="1200" dirty="0">
                <a:latin typeface="+mj-lt"/>
              </a:rPr>
              <a:t>Immersive branded microsites with innovative </a:t>
            </a:r>
            <a:r>
              <a:rPr lang="en-US" sz="1200" dirty="0" smtClean="0">
                <a:latin typeface="+mj-lt"/>
              </a:rPr>
              <a:t/>
            </a:r>
            <a:br>
              <a:rPr lang="en-US" sz="1200" dirty="0" smtClean="0">
                <a:latin typeface="+mj-lt"/>
              </a:rPr>
            </a:br>
            <a:r>
              <a:rPr lang="en-US" sz="1200" dirty="0" smtClean="0">
                <a:latin typeface="+mj-lt"/>
              </a:rPr>
              <a:t>content</a:t>
            </a:r>
            <a:r>
              <a:rPr lang="en-US" sz="1200" dirty="0">
                <a:latin typeface="+mj-lt"/>
              </a:rPr>
              <a:t>, just pay for the media spend</a:t>
            </a:r>
          </a:p>
          <a:p>
            <a:pPr>
              <a:spcAft>
                <a:spcPts val="1200"/>
              </a:spcAft>
            </a:pPr>
            <a:r>
              <a:rPr lang="en-US" sz="1200" dirty="0">
                <a:latin typeface="+mj-lt"/>
              </a:rPr>
              <a:t>Send Instant Email, Develop Lead Generation Forms, Create Branded Theme Packs &amp; Gamer </a:t>
            </a:r>
            <a:r>
              <a:rPr lang="en-US" sz="1200" dirty="0" err="1">
                <a:latin typeface="+mj-lt"/>
              </a:rPr>
              <a:t>Pics</a:t>
            </a:r>
            <a:endParaRPr lang="en-US" sz="1200" dirty="0">
              <a:latin typeface="+mj-lt"/>
            </a:endParaRPr>
          </a:p>
          <a:p>
            <a:pPr>
              <a:spcAft>
                <a:spcPts val="600"/>
              </a:spcAft>
            </a:pPr>
            <a:r>
              <a:rPr lang="en-US" sz="1800" dirty="0" err="1">
                <a:solidFill>
                  <a:srgbClr val="107C10"/>
                </a:solidFill>
                <a:latin typeface="+mj-lt"/>
              </a:rPr>
              <a:t>NUads</a:t>
            </a:r>
            <a:endParaRPr lang="en-US" sz="1800" dirty="0">
              <a:solidFill>
                <a:srgbClr val="107C10"/>
              </a:solidFill>
              <a:latin typeface="+mj-lt"/>
            </a:endParaRPr>
          </a:p>
          <a:p>
            <a:pPr>
              <a:spcAft>
                <a:spcPts val="600"/>
              </a:spcAft>
            </a:pPr>
            <a:r>
              <a:rPr lang="en-US" sz="1200" dirty="0">
                <a:latin typeface="+mj-lt"/>
              </a:rPr>
              <a:t>Allows brands to engage with consumers using voice and gesture interactivity in ads</a:t>
            </a:r>
          </a:p>
          <a:p>
            <a:pPr>
              <a:spcAft>
                <a:spcPts val="600"/>
              </a:spcAft>
            </a:pPr>
            <a:r>
              <a:rPr lang="en-US" sz="1200" dirty="0">
                <a:latin typeface="+mj-lt"/>
              </a:rPr>
              <a:t>Currently offering Polling scenarios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1289" y="744279"/>
            <a:ext cx="3146961" cy="177016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1289" y="2591132"/>
            <a:ext cx="3146960" cy="1793024"/>
          </a:xfrm>
          <a:prstGeom prst="rect">
            <a:avLst/>
          </a:prstGeom>
        </p:spPr>
      </p:pic>
    </p:spTree>
    <p:extLst>
      <p:ext uri="{BB962C8B-B14F-4D97-AF65-F5344CB8AC3E}">
        <p14:creationId xmlns:p14="http://schemas.microsoft.com/office/powerpoint/2010/main" val="25843437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Chase Freedom – 263x197</a:t>
            </a:r>
          </a:p>
        </p:txBody>
      </p:sp>
      <p:sp>
        <p:nvSpPr>
          <p:cNvPr id="4" name="Rectangle 3"/>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0062" y="1019797"/>
            <a:ext cx="4583876" cy="310867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3045" y="1211348"/>
            <a:ext cx="4007394" cy="2256247"/>
          </a:xfrm>
          <a:prstGeom prst="rect">
            <a:avLst/>
          </a:prstGeom>
        </p:spPr>
      </p:pic>
    </p:spTree>
    <p:extLst>
      <p:ext uri="{BB962C8B-B14F-4D97-AF65-F5344CB8AC3E}">
        <p14:creationId xmlns:p14="http://schemas.microsoft.com/office/powerpoint/2010/main" val="10592404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Chase Freedom – BDE Landing Page</a:t>
            </a:r>
          </a:p>
        </p:txBody>
      </p:sp>
      <p:sp>
        <p:nvSpPr>
          <p:cNvPr id="4" name="Rectangle 3"/>
          <p:cNvSpPr/>
          <p:nvPr/>
        </p:nvSpPr>
        <p:spPr bwMode="auto">
          <a:xfrm>
            <a:off x="1" y="744279"/>
            <a:ext cx="9159872"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0062" y="1019797"/>
            <a:ext cx="4583876" cy="310867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3044" y="1211348"/>
            <a:ext cx="4007397" cy="2256247"/>
          </a:xfrm>
          <a:prstGeom prst="rect">
            <a:avLst/>
          </a:prstGeom>
        </p:spPr>
      </p:pic>
    </p:spTree>
    <p:extLst>
      <p:ext uri="{BB962C8B-B14F-4D97-AF65-F5344CB8AC3E}">
        <p14:creationId xmlns:p14="http://schemas.microsoft.com/office/powerpoint/2010/main" val="31980030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906588"/>
            <a:ext cx="4270375" cy="2484437"/>
          </a:xfrm>
          <a:prstGeom prst="rect">
            <a:avLst/>
          </a:prstGeom>
          <a:solidFill>
            <a:schemeClr val="accent4">
              <a:alpha val="8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Advertising </a:t>
            </a:r>
            <a:br>
              <a:rPr lang="en-US" sz="4800" spc="0" dirty="0" smtClean="0">
                <a:solidFill>
                  <a:schemeClr val="tx2"/>
                </a:solidFill>
              </a:rPr>
            </a:br>
            <a:r>
              <a:rPr lang="en-US" sz="4800" spc="0" dirty="0" smtClean="0">
                <a:solidFill>
                  <a:schemeClr val="tx2"/>
                </a:solidFill>
              </a:rPr>
              <a:t>on Bing</a:t>
            </a:r>
            <a:endParaRPr lang="en-US" sz="4800" spc="0" dirty="0">
              <a:solidFill>
                <a:schemeClr val="tx2"/>
              </a:solidFill>
            </a:endParaRPr>
          </a:p>
        </p:txBody>
      </p:sp>
    </p:spTree>
    <p:extLst>
      <p:ext uri="{BB962C8B-B14F-4D97-AF65-F5344CB8AC3E}">
        <p14:creationId xmlns:p14="http://schemas.microsoft.com/office/powerpoint/2010/main" val="1769838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625" y="742952"/>
            <a:ext cx="5576660" cy="3650784"/>
          </a:xfrm>
          <a:prstGeom prst="rect">
            <a:avLst/>
          </a:prstGeom>
        </p:spPr>
      </p:pic>
      <p:sp>
        <p:nvSpPr>
          <p:cNvPr id="7" name="Rectangle 6"/>
          <p:cNvSpPr/>
          <p:nvPr/>
        </p:nvSpPr>
        <p:spPr>
          <a:xfrm>
            <a:off x="301625" y="3233885"/>
            <a:ext cx="5576660" cy="1170432"/>
          </a:xfrm>
          <a:prstGeom prst="rect">
            <a:avLst/>
          </a:prstGeom>
          <a:solidFill>
            <a:srgbClr val="00000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Bing Apps</a:t>
            </a:r>
            <a:endParaRPr lang="en-US" dirty="0"/>
          </a:p>
        </p:txBody>
      </p:sp>
      <p:sp>
        <p:nvSpPr>
          <p:cNvPr id="6" name="Text Placeholder 1"/>
          <p:cNvSpPr txBox="1">
            <a:spLocks/>
          </p:cNvSpPr>
          <p:nvPr/>
        </p:nvSpPr>
        <p:spPr>
          <a:xfrm>
            <a:off x="448573" y="3233885"/>
            <a:ext cx="5299084" cy="1170431"/>
          </a:xfrm>
          <a:prstGeom prst="rect">
            <a:avLst/>
          </a:prstGeom>
        </p:spPr>
        <p:txBody>
          <a:bodyPr lIns="0" tIns="0" rIns="0" bIns="0" anchor="ct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Aft>
                <a:spcPts val="2400"/>
              </a:spcAft>
            </a:pPr>
            <a:r>
              <a:rPr lang="en-US" sz="2000" dirty="0">
                <a:solidFill>
                  <a:schemeClr val="tx2"/>
                </a:solidFill>
                <a:cs typeface="Segoe UI Symbol"/>
              </a:rPr>
              <a:t>Reach consumers  on the main screen of Windows 8 with contextually relevant apps. </a:t>
            </a:r>
          </a:p>
        </p:txBody>
      </p:sp>
      <p:sp>
        <p:nvSpPr>
          <p:cNvPr id="8" name="Rectangle 7"/>
          <p:cNvSpPr/>
          <p:nvPr/>
        </p:nvSpPr>
        <p:spPr>
          <a:xfrm>
            <a:off x="5961576" y="742951"/>
            <a:ext cx="2896674"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5961576" y="1988418"/>
            <a:ext cx="2896674" cy="11704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a:xfrm>
            <a:off x="5961576" y="3233885"/>
            <a:ext cx="2896674" cy="117043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6061513" y="742952"/>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Pre-loaded on the Main Screen Windows 8 means large reach</a:t>
            </a:r>
          </a:p>
        </p:txBody>
      </p:sp>
      <p:sp>
        <p:nvSpPr>
          <p:cNvPr id="13" name="Rectangle 12"/>
          <p:cNvSpPr/>
          <p:nvPr/>
        </p:nvSpPr>
        <p:spPr bwMode="auto">
          <a:xfrm>
            <a:off x="6061513" y="1989581"/>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Large, integrated exclusive formats perform well above industry standards</a:t>
            </a:r>
          </a:p>
        </p:txBody>
      </p:sp>
      <p:sp>
        <p:nvSpPr>
          <p:cNvPr id="14" name="Rectangle 13"/>
          <p:cNvSpPr/>
          <p:nvPr/>
        </p:nvSpPr>
        <p:spPr bwMode="auto">
          <a:xfrm>
            <a:off x="6061513" y="3233885"/>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Visually beautiful, </a:t>
            </a:r>
            <a:r>
              <a:rPr lang="en-US" sz="1800" dirty="0" smtClean="0">
                <a:solidFill>
                  <a:prstClr val="white"/>
                </a:solidFill>
                <a:latin typeface="Segoe UI Light"/>
              </a:rPr>
              <a:t/>
            </a:r>
            <a:br>
              <a:rPr lang="en-US" sz="1800" dirty="0" smtClean="0">
                <a:solidFill>
                  <a:prstClr val="white"/>
                </a:solidFill>
                <a:latin typeface="Segoe UI Light"/>
              </a:rPr>
            </a:br>
            <a:r>
              <a:rPr lang="en-US" sz="1800" dirty="0" smtClean="0">
                <a:solidFill>
                  <a:prstClr val="white"/>
                </a:solidFill>
                <a:latin typeface="Segoe UI Light"/>
              </a:rPr>
              <a:t>easy </a:t>
            </a:r>
            <a:r>
              <a:rPr lang="en-US" sz="1800" dirty="0">
                <a:solidFill>
                  <a:prstClr val="white"/>
                </a:solidFill>
                <a:latin typeface="Segoe UI Light"/>
              </a:rPr>
              <a:t>to use apps</a:t>
            </a:r>
          </a:p>
        </p:txBody>
      </p:sp>
    </p:spTree>
    <p:extLst>
      <p:ext uri="{BB962C8B-B14F-4D97-AF65-F5344CB8AC3E}">
        <p14:creationId xmlns:p14="http://schemas.microsoft.com/office/powerpoint/2010/main" val="378139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Soon: Quote Tile Sponsorship</a:t>
            </a:r>
          </a:p>
        </p:txBody>
      </p:sp>
      <p:sp>
        <p:nvSpPr>
          <p:cNvPr id="10" name="Rectangle 9"/>
          <p:cNvSpPr/>
          <p:nvPr/>
        </p:nvSpPr>
        <p:spPr>
          <a:xfrm>
            <a:off x="301625" y="742951"/>
            <a:ext cx="8549639" cy="366136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5565737" y="1624262"/>
            <a:ext cx="3160343" cy="1898744"/>
            <a:chOff x="777232" y="294223"/>
            <a:chExt cx="7589535" cy="4559817"/>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32" y="294223"/>
              <a:ext cx="7589535" cy="4559817"/>
            </a:xfrm>
            <a:prstGeom prst="rect">
              <a:avLst/>
            </a:prstGeom>
          </p:spPr>
        </p:pic>
        <p:grpSp>
          <p:nvGrpSpPr>
            <p:cNvPr id="7" name="Group 6"/>
            <p:cNvGrpSpPr/>
            <p:nvPr/>
          </p:nvGrpSpPr>
          <p:grpSpPr>
            <a:xfrm>
              <a:off x="1103417" y="619476"/>
              <a:ext cx="6936402" cy="3913632"/>
              <a:chOff x="3242768" y="1012463"/>
              <a:chExt cx="3681588" cy="228613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2768" y="1012463"/>
                <a:ext cx="3681588" cy="2286130"/>
              </a:xfrm>
              <a:prstGeom prst="rect">
                <a:avLst/>
              </a:prstGeom>
            </p:spPr>
          </p:pic>
          <p:sp>
            <p:nvSpPr>
              <p:cNvPr id="5" name="Rectangle 4"/>
              <p:cNvSpPr/>
              <p:nvPr/>
            </p:nvSpPr>
            <p:spPr>
              <a:xfrm>
                <a:off x="5243018" y="2957362"/>
                <a:ext cx="742950" cy="228812"/>
              </a:xfrm>
              <a:prstGeom prst="rect">
                <a:avLst/>
              </a:prstGeom>
              <a:noFill/>
              <a:ln>
                <a:solidFill>
                  <a:schemeClr val="bg2">
                    <a:lumMod val="9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rtlCol="0" anchor="ctr"/>
              <a:lstStyle/>
              <a:p>
                <a:pPr algn="ctr"/>
                <a:endParaRPr lang="en-US"/>
              </a:p>
            </p:txBody>
          </p:sp>
        </p:grpSp>
      </p:grpSp>
      <p:sp>
        <p:nvSpPr>
          <p:cNvPr id="11" name="Rectangle 10"/>
          <p:cNvSpPr/>
          <p:nvPr/>
        </p:nvSpPr>
        <p:spPr>
          <a:xfrm>
            <a:off x="2225614" y="742951"/>
            <a:ext cx="3214938" cy="1170432"/>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2225614" y="1988418"/>
            <a:ext cx="3214938" cy="1174954"/>
          </a:xfrm>
          <a:prstGeom prst="rect">
            <a:avLst/>
          </a:prstGeom>
          <a:solidFill>
            <a:srgbClr val="0192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2225614" y="3233885"/>
            <a:ext cx="3214938" cy="1170432"/>
          </a:xfrm>
          <a:prstGeom prst="rect">
            <a:avLst/>
          </a:prstGeom>
          <a:solidFill>
            <a:srgbClr val="0052F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dirty="0">
              <a:solidFill>
                <a:srgbClr val="505050"/>
              </a:solidFill>
              <a:latin typeface="Segoe UI Light"/>
            </a:endParaRPr>
          </a:p>
        </p:txBody>
      </p:sp>
      <p:sp>
        <p:nvSpPr>
          <p:cNvPr id="23" name="Rectangle 22"/>
          <p:cNvSpPr/>
          <p:nvPr/>
        </p:nvSpPr>
        <p:spPr>
          <a:xfrm>
            <a:off x="301625" y="742083"/>
            <a:ext cx="1923989"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a:xfrm>
            <a:off x="301625" y="1992940"/>
            <a:ext cx="1923989" cy="11704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a:xfrm>
            <a:off x="301625" y="3233885"/>
            <a:ext cx="1923989" cy="117043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439947" y="751575"/>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a:solidFill>
                  <a:schemeClr val="tx2"/>
                </a:solidFill>
                <a:latin typeface="+mj-lt"/>
              </a:rPr>
              <a:t>Keep </a:t>
            </a:r>
            <a:r>
              <a:rPr lang="en-US" sz="2400" dirty="0" smtClean="0">
                <a:solidFill>
                  <a:schemeClr val="tx2"/>
                </a:solidFill>
                <a:latin typeface="+mj-lt"/>
              </a:rPr>
              <a:t>your brand </a:t>
            </a:r>
            <a:r>
              <a:rPr lang="en-US" sz="2400" dirty="0">
                <a:solidFill>
                  <a:schemeClr val="tx2"/>
                </a:solidFill>
                <a:latin typeface="+mj-lt"/>
              </a:rPr>
              <a:t>top </a:t>
            </a:r>
            <a:br>
              <a:rPr lang="en-US" sz="2400" dirty="0">
                <a:solidFill>
                  <a:schemeClr val="tx2"/>
                </a:solidFill>
                <a:latin typeface="+mj-lt"/>
              </a:rPr>
            </a:br>
            <a:r>
              <a:rPr lang="en-US" sz="2400" dirty="0" smtClean="0">
                <a:solidFill>
                  <a:schemeClr val="tx2"/>
                </a:solidFill>
                <a:latin typeface="+mj-lt"/>
              </a:rPr>
              <a:t>of </a:t>
            </a:r>
            <a:r>
              <a:rPr lang="en-US" sz="2400" dirty="0">
                <a:solidFill>
                  <a:schemeClr val="tx2"/>
                </a:solidFill>
                <a:latin typeface="+mj-lt"/>
              </a:rPr>
              <a:t>mind</a:t>
            </a:r>
          </a:p>
        </p:txBody>
      </p:sp>
      <p:sp>
        <p:nvSpPr>
          <p:cNvPr id="16" name="TextBox 15"/>
          <p:cNvSpPr txBox="1"/>
          <p:nvPr/>
        </p:nvSpPr>
        <p:spPr>
          <a:xfrm>
            <a:off x="2449902" y="751575"/>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a:solidFill>
                  <a:schemeClr val="tx2"/>
                </a:solidFill>
              </a:rPr>
              <a:t>Contextually relevant audience</a:t>
            </a:r>
          </a:p>
          <a:p>
            <a:pPr defTabSz="384141">
              <a:lnSpc>
                <a:spcPct val="90000"/>
              </a:lnSpc>
              <a:spcAft>
                <a:spcPts val="1200"/>
              </a:spcAft>
              <a:buClr>
                <a:srgbClr val="EF3A42"/>
              </a:buClr>
            </a:pPr>
            <a:r>
              <a:rPr lang="en-US" dirty="0">
                <a:solidFill>
                  <a:schemeClr val="tx2"/>
                </a:solidFill>
              </a:rPr>
              <a:t>Drive engagement with premium and exclusive space</a:t>
            </a:r>
          </a:p>
        </p:txBody>
      </p:sp>
      <p:sp>
        <p:nvSpPr>
          <p:cNvPr id="17" name="TextBox 16"/>
          <p:cNvSpPr txBox="1"/>
          <p:nvPr/>
        </p:nvSpPr>
        <p:spPr>
          <a:xfrm>
            <a:off x="439947" y="1992940"/>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smtClean="0">
                <a:solidFill>
                  <a:schemeClr val="tx2"/>
                </a:solidFill>
                <a:latin typeface="+mj-lt"/>
              </a:rPr>
              <a:t>Be seen first</a:t>
            </a:r>
            <a:endParaRPr lang="en-US" sz="2400" dirty="0">
              <a:solidFill>
                <a:schemeClr val="tx2"/>
              </a:solidFill>
              <a:latin typeface="+mj-lt"/>
            </a:endParaRPr>
          </a:p>
        </p:txBody>
      </p:sp>
      <p:sp>
        <p:nvSpPr>
          <p:cNvPr id="18" name="TextBox 17"/>
          <p:cNvSpPr txBox="1"/>
          <p:nvPr/>
        </p:nvSpPr>
        <p:spPr>
          <a:xfrm>
            <a:off x="2449902" y="1992940"/>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a:solidFill>
                  <a:schemeClr val="tx2"/>
                </a:solidFill>
              </a:rPr>
              <a:t>Located after first swipe on the app</a:t>
            </a:r>
          </a:p>
          <a:p>
            <a:pPr defTabSz="384141">
              <a:lnSpc>
                <a:spcPct val="90000"/>
              </a:lnSpc>
              <a:spcAft>
                <a:spcPts val="1200"/>
              </a:spcAft>
              <a:buClr>
                <a:srgbClr val="EF3A42"/>
              </a:buClr>
            </a:pPr>
            <a:r>
              <a:rPr lang="en-US" dirty="0">
                <a:solidFill>
                  <a:schemeClr val="tx2"/>
                </a:solidFill>
              </a:rPr>
              <a:t>Every consumer opening the app </a:t>
            </a:r>
            <a:r>
              <a:rPr lang="en-US" dirty="0" smtClean="0">
                <a:solidFill>
                  <a:schemeClr val="tx2"/>
                </a:solidFill>
              </a:rPr>
              <a:t/>
            </a:r>
            <a:br>
              <a:rPr lang="en-US" dirty="0" smtClean="0">
                <a:solidFill>
                  <a:schemeClr val="tx2"/>
                </a:solidFill>
              </a:rPr>
            </a:br>
            <a:r>
              <a:rPr lang="en-US" dirty="0" smtClean="0">
                <a:solidFill>
                  <a:schemeClr val="tx2"/>
                </a:solidFill>
              </a:rPr>
              <a:t>sees </a:t>
            </a:r>
            <a:r>
              <a:rPr lang="en-US" dirty="0">
                <a:solidFill>
                  <a:schemeClr val="tx2"/>
                </a:solidFill>
              </a:rPr>
              <a:t>the placement</a:t>
            </a:r>
          </a:p>
        </p:txBody>
      </p:sp>
      <p:sp>
        <p:nvSpPr>
          <p:cNvPr id="19" name="TextBox 18"/>
          <p:cNvSpPr txBox="1"/>
          <p:nvPr/>
        </p:nvSpPr>
        <p:spPr>
          <a:xfrm>
            <a:off x="439947" y="3233885"/>
            <a:ext cx="1587261" cy="1161807"/>
          </a:xfrm>
          <a:prstGeom prst="rect">
            <a:avLst/>
          </a:prstGeom>
          <a:noFill/>
        </p:spPr>
        <p:txBody>
          <a:bodyPr wrap="square" lIns="0" tIns="0" rIns="0" bIns="0" rtlCol="0" anchor="ctr">
            <a:noAutofit/>
          </a:bodyPr>
          <a:lstStyle/>
          <a:p>
            <a:pPr defTabSz="384141">
              <a:lnSpc>
                <a:spcPct val="90000"/>
              </a:lnSpc>
              <a:spcBef>
                <a:spcPct val="20000"/>
              </a:spcBef>
              <a:buClr>
                <a:srgbClr val="EF3A42"/>
              </a:buClr>
            </a:pPr>
            <a:r>
              <a:rPr lang="en-US" sz="2400" dirty="0" smtClean="0">
                <a:solidFill>
                  <a:schemeClr val="tx2"/>
                </a:solidFill>
                <a:latin typeface="+mj-lt"/>
              </a:rPr>
              <a:t>Bundle it</a:t>
            </a:r>
            <a:endParaRPr lang="en-US" sz="2400" dirty="0">
              <a:solidFill>
                <a:schemeClr val="tx2"/>
              </a:solidFill>
              <a:latin typeface="+mj-lt"/>
            </a:endParaRPr>
          </a:p>
        </p:txBody>
      </p:sp>
      <p:sp>
        <p:nvSpPr>
          <p:cNvPr id="20" name="TextBox 19"/>
          <p:cNvSpPr txBox="1"/>
          <p:nvPr/>
        </p:nvSpPr>
        <p:spPr>
          <a:xfrm>
            <a:off x="2449902" y="3233885"/>
            <a:ext cx="2838089" cy="1161807"/>
          </a:xfrm>
          <a:prstGeom prst="rect">
            <a:avLst/>
          </a:prstGeom>
          <a:noFill/>
        </p:spPr>
        <p:txBody>
          <a:bodyPr wrap="square" lIns="0" tIns="0" rIns="0" bIns="0" rtlCol="0" anchor="ctr">
            <a:noAutofit/>
          </a:bodyPr>
          <a:lstStyle/>
          <a:p>
            <a:pPr defTabSz="384141">
              <a:lnSpc>
                <a:spcPct val="90000"/>
              </a:lnSpc>
              <a:spcAft>
                <a:spcPts val="1200"/>
              </a:spcAft>
              <a:buClr>
                <a:srgbClr val="EF3A42"/>
              </a:buClr>
            </a:pPr>
            <a:r>
              <a:rPr lang="en-US" dirty="0">
                <a:solidFill>
                  <a:schemeClr val="tx2"/>
                </a:solidFill>
              </a:rPr>
              <a:t>Flexible sponsorship availability</a:t>
            </a:r>
          </a:p>
          <a:p>
            <a:pPr defTabSz="384141">
              <a:lnSpc>
                <a:spcPct val="90000"/>
              </a:lnSpc>
              <a:spcAft>
                <a:spcPts val="1200"/>
              </a:spcAft>
              <a:buClr>
                <a:srgbClr val="EF3A42"/>
              </a:buClr>
            </a:pPr>
            <a:r>
              <a:rPr lang="en-US" dirty="0">
                <a:solidFill>
                  <a:schemeClr val="tx2"/>
                </a:solidFill>
              </a:rPr>
              <a:t>Bundle with your MSN Money buy</a:t>
            </a:r>
          </a:p>
        </p:txBody>
      </p:sp>
    </p:spTree>
    <p:extLst>
      <p:ext uri="{BB962C8B-B14F-4D97-AF65-F5344CB8AC3E}">
        <p14:creationId xmlns:p14="http://schemas.microsoft.com/office/powerpoint/2010/main" val="1265755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Bing Finance </a:t>
            </a:r>
            <a:r>
              <a:rPr lang="en-US" dirty="0" err="1" smtClean="0"/>
              <a:t>AiA</a:t>
            </a:r>
            <a:r>
              <a:rPr lang="en-US" dirty="0" smtClean="0"/>
              <a:t> Advertising </a:t>
            </a:r>
            <a:endParaRPr lang="en-US" dirty="0"/>
          </a:p>
        </p:txBody>
      </p:sp>
      <p:sp>
        <p:nvSpPr>
          <p:cNvPr id="4" name="Rectangle 3"/>
          <p:cNvSpPr/>
          <p:nvPr/>
        </p:nvSpPr>
        <p:spPr bwMode="auto">
          <a:xfrm>
            <a:off x="4230" y="744280"/>
            <a:ext cx="9151399"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07" tIns="109684" rIns="137107" bIns="109684" numCol="1" spcCol="0" rtlCol="0" fromWordArt="0" anchor="t" anchorCtr="0" forceAA="0" compatLnSpc="1">
            <a:prstTxWarp prst="textNoShape">
              <a:avLst/>
            </a:prstTxWarp>
            <a:noAutofit/>
          </a:bodyPr>
          <a:lstStyle/>
          <a:p>
            <a:pPr algn="ctr" defTabSz="69907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p:cNvGrpSpPr/>
          <p:nvPr/>
        </p:nvGrpSpPr>
        <p:grpSpPr>
          <a:xfrm>
            <a:off x="3796072" y="1318986"/>
            <a:ext cx="12961542" cy="2508477"/>
            <a:chOff x="4230" y="2747055"/>
            <a:chExt cx="12961542" cy="250847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30" y="2747055"/>
              <a:ext cx="4498252" cy="250847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483" y="2747055"/>
              <a:ext cx="4253862" cy="2508477"/>
            </a:xfrm>
            <a:prstGeom prst="rect">
              <a:avLst/>
            </a:prstGeom>
          </p:spPr>
        </p:pic>
        <p:grpSp>
          <p:nvGrpSpPr>
            <p:cNvPr id="18" name="Group 17"/>
            <p:cNvGrpSpPr/>
            <p:nvPr/>
          </p:nvGrpSpPr>
          <p:grpSpPr>
            <a:xfrm>
              <a:off x="8713812" y="2747055"/>
              <a:ext cx="4251960" cy="2502920"/>
              <a:chOff x="8706496" y="2747055"/>
              <a:chExt cx="3409303" cy="2502920"/>
            </a:xfrm>
          </p:grpSpPr>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6496" y="2747055"/>
                <a:ext cx="3409303" cy="2502920"/>
              </a:xfrm>
              <a:prstGeom prst="rect">
                <a:avLst/>
              </a:prstGeom>
            </p:spPr>
          </p:pic>
          <p:sp>
            <p:nvSpPr>
              <p:cNvPr id="16" name="Rectangle 15"/>
              <p:cNvSpPr/>
              <p:nvPr/>
            </p:nvSpPr>
            <p:spPr>
              <a:xfrm>
                <a:off x="10172700" y="3041650"/>
                <a:ext cx="660400" cy="1689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055435" y="3623628"/>
                <a:ext cx="914278" cy="523220"/>
              </a:xfrm>
              <a:prstGeom prst="rect">
                <a:avLst/>
              </a:prstGeom>
              <a:noFill/>
            </p:spPr>
            <p:txBody>
              <a:bodyPr wrap="square" rtlCol="0">
                <a:spAutoFit/>
              </a:bodyPr>
              <a:lstStyle/>
              <a:p>
                <a:pPr algn="ctr"/>
                <a:r>
                  <a:rPr lang="en-US" b="1" dirty="0" smtClean="0">
                    <a:solidFill>
                      <a:schemeClr val="tx2"/>
                    </a:solidFill>
                  </a:rPr>
                  <a:t>300x600 </a:t>
                </a:r>
                <a:br>
                  <a:rPr lang="en-US" b="1" dirty="0" smtClean="0">
                    <a:solidFill>
                      <a:schemeClr val="tx2"/>
                    </a:solidFill>
                  </a:rPr>
                </a:br>
                <a:r>
                  <a:rPr lang="en-US" b="1" dirty="0" smtClean="0">
                    <a:solidFill>
                      <a:schemeClr val="tx2"/>
                    </a:solidFill>
                  </a:rPr>
                  <a:t>Here</a:t>
                </a:r>
                <a:endParaRPr lang="en-US" b="1" dirty="0">
                  <a:solidFill>
                    <a:schemeClr val="tx2"/>
                  </a:solidFill>
                </a:endParaRPr>
              </a:p>
            </p:txBody>
          </p:sp>
        </p:grpSp>
      </p:grpSp>
      <p:sp>
        <p:nvSpPr>
          <p:cNvPr id="22" name="Rectangle 21"/>
          <p:cNvSpPr/>
          <p:nvPr/>
        </p:nvSpPr>
        <p:spPr bwMode="auto">
          <a:xfrm>
            <a:off x="8335926" y="744279"/>
            <a:ext cx="819703"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07" tIns="109684" rIns="137107" bIns="109684" numCol="1" spcCol="0" rtlCol="0" fromWordArt="0" anchor="t" anchorCtr="0" forceAA="0" compatLnSpc="1">
            <a:prstTxWarp prst="textNoShape">
              <a:avLst/>
            </a:prstTxWarp>
            <a:noAutofit/>
          </a:bodyPr>
          <a:lstStyle/>
          <a:p>
            <a:pPr algn="ctr" defTabSz="69907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r="-5168"/>
          <a:stretch/>
        </p:blipFill>
        <p:spPr>
          <a:xfrm>
            <a:off x="3466213" y="1008889"/>
            <a:ext cx="5220587" cy="3090568"/>
          </a:xfrm>
          <a:prstGeom prst="rect">
            <a:avLst/>
          </a:prstGeom>
        </p:spPr>
      </p:pic>
      <p:sp>
        <p:nvSpPr>
          <p:cNvPr id="20" name="Rectangle 19"/>
          <p:cNvSpPr/>
          <p:nvPr/>
        </p:nvSpPr>
        <p:spPr bwMode="auto">
          <a:xfrm>
            <a:off x="-7399" y="744279"/>
            <a:ext cx="3473613" cy="3639878"/>
          </a:xfrm>
          <a:prstGeom prst="rect">
            <a:avLst/>
          </a:prstGeom>
          <a:solidFill>
            <a:schemeClr val="tx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07" tIns="109684" rIns="137107" bIns="109684" numCol="1" spcCol="0" rtlCol="0" fromWordArt="0" anchor="t" anchorCtr="0" forceAA="0" compatLnSpc="1">
            <a:prstTxWarp prst="textNoShape">
              <a:avLst/>
            </a:prstTxWarp>
            <a:noAutofit/>
          </a:bodyPr>
          <a:lstStyle/>
          <a:p>
            <a:pPr algn="ctr" defTabSz="699079"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305575" y="744279"/>
            <a:ext cx="3160639" cy="3639879"/>
          </a:xfrm>
          <a:prstGeom prst="rect">
            <a:avLst/>
          </a:prstGeom>
          <a:noFill/>
        </p:spPr>
        <p:txBody>
          <a:bodyPr wrap="square" lIns="0" tIns="0" rIns="0" bIns="0" rtlCol="0" anchor="ctr">
            <a:noAutofit/>
          </a:bodyPr>
          <a:lstStyle/>
          <a:p>
            <a:pPr defTabSz="685531">
              <a:spcAft>
                <a:spcPts val="599"/>
              </a:spcAft>
            </a:pPr>
            <a:r>
              <a:rPr lang="en-US" sz="1800" dirty="0">
                <a:solidFill>
                  <a:schemeClr val="accent4"/>
                </a:solidFill>
                <a:latin typeface="Segoe UI Light"/>
              </a:rPr>
              <a:t>Impression Ads in the app</a:t>
            </a:r>
          </a:p>
          <a:p>
            <a:pPr defTabSz="685531">
              <a:spcAft>
                <a:spcPts val="599"/>
              </a:spcAft>
            </a:pPr>
            <a:r>
              <a:rPr lang="en-US" sz="1200" dirty="0">
                <a:solidFill>
                  <a:srgbClr val="505050"/>
                </a:solidFill>
                <a:latin typeface="Segoe UI Light"/>
              </a:rPr>
              <a:t>300x600 on main </a:t>
            </a:r>
            <a:r>
              <a:rPr lang="en-US" sz="1200" dirty="0" err="1">
                <a:solidFill>
                  <a:srgbClr val="505050"/>
                </a:solidFill>
                <a:latin typeface="Segoe UI Light"/>
              </a:rPr>
              <a:t>pano</a:t>
            </a:r>
            <a:r>
              <a:rPr lang="en-US" sz="1200" dirty="0">
                <a:solidFill>
                  <a:srgbClr val="505050"/>
                </a:solidFill>
                <a:latin typeface="Segoe UI Light"/>
              </a:rPr>
              <a:t> of Finance or Money</a:t>
            </a:r>
          </a:p>
          <a:p>
            <a:pPr defTabSz="685531">
              <a:spcAft>
                <a:spcPts val="599"/>
              </a:spcAft>
            </a:pPr>
            <a:r>
              <a:rPr lang="en-US" sz="1200" dirty="0">
                <a:solidFill>
                  <a:srgbClr val="505050"/>
                </a:solidFill>
                <a:latin typeface="Segoe UI Light"/>
              </a:rPr>
              <a:t>Ads within all Money articles </a:t>
            </a:r>
          </a:p>
          <a:p>
            <a:pPr defTabSz="685531">
              <a:spcAft>
                <a:spcPts val="599"/>
              </a:spcAft>
            </a:pPr>
            <a:r>
              <a:rPr lang="en-US" sz="1200" dirty="0">
                <a:solidFill>
                  <a:srgbClr val="505050"/>
                </a:solidFill>
                <a:latin typeface="Segoe UI Light"/>
              </a:rPr>
              <a:t>Users must be on W8.1 version</a:t>
            </a:r>
          </a:p>
          <a:p>
            <a:pPr defTabSz="685531">
              <a:spcAft>
                <a:spcPts val="599"/>
              </a:spcAft>
            </a:pPr>
            <a:endParaRPr lang="en-US" sz="1800" dirty="0">
              <a:solidFill>
                <a:srgbClr val="107C10"/>
              </a:solidFill>
              <a:latin typeface="Segoe UI Light"/>
            </a:endParaRPr>
          </a:p>
        </p:txBody>
      </p:sp>
    </p:spTree>
    <p:extLst>
      <p:ext uri="{BB962C8B-B14F-4D97-AF65-F5344CB8AC3E}">
        <p14:creationId xmlns:p14="http://schemas.microsoft.com/office/powerpoint/2010/main" val="37384960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2222E-6 0 L -0.9394 0 " pathEditMode="relative" rAng="0" ptsTypes="AA">
                                      <p:cBhvr>
                                        <p:cTn id="6" dur="3000" fill="hold"/>
                                        <p:tgtEl>
                                          <p:spTgt spid="19"/>
                                        </p:tgtEl>
                                        <p:attrNameLst>
                                          <p:attrName>ppt_x</p:attrName>
                                          <p:attrName>ppt_y</p:attrName>
                                        </p:attrNameLst>
                                      </p:cBhvr>
                                      <p:rCtr x="-469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1625" y="1906588"/>
            <a:ext cx="4270375" cy="2484437"/>
          </a:xfrm>
          <a:prstGeom prst="rect">
            <a:avLst/>
          </a:prstGeom>
          <a:solidFill>
            <a:srgbClr val="7030A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a:solidFill>
                  <a:schemeClr val="tx2"/>
                </a:solidFill>
              </a:rPr>
              <a:t>Mobile Opportunities</a:t>
            </a:r>
          </a:p>
        </p:txBody>
      </p:sp>
    </p:spTree>
    <p:extLst>
      <p:ext uri="{BB962C8B-B14F-4D97-AF65-F5344CB8AC3E}">
        <p14:creationId xmlns:p14="http://schemas.microsoft.com/office/powerpoint/2010/main" val="1311432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Topic: Cross Screen Builds Reach</a:t>
            </a:r>
          </a:p>
        </p:txBody>
      </p:sp>
      <p:sp>
        <p:nvSpPr>
          <p:cNvPr id="3" name="Text Placeholder 2"/>
          <p:cNvSpPr>
            <a:spLocks noGrp="1"/>
          </p:cNvSpPr>
          <p:nvPr>
            <p:ph type="body" sz="quarter" idx="18"/>
          </p:nvPr>
        </p:nvSpPr>
        <p:spPr/>
        <p:txBody>
          <a:bodyPr/>
          <a:lstStyle/>
          <a:p>
            <a:r>
              <a:rPr lang="en-US" sz="800" dirty="0">
                <a:solidFill>
                  <a:srgbClr val="505050"/>
                </a:solidFill>
              </a:rPr>
              <a:t>1. Pew Internet and American Life Project, August 7, 2013; 2. Millennial Media and </a:t>
            </a:r>
            <a:r>
              <a:rPr lang="en-US" sz="800" dirty="0" err="1">
                <a:solidFill>
                  <a:srgbClr val="505050"/>
                </a:solidFill>
              </a:rPr>
              <a:t>comScore</a:t>
            </a:r>
            <a:r>
              <a:rPr lang="en-US" sz="800" dirty="0">
                <a:solidFill>
                  <a:srgbClr val="505050"/>
                </a:solidFill>
              </a:rPr>
              <a:t> Inc., “Mobile Intel Series: Finance”; May 9, 2012; 3. Forrester Research Interactive Marketing Forecast By Industry, 2011 to 2016 (US</a:t>
            </a:r>
            <a:r>
              <a:rPr lang="en-US" sz="800" dirty="0" smtClean="0">
                <a:solidFill>
                  <a:srgbClr val="505050"/>
                </a:solidFill>
              </a:rPr>
              <a:t>)</a:t>
            </a:r>
            <a:endParaRPr lang="en-US" sz="800" dirty="0">
              <a:solidFill>
                <a:srgbClr val="505050"/>
              </a:solidFill>
            </a:endParaRPr>
          </a:p>
        </p:txBody>
      </p:sp>
      <p:sp>
        <p:nvSpPr>
          <p:cNvPr id="16" name="Rectangle 15"/>
          <p:cNvSpPr/>
          <p:nvPr/>
        </p:nvSpPr>
        <p:spPr>
          <a:xfrm>
            <a:off x="5667554" y="733425"/>
            <a:ext cx="3190696" cy="18288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17" name="Rectangle 16"/>
          <p:cNvSpPr/>
          <p:nvPr/>
        </p:nvSpPr>
        <p:spPr>
          <a:xfrm>
            <a:off x="5667554" y="2560701"/>
            <a:ext cx="3190696" cy="1828800"/>
          </a:xfrm>
          <a:prstGeom prst="rect">
            <a:avLst/>
          </a:prstGeom>
          <a:solidFill>
            <a:srgbClr val="FFA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14" name="Rectangle 13"/>
          <p:cNvSpPr/>
          <p:nvPr/>
        </p:nvSpPr>
        <p:spPr>
          <a:xfrm>
            <a:off x="2915224" y="733425"/>
            <a:ext cx="2752330" cy="365760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27" name="TextBox 26"/>
          <p:cNvSpPr txBox="1"/>
          <p:nvPr/>
        </p:nvSpPr>
        <p:spPr>
          <a:xfrm>
            <a:off x="3035395" y="733424"/>
            <a:ext cx="2417764" cy="1216152"/>
          </a:xfrm>
          <a:prstGeom prst="rect">
            <a:avLst/>
          </a:prstGeom>
          <a:noFill/>
        </p:spPr>
        <p:txBody>
          <a:bodyPr wrap="square" lIns="0" tIns="0" rIns="0" bIns="0" rtlCol="0" anchor="ctr">
            <a:noAutofit/>
          </a:bodyPr>
          <a:lstStyle/>
          <a:p>
            <a:pPr>
              <a:lnSpc>
                <a:spcPct val="90000"/>
              </a:lnSpc>
            </a:pPr>
            <a:r>
              <a:rPr lang="en-US" sz="2000" dirty="0">
                <a:solidFill>
                  <a:schemeClr val="tx2"/>
                </a:solidFill>
                <a:latin typeface="+mj-lt"/>
              </a:rPr>
              <a:t>Expanding platform </a:t>
            </a:r>
            <a:br>
              <a:rPr lang="en-US" sz="2000" dirty="0">
                <a:solidFill>
                  <a:schemeClr val="tx2"/>
                </a:solidFill>
                <a:latin typeface="+mj-lt"/>
              </a:rPr>
            </a:br>
            <a:r>
              <a:rPr lang="en-US" sz="2000" dirty="0">
                <a:solidFill>
                  <a:schemeClr val="tx2"/>
                </a:solidFill>
                <a:latin typeface="+mj-lt"/>
              </a:rPr>
              <a:t>and media options:</a:t>
            </a:r>
          </a:p>
        </p:txBody>
      </p:sp>
      <p:sp>
        <p:nvSpPr>
          <p:cNvPr id="31" name="TextBox 30"/>
          <p:cNvSpPr txBox="1"/>
          <p:nvPr/>
        </p:nvSpPr>
        <p:spPr>
          <a:xfrm>
            <a:off x="3032221" y="1949576"/>
            <a:ext cx="877885" cy="502920"/>
          </a:xfrm>
          <a:prstGeom prst="rect">
            <a:avLst/>
          </a:prstGeom>
          <a:noFill/>
        </p:spPr>
        <p:txBody>
          <a:bodyPr wrap="square" lIns="0" tIns="0" rIns="0" bIns="0" rtlCol="0" anchor="ctr">
            <a:noAutofit/>
          </a:bodyPr>
          <a:lstStyle/>
          <a:p>
            <a:pPr>
              <a:lnSpc>
                <a:spcPct val="90000"/>
              </a:lnSpc>
            </a:pPr>
            <a:r>
              <a:rPr lang="en-US" sz="3600" dirty="0" smtClean="0">
                <a:solidFill>
                  <a:schemeClr val="tx2"/>
                </a:solidFill>
                <a:latin typeface="+mj-lt"/>
              </a:rPr>
              <a:t>61%</a:t>
            </a:r>
          </a:p>
        </p:txBody>
      </p:sp>
      <p:sp>
        <p:nvSpPr>
          <p:cNvPr id="32" name="TextBox 31"/>
          <p:cNvSpPr txBox="1"/>
          <p:nvPr/>
        </p:nvSpPr>
        <p:spPr>
          <a:xfrm>
            <a:off x="3995835" y="1978151"/>
            <a:ext cx="1568288" cy="393574"/>
          </a:xfrm>
          <a:prstGeom prst="rect">
            <a:avLst/>
          </a:prstGeom>
          <a:noFill/>
        </p:spPr>
        <p:txBody>
          <a:bodyPr wrap="square" lIns="0" tIns="0" rIns="0" bIns="0" rtlCol="0" anchor="t">
            <a:noAutofit/>
          </a:bodyPr>
          <a:lstStyle/>
          <a:p>
            <a:pPr>
              <a:lnSpc>
                <a:spcPct val="90000"/>
              </a:lnSpc>
            </a:pPr>
            <a:r>
              <a:rPr lang="en-US" sz="1200" dirty="0" smtClean="0">
                <a:solidFill>
                  <a:schemeClr val="tx2"/>
                </a:solidFill>
              </a:rPr>
              <a:t>Now bank online</a:t>
            </a:r>
            <a:r>
              <a:rPr lang="en-US" sz="1200" baseline="30000" dirty="0" smtClean="0">
                <a:solidFill>
                  <a:schemeClr val="tx2"/>
                </a:solidFill>
              </a:rPr>
              <a:t>1</a:t>
            </a:r>
            <a:endParaRPr lang="en-US" sz="1200" baseline="30000" dirty="0">
              <a:solidFill>
                <a:schemeClr val="tx2"/>
              </a:solidFill>
            </a:endParaRPr>
          </a:p>
        </p:txBody>
      </p:sp>
      <p:sp>
        <p:nvSpPr>
          <p:cNvPr id="34" name="TextBox 33"/>
          <p:cNvSpPr txBox="1"/>
          <p:nvPr/>
        </p:nvSpPr>
        <p:spPr>
          <a:xfrm>
            <a:off x="3035395" y="2797587"/>
            <a:ext cx="877885" cy="502920"/>
          </a:xfrm>
          <a:prstGeom prst="rect">
            <a:avLst/>
          </a:prstGeom>
          <a:noFill/>
        </p:spPr>
        <p:txBody>
          <a:bodyPr wrap="square" lIns="0" tIns="0" rIns="0" bIns="0" rtlCol="0" anchor="ctr">
            <a:noAutofit/>
          </a:bodyPr>
          <a:lstStyle/>
          <a:p>
            <a:pPr>
              <a:lnSpc>
                <a:spcPct val="90000"/>
              </a:lnSpc>
            </a:pPr>
            <a:r>
              <a:rPr lang="en-US" sz="3600" dirty="0" smtClean="0">
                <a:solidFill>
                  <a:schemeClr val="tx2"/>
                </a:solidFill>
                <a:latin typeface="+mj-lt"/>
              </a:rPr>
              <a:t>80%</a:t>
            </a:r>
          </a:p>
        </p:txBody>
      </p:sp>
      <p:sp>
        <p:nvSpPr>
          <p:cNvPr id="35" name="TextBox 34"/>
          <p:cNvSpPr txBox="1"/>
          <p:nvPr/>
        </p:nvSpPr>
        <p:spPr>
          <a:xfrm>
            <a:off x="3998838" y="2826162"/>
            <a:ext cx="1565199" cy="502920"/>
          </a:xfrm>
          <a:prstGeom prst="rect">
            <a:avLst/>
          </a:prstGeom>
          <a:noFill/>
        </p:spPr>
        <p:txBody>
          <a:bodyPr wrap="square" lIns="0" tIns="0" rIns="0" bIns="0" rtlCol="0" anchor="t">
            <a:noAutofit/>
          </a:bodyPr>
          <a:lstStyle/>
          <a:p>
            <a:pPr>
              <a:lnSpc>
                <a:spcPct val="90000"/>
              </a:lnSpc>
            </a:pPr>
            <a:r>
              <a:rPr lang="en-US" sz="1200" dirty="0">
                <a:solidFill>
                  <a:schemeClr val="tx2"/>
                </a:solidFill>
              </a:rPr>
              <a:t>o</a:t>
            </a:r>
            <a:r>
              <a:rPr lang="en-US" sz="1200" dirty="0" smtClean="0">
                <a:solidFill>
                  <a:schemeClr val="tx2"/>
                </a:solidFill>
              </a:rPr>
              <a:t>f financial </a:t>
            </a:r>
            <a:r>
              <a:rPr lang="en-US" sz="1200" dirty="0">
                <a:solidFill>
                  <a:schemeClr val="tx2"/>
                </a:solidFill>
              </a:rPr>
              <a:t>consumers now </a:t>
            </a:r>
            <a:r>
              <a:rPr lang="en-US" sz="1200" dirty="0" smtClean="0">
                <a:solidFill>
                  <a:schemeClr val="tx2"/>
                </a:solidFill>
              </a:rPr>
              <a:t>have smartphone penetration</a:t>
            </a:r>
            <a:r>
              <a:rPr lang="en-US" sz="1200" baseline="30000" dirty="0" smtClean="0">
                <a:solidFill>
                  <a:schemeClr val="tx2"/>
                </a:solidFill>
              </a:rPr>
              <a:t>2</a:t>
            </a:r>
            <a:endParaRPr lang="en-US" sz="1200" baseline="30000" dirty="0">
              <a:solidFill>
                <a:schemeClr val="tx2"/>
              </a:solidFill>
            </a:endParaRPr>
          </a:p>
        </p:txBody>
      </p:sp>
      <p:sp>
        <p:nvSpPr>
          <p:cNvPr id="36" name="TextBox 35"/>
          <p:cNvSpPr txBox="1"/>
          <p:nvPr/>
        </p:nvSpPr>
        <p:spPr>
          <a:xfrm>
            <a:off x="5800190" y="858850"/>
            <a:ext cx="2838451" cy="192672"/>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Consumer </a:t>
            </a:r>
            <a:r>
              <a:rPr lang="en-US" sz="1800" dirty="0" smtClean="0">
                <a:solidFill>
                  <a:schemeClr val="tx2"/>
                </a:solidFill>
                <a:latin typeface="+mj-lt"/>
              </a:rPr>
              <a:t>expectations </a:t>
            </a:r>
            <a:br>
              <a:rPr lang="en-US" sz="1800" dirty="0" smtClean="0">
                <a:solidFill>
                  <a:schemeClr val="tx2"/>
                </a:solidFill>
                <a:latin typeface="+mj-lt"/>
              </a:rPr>
            </a:br>
            <a:r>
              <a:rPr lang="en-US" sz="1800" dirty="0" smtClean="0">
                <a:solidFill>
                  <a:schemeClr val="tx2"/>
                </a:solidFill>
                <a:latin typeface="+mj-lt"/>
              </a:rPr>
              <a:t>in </a:t>
            </a:r>
            <a:r>
              <a:rPr lang="en-US" sz="1800" dirty="0">
                <a:solidFill>
                  <a:schemeClr val="tx2"/>
                </a:solidFill>
                <a:latin typeface="+mj-lt"/>
              </a:rPr>
              <a:t>motion</a:t>
            </a:r>
          </a:p>
        </p:txBody>
      </p:sp>
      <p:sp>
        <p:nvSpPr>
          <p:cNvPr id="37" name="TextBox 36"/>
          <p:cNvSpPr txBox="1"/>
          <p:nvPr/>
        </p:nvSpPr>
        <p:spPr>
          <a:xfrm>
            <a:off x="5800190" y="2686125"/>
            <a:ext cx="2800351" cy="257137"/>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Increased channel </a:t>
            </a:r>
            <a:br>
              <a:rPr lang="en-US" sz="1800" dirty="0">
                <a:solidFill>
                  <a:schemeClr val="tx2"/>
                </a:solidFill>
                <a:latin typeface="+mj-lt"/>
              </a:rPr>
            </a:br>
            <a:r>
              <a:rPr lang="en-US" sz="1800" dirty="0">
                <a:solidFill>
                  <a:schemeClr val="tx2"/>
                </a:solidFill>
                <a:latin typeface="+mj-lt"/>
              </a:rPr>
              <a:t>and platform sensitivity</a:t>
            </a:r>
          </a:p>
        </p:txBody>
      </p:sp>
      <p:sp>
        <p:nvSpPr>
          <p:cNvPr id="38" name="TextBox 37"/>
          <p:cNvSpPr txBox="1"/>
          <p:nvPr/>
        </p:nvSpPr>
        <p:spPr>
          <a:xfrm>
            <a:off x="5800190" y="1276709"/>
            <a:ext cx="2838451" cy="1283992"/>
          </a:xfrm>
          <a:prstGeom prst="rect">
            <a:avLst/>
          </a:prstGeom>
          <a:noFill/>
        </p:spPr>
        <p:txBody>
          <a:bodyPr wrap="square" lIns="0" tIns="0" rIns="0" bIns="0" rtlCol="0" anchor="ctr">
            <a:noAutofit/>
          </a:bodyPr>
          <a:lstStyle/>
          <a:p>
            <a:pPr>
              <a:lnSpc>
                <a:spcPct val="90000"/>
              </a:lnSpc>
            </a:pPr>
            <a:r>
              <a:rPr lang="en-US" sz="1200" spc="-20" dirty="0">
                <a:solidFill>
                  <a:schemeClr val="tx2"/>
                </a:solidFill>
              </a:rPr>
              <a:t>Consumers expect a </a:t>
            </a:r>
            <a:r>
              <a:rPr lang="en-US" sz="1200" spc="-20" dirty="0" smtClean="0">
                <a:solidFill>
                  <a:schemeClr val="tx2"/>
                </a:solidFill>
              </a:rPr>
              <a:t>seamless </a:t>
            </a:r>
            <a:r>
              <a:rPr lang="en-US" sz="1200" spc="-20" dirty="0">
                <a:solidFill>
                  <a:schemeClr val="tx2"/>
                </a:solidFill>
              </a:rPr>
              <a:t>brand experience </a:t>
            </a:r>
            <a:r>
              <a:rPr lang="en-US" sz="1200" spc="-20" dirty="0" smtClean="0">
                <a:solidFill>
                  <a:schemeClr val="tx2"/>
                </a:solidFill>
              </a:rPr>
              <a:t>across </a:t>
            </a:r>
            <a:r>
              <a:rPr lang="en-US" sz="1200" spc="-20" dirty="0">
                <a:solidFill>
                  <a:schemeClr val="tx2"/>
                </a:solidFill>
              </a:rPr>
              <a:t>platforms throughout their consumer journey. </a:t>
            </a:r>
          </a:p>
        </p:txBody>
      </p:sp>
      <p:pic>
        <p:nvPicPr>
          <p:cNvPr id="20" name="Picture 2" descr="C:\Users\v-sabae\Pictures\WIN12_Morayma_02 copy.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1625" y="733425"/>
            <a:ext cx="2613599" cy="3656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035395" y="3674172"/>
            <a:ext cx="877885" cy="502920"/>
          </a:xfrm>
          <a:prstGeom prst="rect">
            <a:avLst/>
          </a:prstGeom>
          <a:noFill/>
        </p:spPr>
        <p:txBody>
          <a:bodyPr wrap="square" lIns="0" tIns="0" rIns="0" bIns="0" rtlCol="0" anchor="ctr">
            <a:noAutofit/>
          </a:bodyPr>
          <a:lstStyle/>
          <a:p>
            <a:pPr>
              <a:lnSpc>
                <a:spcPct val="90000"/>
              </a:lnSpc>
            </a:pPr>
            <a:r>
              <a:rPr lang="en-US" sz="3600" dirty="0" smtClean="0">
                <a:solidFill>
                  <a:schemeClr val="tx2"/>
                </a:solidFill>
                <a:latin typeface="+mj-lt"/>
              </a:rPr>
              <a:t>39%</a:t>
            </a:r>
          </a:p>
        </p:txBody>
      </p:sp>
      <p:sp>
        <p:nvSpPr>
          <p:cNvPr id="22" name="TextBox 21"/>
          <p:cNvSpPr txBox="1"/>
          <p:nvPr/>
        </p:nvSpPr>
        <p:spPr>
          <a:xfrm>
            <a:off x="3998838" y="3702747"/>
            <a:ext cx="1565199" cy="502920"/>
          </a:xfrm>
          <a:prstGeom prst="rect">
            <a:avLst/>
          </a:prstGeom>
          <a:noFill/>
        </p:spPr>
        <p:txBody>
          <a:bodyPr wrap="square" lIns="0" tIns="0" rIns="0" bIns="0" rtlCol="0" anchor="t">
            <a:noAutofit/>
          </a:bodyPr>
          <a:lstStyle/>
          <a:p>
            <a:pPr>
              <a:lnSpc>
                <a:spcPct val="90000"/>
              </a:lnSpc>
            </a:pPr>
            <a:r>
              <a:rPr lang="en-US" sz="1200" dirty="0" smtClean="0">
                <a:solidFill>
                  <a:schemeClr val="tx2"/>
                </a:solidFill>
              </a:rPr>
              <a:t>Growth projected in mobile due to high ownership of tablets</a:t>
            </a:r>
            <a:r>
              <a:rPr lang="en-US" sz="1200" baseline="30000" dirty="0" smtClean="0">
                <a:solidFill>
                  <a:schemeClr val="tx2"/>
                </a:solidFill>
              </a:rPr>
              <a:t>3</a:t>
            </a:r>
            <a:endParaRPr lang="en-US" sz="1200" baseline="30000" dirty="0">
              <a:solidFill>
                <a:schemeClr val="tx2"/>
              </a:solidFill>
            </a:endParaRPr>
          </a:p>
        </p:txBody>
      </p:sp>
      <p:sp>
        <p:nvSpPr>
          <p:cNvPr id="26" name="TextBox 25"/>
          <p:cNvSpPr txBox="1"/>
          <p:nvPr/>
        </p:nvSpPr>
        <p:spPr>
          <a:xfrm>
            <a:off x="5800190" y="3140015"/>
            <a:ext cx="2838451" cy="1249486"/>
          </a:xfrm>
          <a:prstGeom prst="rect">
            <a:avLst/>
          </a:prstGeom>
          <a:noFill/>
        </p:spPr>
        <p:txBody>
          <a:bodyPr wrap="square" lIns="0" tIns="0" rIns="0" bIns="0" rtlCol="0" anchor="ctr">
            <a:noAutofit/>
          </a:bodyPr>
          <a:lstStyle/>
          <a:p>
            <a:pPr marL="0" lvl="2" defTabSz="914240">
              <a:spcBef>
                <a:spcPct val="0"/>
              </a:spcBef>
            </a:pPr>
            <a:r>
              <a:rPr lang="en-US" sz="1200" dirty="0">
                <a:solidFill>
                  <a:srgbClr val="FFFFFF"/>
                </a:solidFill>
                <a:cs typeface="Calibri" pitchFamily="34" charset="0"/>
              </a:rPr>
              <a:t>Financial marketers seek </a:t>
            </a:r>
            <a:br>
              <a:rPr lang="en-US" sz="1200" dirty="0">
                <a:solidFill>
                  <a:srgbClr val="FFFFFF"/>
                </a:solidFill>
                <a:cs typeface="Calibri" pitchFamily="34" charset="0"/>
              </a:rPr>
            </a:br>
            <a:r>
              <a:rPr lang="en-US" sz="1200" dirty="0">
                <a:solidFill>
                  <a:srgbClr val="FFFFFF"/>
                </a:solidFill>
                <a:cs typeface="Calibri" pitchFamily="34" charset="0"/>
              </a:rPr>
              <a:t>cross-screen </a:t>
            </a:r>
            <a:r>
              <a:rPr lang="en-US" sz="1200" dirty="0" smtClean="0">
                <a:solidFill>
                  <a:srgbClr val="FFFFFF"/>
                </a:solidFill>
                <a:cs typeface="Calibri" pitchFamily="34" charset="0"/>
              </a:rPr>
              <a:t>efficiencies.</a:t>
            </a:r>
            <a:br>
              <a:rPr lang="en-US" sz="1200" dirty="0" smtClean="0">
                <a:solidFill>
                  <a:srgbClr val="FFFFFF"/>
                </a:solidFill>
                <a:cs typeface="Calibri" pitchFamily="34" charset="0"/>
              </a:rPr>
            </a:br>
            <a:endParaRPr lang="en-US" sz="1200" dirty="0">
              <a:solidFill>
                <a:srgbClr val="FFFFFF"/>
              </a:solidFill>
              <a:cs typeface="Calibri" pitchFamily="34" charset="0"/>
            </a:endParaRPr>
          </a:p>
        </p:txBody>
      </p:sp>
    </p:spTree>
    <p:extLst>
      <p:ext uri="{BB962C8B-B14F-4D97-AF65-F5344CB8AC3E}">
        <p14:creationId xmlns:p14="http://schemas.microsoft.com/office/powerpoint/2010/main" val="32104909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Opportunity </a:t>
            </a:r>
            <a:r>
              <a:rPr lang="en-US" dirty="0" smtClean="0"/>
              <a:t/>
            </a:r>
            <a:br>
              <a:rPr lang="en-US" dirty="0" smtClean="0"/>
            </a:br>
            <a:r>
              <a:rPr lang="en-US" dirty="0" smtClean="0"/>
              <a:t>for </a:t>
            </a:r>
            <a:r>
              <a:rPr lang="en-US" dirty="0"/>
              <a:t>Financial Services</a:t>
            </a:r>
          </a:p>
        </p:txBody>
      </p:sp>
      <p:sp>
        <p:nvSpPr>
          <p:cNvPr id="3" name="Text Placeholder 2"/>
          <p:cNvSpPr>
            <a:spLocks noGrp="1"/>
          </p:cNvSpPr>
          <p:nvPr>
            <p:ph type="body" sz="quarter" idx="18"/>
          </p:nvPr>
        </p:nvSpPr>
        <p:spPr/>
        <p:txBody>
          <a:bodyPr/>
          <a:lstStyle/>
          <a:p>
            <a:r>
              <a:rPr lang="en-US" dirty="0"/>
              <a:t>1. </a:t>
            </a:r>
            <a:r>
              <a:rPr lang="en-US" dirty="0" err="1"/>
              <a:t>comScore</a:t>
            </a:r>
            <a:r>
              <a:rPr lang="en-US" dirty="0"/>
              <a:t> </a:t>
            </a:r>
            <a:r>
              <a:rPr lang="en-US" dirty="0" err="1"/>
              <a:t>Mobilens</a:t>
            </a:r>
            <a:r>
              <a:rPr lang="en-US" dirty="0"/>
              <a:t>, 3 month average, March 2013. </a:t>
            </a:r>
            <a:r>
              <a:rPr lang="en-US" dirty="0" err="1"/>
              <a:t>Micorosft</a:t>
            </a:r>
            <a:r>
              <a:rPr lang="en-US" dirty="0"/>
              <a:t> mobile properties include Skype, MSN, </a:t>
            </a:r>
            <a:r>
              <a:rPr lang="en-US" dirty="0" err="1"/>
              <a:t>FoxSports</a:t>
            </a:r>
            <a:r>
              <a:rPr lang="en-US" dirty="0"/>
              <a:t>, </a:t>
            </a:r>
            <a:r>
              <a:rPr lang="en-US" dirty="0" err="1"/>
              <a:t>Telemundo</a:t>
            </a:r>
            <a:r>
              <a:rPr lang="en-US" dirty="0"/>
              <a:t>. No audience filter applied</a:t>
            </a:r>
            <a:r>
              <a:rPr lang="en-US" dirty="0" smtClean="0"/>
              <a:t>.</a:t>
            </a:r>
            <a:endParaRPr lang="en-US" dirty="0"/>
          </a:p>
        </p:txBody>
      </p:sp>
      <p:sp>
        <p:nvSpPr>
          <p:cNvPr id="7" name="Rectangle 6"/>
          <p:cNvSpPr/>
          <p:nvPr/>
        </p:nvSpPr>
        <p:spPr>
          <a:xfrm>
            <a:off x="6446964" y="1201003"/>
            <a:ext cx="2404872" cy="31995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3158615" y="2849837"/>
            <a:ext cx="1554480" cy="15544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4801043" y="1201003"/>
            <a:ext cx="1554480" cy="15544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3158615" y="1201003"/>
            <a:ext cx="1554480" cy="155448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6057" y="1201003"/>
            <a:ext cx="2766690" cy="3203314"/>
          </a:xfrm>
          <a:prstGeom prst="rect">
            <a:avLst/>
          </a:prstGeom>
        </p:spPr>
      </p:pic>
      <p:sp>
        <p:nvSpPr>
          <p:cNvPr id="16" name="TextBox 15"/>
          <p:cNvSpPr txBox="1"/>
          <p:nvPr/>
        </p:nvSpPr>
        <p:spPr>
          <a:xfrm>
            <a:off x="5361400" y="1310849"/>
            <a:ext cx="833722" cy="540028"/>
          </a:xfrm>
          <a:prstGeom prst="rect">
            <a:avLst/>
          </a:prstGeom>
        </p:spPr>
        <p:txBody>
          <a:bodyPr vert="horz" wrap="square" lIns="0" tIns="0" rIns="0" bIns="0" rtlCol="0" anchor="t">
            <a:noAutofit/>
          </a:bodyPr>
          <a:lstStyle/>
          <a:p>
            <a:pPr defTabSz="685867">
              <a:spcBef>
                <a:spcPct val="20000"/>
              </a:spcBef>
              <a:buClr>
                <a:srgbClr val="EF3A42"/>
              </a:buClr>
            </a:pPr>
            <a:r>
              <a:rPr lang="en-US" sz="2700" dirty="0">
                <a:solidFill>
                  <a:srgbClr val="FFFFFF"/>
                </a:solidFill>
                <a:latin typeface="Segoe UI Light"/>
              </a:rPr>
              <a:t>44%</a:t>
            </a:r>
            <a:br>
              <a:rPr lang="en-US" sz="2700" dirty="0">
                <a:solidFill>
                  <a:srgbClr val="FFFFFF"/>
                </a:solidFill>
                <a:latin typeface="Segoe UI Light"/>
              </a:rPr>
            </a:br>
            <a:r>
              <a:rPr lang="en-US" dirty="0">
                <a:solidFill>
                  <a:srgbClr val="FFFFFF"/>
                </a:solidFill>
              </a:rPr>
              <a:t>Female</a:t>
            </a:r>
          </a:p>
        </p:txBody>
      </p:sp>
      <p:grpSp>
        <p:nvGrpSpPr>
          <p:cNvPr id="17" name="Group 16"/>
          <p:cNvGrpSpPr/>
          <p:nvPr/>
        </p:nvGrpSpPr>
        <p:grpSpPr>
          <a:xfrm>
            <a:off x="4952299" y="1346474"/>
            <a:ext cx="224118" cy="555602"/>
            <a:chOff x="1177447" y="3804873"/>
            <a:chExt cx="228600" cy="559597"/>
          </a:xfrm>
          <a:solidFill>
            <a:schemeClr val="tx2"/>
          </a:solidFill>
        </p:grpSpPr>
        <p:sp>
          <p:nvSpPr>
            <p:cNvPr id="18" name="Trapezoid 17"/>
            <p:cNvSpPr/>
            <p:nvPr/>
          </p:nvSpPr>
          <p:spPr>
            <a:xfrm>
              <a:off x="1177447" y="3941700"/>
              <a:ext cx="228600" cy="249300"/>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sp>
          <p:nvSpPr>
            <p:cNvPr id="19" name="Oval 18"/>
            <p:cNvSpPr/>
            <p:nvPr/>
          </p:nvSpPr>
          <p:spPr>
            <a:xfrm>
              <a:off x="1234605" y="3804873"/>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grpSp>
          <p:nvGrpSpPr>
            <p:cNvPr id="20" name="Group 19"/>
            <p:cNvGrpSpPr/>
            <p:nvPr/>
          </p:nvGrpSpPr>
          <p:grpSpPr>
            <a:xfrm>
              <a:off x="1234597" y="4145393"/>
              <a:ext cx="114308" cy="219077"/>
              <a:chOff x="1234864" y="4145393"/>
              <a:chExt cx="114308" cy="219077"/>
            </a:xfrm>
            <a:grpFill/>
          </p:grpSpPr>
          <p:sp>
            <p:nvSpPr>
              <p:cNvPr id="21" name="Rounded Rectangle 20"/>
              <p:cNvSpPr/>
              <p:nvPr/>
            </p:nvSpPr>
            <p:spPr>
              <a:xfrm>
                <a:off x="1234864" y="4145393"/>
                <a:ext cx="45719" cy="2190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sp>
            <p:nvSpPr>
              <p:cNvPr id="22" name="Rounded Rectangle 21"/>
              <p:cNvSpPr/>
              <p:nvPr/>
            </p:nvSpPr>
            <p:spPr>
              <a:xfrm>
                <a:off x="1303453" y="4145393"/>
                <a:ext cx="45719" cy="2190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grpSp>
      </p:grpSp>
      <p:grpSp>
        <p:nvGrpSpPr>
          <p:cNvPr id="23" name="Group 22"/>
          <p:cNvGrpSpPr/>
          <p:nvPr/>
        </p:nvGrpSpPr>
        <p:grpSpPr>
          <a:xfrm flipH="1">
            <a:off x="4989357" y="2044353"/>
            <a:ext cx="150018" cy="563898"/>
            <a:chOff x="1241259" y="3804873"/>
            <a:chExt cx="150768" cy="559597"/>
          </a:xfrm>
          <a:solidFill>
            <a:schemeClr val="tx2"/>
          </a:solidFill>
        </p:grpSpPr>
        <p:sp>
          <p:nvSpPr>
            <p:cNvPr id="24" name="Rounded Rectangle 23"/>
            <p:cNvSpPr/>
            <p:nvPr/>
          </p:nvSpPr>
          <p:spPr>
            <a:xfrm>
              <a:off x="1241259" y="3941700"/>
              <a:ext cx="150768" cy="2492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sp>
          <p:nvSpPr>
            <p:cNvPr id="25" name="Oval 24"/>
            <p:cNvSpPr/>
            <p:nvPr/>
          </p:nvSpPr>
          <p:spPr>
            <a:xfrm>
              <a:off x="1259492" y="3804873"/>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grpSp>
          <p:nvGrpSpPr>
            <p:cNvPr id="26" name="Group 25"/>
            <p:cNvGrpSpPr/>
            <p:nvPr/>
          </p:nvGrpSpPr>
          <p:grpSpPr>
            <a:xfrm>
              <a:off x="1259491" y="4145393"/>
              <a:ext cx="114301" cy="219077"/>
              <a:chOff x="1259758" y="4145393"/>
              <a:chExt cx="114301" cy="219077"/>
            </a:xfrm>
            <a:grpFill/>
          </p:grpSpPr>
          <p:sp>
            <p:nvSpPr>
              <p:cNvPr id="27" name="Rounded Rectangle 26"/>
              <p:cNvSpPr/>
              <p:nvPr/>
            </p:nvSpPr>
            <p:spPr>
              <a:xfrm>
                <a:off x="1259758" y="4145393"/>
                <a:ext cx="45719" cy="2190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sp>
            <p:nvSpPr>
              <p:cNvPr id="28" name="Rounded Rectangle 27"/>
              <p:cNvSpPr/>
              <p:nvPr/>
            </p:nvSpPr>
            <p:spPr>
              <a:xfrm>
                <a:off x="1328340" y="4145393"/>
                <a:ext cx="45719" cy="2190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512"/>
                <a:endParaRPr lang="en-US">
                  <a:solidFill>
                    <a:srgbClr val="000000"/>
                  </a:solidFill>
                </a:endParaRPr>
              </a:p>
            </p:txBody>
          </p:sp>
        </p:grpSp>
      </p:grpSp>
      <p:sp>
        <p:nvSpPr>
          <p:cNvPr id="29" name="TextBox 28"/>
          <p:cNvSpPr txBox="1"/>
          <p:nvPr/>
        </p:nvSpPr>
        <p:spPr>
          <a:xfrm>
            <a:off x="5361400" y="2014339"/>
            <a:ext cx="833722" cy="540028"/>
          </a:xfrm>
          <a:prstGeom prst="rect">
            <a:avLst/>
          </a:prstGeom>
        </p:spPr>
        <p:txBody>
          <a:bodyPr vert="horz" wrap="square" lIns="0" tIns="0" rIns="0" bIns="0" rtlCol="0" anchor="t">
            <a:noAutofit/>
          </a:bodyPr>
          <a:lstStyle/>
          <a:p>
            <a:pPr defTabSz="685867">
              <a:spcBef>
                <a:spcPct val="20000"/>
              </a:spcBef>
              <a:buClr>
                <a:srgbClr val="EF3A42"/>
              </a:buClr>
            </a:pPr>
            <a:r>
              <a:rPr lang="en-US" sz="2700" dirty="0">
                <a:solidFill>
                  <a:srgbClr val="FFFFFF"/>
                </a:solidFill>
                <a:latin typeface="Segoe UI Light"/>
              </a:rPr>
              <a:t>56%</a:t>
            </a:r>
            <a:br>
              <a:rPr lang="en-US" sz="2700" dirty="0">
                <a:solidFill>
                  <a:srgbClr val="FFFFFF"/>
                </a:solidFill>
                <a:latin typeface="Segoe UI Light"/>
              </a:rPr>
            </a:br>
            <a:r>
              <a:rPr lang="en-US" dirty="0">
                <a:solidFill>
                  <a:srgbClr val="FFFFFF"/>
                </a:solidFill>
              </a:rPr>
              <a:t>Male</a:t>
            </a:r>
          </a:p>
        </p:txBody>
      </p:sp>
      <p:sp>
        <p:nvSpPr>
          <p:cNvPr id="30" name="Rectangle 29"/>
          <p:cNvSpPr/>
          <p:nvPr/>
        </p:nvSpPr>
        <p:spPr bwMode="auto">
          <a:xfrm>
            <a:off x="3274459" y="1304428"/>
            <a:ext cx="1321292" cy="13038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Segoe UI Light"/>
              </a:rPr>
              <a:t>27.5%</a:t>
            </a:r>
          </a:p>
          <a:p>
            <a:pPr defTabSz="376473">
              <a:lnSpc>
                <a:spcPct val="90000"/>
              </a:lnSpc>
              <a:spcBef>
                <a:spcPct val="20000"/>
              </a:spcBef>
              <a:buClr>
                <a:srgbClr val="EF3A42"/>
              </a:buClr>
            </a:pPr>
            <a:r>
              <a:rPr lang="en-US" sz="1200" dirty="0">
                <a:solidFill>
                  <a:prstClr val="white"/>
                </a:solidFill>
              </a:rPr>
              <a:t>Of Microsoft Mobile users have household incomes of $100K or higher (124 index)</a:t>
            </a:r>
          </a:p>
        </p:txBody>
      </p:sp>
      <p:sp>
        <p:nvSpPr>
          <p:cNvPr id="31" name="Rectangle 30"/>
          <p:cNvSpPr/>
          <p:nvPr/>
        </p:nvSpPr>
        <p:spPr>
          <a:xfrm>
            <a:off x="4801043" y="2849837"/>
            <a:ext cx="1554480" cy="155448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3274459" y="2975165"/>
            <a:ext cx="1321292" cy="13038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25%</a:t>
            </a:r>
            <a:endParaRPr lang="en-US" sz="3600" dirty="0">
              <a:solidFill>
                <a:prstClr val="white"/>
              </a:solidFill>
              <a:latin typeface="Segoe UI Light"/>
            </a:endParaRPr>
          </a:p>
          <a:p>
            <a:pPr defTabSz="376473">
              <a:lnSpc>
                <a:spcPct val="90000"/>
              </a:lnSpc>
              <a:spcBef>
                <a:spcPct val="20000"/>
              </a:spcBef>
              <a:buClr>
                <a:srgbClr val="EF3A42"/>
              </a:buClr>
            </a:pPr>
            <a:r>
              <a:rPr lang="en-US" sz="1200" dirty="0" smtClean="0">
                <a:solidFill>
                  <a:prstClr val="white"/>
                </a:solidFill>
              </a:rPr>
              <a:t>ages 25-34</a:t>
            </a:r>
          </a:p>
          <a:p>
            <a:pPr defTabSz="376473">
              <a:lnSpc>
                <a:spcPct val="90000"/>
              </a:lnSpc>
              <a:spcBef>
                <a:spcPct val="20000"/>
              </a:spcBef>
              <a:buClr>
                <a:srgbClr val="EF3A42"/>
              </a:buClr>
            </a:pPr>
            <a:r>
              <a:rPr lang="en-US" sz="1200" dirty="0">
                <a:solidFill>
                  <a:srgbClr val="FFFFFF"/>
                </a:solidFill>
              </a:rPr>
              <a:t>(index 150 for this </a:t>
            </a:r>
            <a:r>
              <a:rPr lang="en-US" sz="1200" dirty="0" smtClean="0">
                <a:solidFill>
                  <a:srgbClr val="FFFFFF"/>
                </a:solidFill>
              </a:rPr>
              <a:t>audience)</a:t>
            </a:r>
            <a:endParaRPr lang="en-US" sz="1200" dirty="0">
              <a:solidFill>
                <a:prstClr val="white"/>
              </a:solidFill>
            </a:endParaRPr>
          </a:p>
        </p:txBody>
      </p:sp>
      <p:sp>
        <p:nvSpPr>
          <p:cNvPr id="33" name="Rectangle 32"/>
          <p:cNvSpPr/>
          <p:nvPr/>
        </p:nvSpPr>
        <p:spPr bwMode="auto">
          <a:xfrm>
            <a:off x="4917637" y="2975165"/>
            <a:ext cx="1321292" cy="13038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25</a:t>
            </a:r>
            <a:r>
              <a:rPr lang="en-US" sz="3600" dirty="0">
                <a:solidFill>
                  <a:prstClr val="white"/>
                </a:solidFill>
                <a:latin typeface="Segoe UI Light"/>
              </a:rPr>
              <a:t>%</a:t>
            </a:r>
          </a:p>
          <a:p>
            <a:pPr defTabSz="376473">
              <a:lnSpc>
                <a:spcPct val="90000"/>
              </a:lnSpc>
              <a:spcBef>
                <a:spcPct val="20000"/>
              </a:spcBef>
              <a:buClr>
                <a:srgbClr val="EF3A42"/>
              </a:buClr>
            </a:pPr>
            <a:r>
              <a:rPr lang="en-US" sz="1200" dirty="0">
                <a:solidFill>
                  <a:prstClr val="white"/>
                </a:solidFill>
              </a:rPr>
              <a:t>are Hispanic </a:t>
            </a:r>
            <a:r>
              <a:rPr lang="en-US" sz="1200" dirty="0" smtClean="0">
                <a:solidFill>
                  <a:prstClr val="white"/>
                </a:solidFill>
              </a:rPr>
              <a:t/>
            </a:r>
            <a:br>
              <a:rPr lang="en-US" sz="1200" dirty="0" smtClean="0">
                <a:solidFill>
                  <a:prstClr val="white"/>
                </a:solidFill>
              </a:rPr>
            </a:br>
            <a:r>
              <a:rPr lang="en-US" sz="1200" dirty="0" smtClean="0">
                <a:solidFill>
                  <a:prstClr val="white"/>
                </a:solidFill>
              </a:rPr>
              <a:t>(</a:t>
            </a:r>
            <a:r>
              <a:rPr lang="en-US" sz="1200" dirty="0">
                <a:solidFill>
                  <a:prstClr val="white"/>
                </a:solidFill>
              </a:rPr>
              <a:t>index 170 for this audience) </a:t>
            </a:r>
          </a:p>
        </p:txBody>
      </p:sp>
      <p:sp>
        <p:nvSpPr>
          <p:cNvPr id="34" name="TextBox 33"/>
          <p:cNvSpPr txBox="1"/>
          <p:nvPr/>
        </p:nvSpPr>
        <p:spPr>
          <a:xfrm>
            <a:off x="6606653" y="1204617"/>
            <a:ext cx="2086085" cy="3199700"/>
          </a:xfrm>
          <a:prstGeom prst="rect">
            <a:avLst/>
          </a:prstGeom>
        </p:spPr>
        <p:txBody>
          <a:bodyPr vert="horz" wrap="square" lIns="0" tIns="0" rIns="0" bIns="0" rtlCol="0" anchor="ctr">
            <a:noAutofit/>
          </a:bodyPr>
          <a:lstStyle/>
          <a:p>
            <a:pPr defTabSz="685867">
              <a:spcAft>
                <a:spcPts val="600"/>
              </a:spcAft>
              <a:buClr>
                <a:srgbClr val="EF3A42"/>
              </a:buClr>
            </a:pPr>
            <a:r>
              <a:rPr lang="en-US" sz="1600" dirty="0">
                <a:solidFill>
                  <a:srgbClr val="FFFFFF"/>
                </a:solidFill>
                <a:latin typeface="+mj-lt"/>
              </a:rPr>
              <a:t>Activities of Microsoft’s mobile </a:t>
            </a:r>
            <a:r>
              <a:rPr lang="en-US" sz="1600" dirty="0" smtClean="0">
                <a:solidFill>
                  <a:srgbClr val="FFFFFF"/>
                </a:solidFill>
                <a:latin typeface="+mj-lt"/>
              </a:rPr>
              <a:t>users</a:t>
            </a:r>
          </a:p>
          <a:p>
            <a:pPr defTabSz="685867">
              <a:spcAft>
                <a:spcPts val="600"/>
              </a:spcAft>
              <a:buClr>
                <a:srgbClr val="EF3A42"/>
              </a:buClr>
            </a:pPr>
            <a:r>
              <a:rPr lang="en-US" sz="1200" b="1" dirty="0" smtClean="0">
                <a:solidFill>
                  <a:srgbClr val="FFFFFF"/>
                </a:solidFill>
              </a:rPr>
              <a:t>High </a:t>
            </a:r>
            <a:r>
              <a:rPr lang="en-US" sz="1200" b="1" dirty="0">
                <a:solidFill>
                  <a:srgbClr val="FFFFFF"/>
                </a:solidFill>
              </a:rPr>
              <a:t>ad recall </a:t>
            </a:r>
            <a:r>
              <a:rPr lang="en-US" sz="1200" b="1" dirty="0" smtClean="0">
                <a:solidFill>
                  <a:srgbClr val="FFFFFF"/>
                </a:solidFill>
              </a:rPr>
              <a:t/>
            </a:r>
            <a:br>
              <a:rPr lang="en-US" sz="1200" b="1" dirty="0" smtClean="0">
                <a:solidFill>
                  <a:srgbClr val="FFFFFF"/>
                </a:solidFill>
              </a:rPr>
            </a:br>
            <a:r>
              <a:rPr lang="en-US" sz="1200" dirty="0" smtClean="0">
                <a:solidFill>
                  <a:srgbClr val="FFFFFF"/>
                </a:solidFill>
              </a:rPr>
              <a:t>Index </a:t>
            </a:r>
            <a:r>
              <a:rPr lang="en-US" sz="1200" dirty="0">
                <a:solidFill>
                  <a:srgbClr val="FFFFFF"/>
                </a:solidFill>
              </a:rPr>
              <a:t>over 200 for recalling seeing mobile ads more than once monthly. </a:t>
            </a:r>
          </a:p>
          <a:p>
            <a:pPr defTabSz="685867">
              <a:spcAft>
                <a:spcPts val="600"/>
              </a:spcAft>
              <a:buClr>
                <a:srgbClr val="EF3A42"/>
              </a:buClr>
            </a:pPr>
            <a:r>
              <a:rPr lang="en-US" sz="1200" b="1" dirty="0" smtClean="0">
                <a:solidFill>
                  <a:srgbClr val="FFFFFF"/>
                </a:solidFill>
              </a:rPr>
              <a:t>Buy </a:t>
            </a:r>
            <a:r>
              <a:rPr lang="en-US" sz="1200" b="1" dirty="0">
                <a:solidFill>
                  <a:srgbClr val="FFFFFF"/>
                </a:solidFill>
              </a:rPr>
              <a:t>on mobile </a:t>
            </a:r>
            <a:r>
              <a:rPr lang="en-US" sz="1200" dirty="0" smtClean="0">
                <a:solidFill>
                  <a:srgbClr val="FFFFFF"/>
                </a:solidFill>
              </a:rPr>
              <a:t/>
            </a:r>
            <a:br>
              <a:rPr lang="en-US" sz="1200" dirty="0" smtClean="0">
                <a:solidFill>
                  <a:srgbClr val="FFFFFF"/>
                </a:solidFill>
              </a:rPr>
            </a:br>
            <a:r>
              <a:rPr lang="en-US" sz="1200" dirty="0" smtClean="0">
                <a:solidFill>
                  <a:srgbClr val="FFFFFF"/>
                </a:solidFill>
              </a:rPr>
              <a:t>Index </a:t>
            </a:r>
            <a:r>
              <a:rPr lang="en-US" sz="1200" dirty="0">
                <a:solidFill>
                  <a:srgbClr val="FFFFFF"/>
                </a:solidFill>
              </a:rPr>
              <a:t>325 for purchasing auto-related goods (including parts or service) on mobile.</a:t>
            </a:r>
          </a:p>
          <a:p>
            <a:pPr defTabSz="685867">
              <a:spcAft>
                <a:spcPts val="600"/>
              </a:spcAft>
              <a:buClr>
                <a:srgbClr val="EF3A42"/>
              </a:buClr>
            </a:pPr>
            <a:r>
              <a:rPr lang="en-US" sz="1200" b="1" dirty="0" smtClean="0">
                <a:solidFill>
                  <a:srgbClr val="FFFFFF"/>
                </a:solidFill>
              </a:rPr>
              <a:t>Engaged </a:t>
            </a:r>
            <a:r>
              <a:rPr lang="en-US" sz="1200" b="1" dirty="0">
                <a:solidFill>
                  <a:srgbClr val="FFFFFF"/>
                </a:solidFill>
              </a:rPr>
              <a:t>with autos content </a:t>
            </a:r>
            <a:r>
              <a:rPr lang="en-US" sz="1200" dirty="0" smtClean="0">
                <a:solidFill>
                  <a:srgbClr val="FFFFFF"/>
                </a:solidFill>
              </a:rPr>
              <a:t>More </a:t>
            </a:r>
            <a:r>
              <a:rPr lang="en-US" sz="1200" dirty="0">
                <a:solidFill>
                  <a:srgbClr val="FFFFFF"/>
                </a:solidFill>
              </a:rPr>
              <a:t>than 13 million access auto-related content on their mobile device at least monthly (Index 312)</a:t>
            </a:r>
          </a:p>
        </p:txBody>
      </p:sp>
    </p:spTree>
    <p:extLst>
      <p:ext uri="{BB962C8B-B14F-4D97-AF65-F5344CB8AC3E}">
        <p14:creationId xmlns:p14="http://schemas.microsoft.com/office/powerpoint/2010/main" val="36147579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527" t="4802" r="1527"/>
          <a:stretch/>
        </p:blipFill>
        <p:spPr>
          <a:xfrm>
            <a:off x="301625" y="742952"/>
            <a:ext cx="5576660" cy="3650784"/>
          </a:xfrm>
          <a:prstGeom prst="rect">
            <a:avLst/>
          </a:prstGeom>
        </p:spPr>
      </p:pic>
      <p:sp>
        <p:nvSpPr>
          <p:cNvPr id="7" name="Rectangle 6"/>
          <p:cNvSpPr/>
          <p:nvPr/>
        </p:nvSpPr>
        <p:spPr>
          <a:xfrm>
            <a:off x="301625" y="3233885"/>
            <a:ext cx="5576660" cy="1170432"/>
          </a:xfrm>
          <a:prstGeom prst="rect">
            <a:avLst/>
          </a:prstGeom>
          <a:solidFill>
            <a:srgbClr val="00000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a:t>Mobile Ad Inventory</a:t>
            </a:r>
          </a:p>
        </p:txBody>
      </p:sp>
      <p:sp>
        <p:nvSpPr>
          <p:cNvPr id="6" name="Text Placeholder 1"/>
          <p:cNvSpPr txBox="1">
            <a:spLocks/>
          </p:cNvSpPr>
          <p:nvPr/>
        </p:nvSpPr>
        <p:spPr>
          <a:xfrm>
            <a:off x="448573" y="3233885"/>
            <a:ext cx="5299084" cy="1170431"/>
          </a:xfrm>
          <a:prstGeom prst="rect">
            <a:avLst/>
          </a:prstGeom>
        </p:spPr>
        <p:txBody>
          <a:bodyPr lIns="0" tIns="0" rIns="0" bIns="0" anchor="ct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Aft>
                <a:spcPts val="2400"/>
              </a:spcAft>
            </a:pPr>
            <a:r>
              <a:rPr lang="en-US" sz="2000" dirty="0">
                <a:solidFill>
                  <a:schemeClr val="tx2"/>
                </a:solidFill>
                <a:cs typeface="Segoe UI Symbol"/>
              </a:rPr>
              <a:t>Reach consumers on the go with an </a:t>
            </a:r>
            <a:r>
              <a:rPr lang="en-US" sz="2000" dirty="0" smtClean="0">
                <a:solidFill>
                  <a:schemeClr val="tx2"/>
                </a:solidFill>
                <a:cs typeface="Segoe UI Symbol"/>
              </a:rPr>
              <a:t/>
            </a:r>
            <a:br>
              <a:rPr lang="en-US" sz="2000" dirty="0" smtClean="0">
                <a:solidFill>
                  <a:schemeClr val="tx2"/>
                </a:solidFill>
                <a:cs typeface="Segoe UI Symbol"/>
              </a:rPr>
            </a:br>
            <a:r>
              <a:rPr lang="en-US" sz="2000" dirty="0" smtClean="0">
                <a:solidFill>
                  <a:schemeClr val="tx2"/>
                </a:solidFill>
                <a:cs typeface="Segoe UI Symbol"/>
              </a:rPr>
              <a:t>extensive </a:t>
            </a:r>
            <a:r>
              <a:rPr lang="en-US" sz="2000" dirty="0">
                <a:solidFill>
                  <a:schemeClr val="tx2"/>
                </a:solidFill>
                <a:cs typeface="Segoe UI Symbol"/>
              </a:rPr>
              <a:t>mobile ad network. </a:t>
            </a:r>
          </a:p>
        </p:txBody>
      </p:sp>
      <p:sp>
        <p:nvSpPr>
          <p:cNvPr id="8" name="Rectangle 7"/>
          <p:cNvSpPr/>
          <p:nvPr/>
        </p:nvSpPr>
        <p:spPr>
          <a:xfrm>
            <a:off x="5961576" y="742951"/>
            <a:ext cx="2896674" cy="1170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5961576" y="1988418"/>
            <a:ext cx="2896674" cy="117043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a:xfrm>
            <a:off x="5961576" y="3233885"/>
            <a:ext cx="2896674" cy="117043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6061513" y="742952"/>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Extensive app ecosystem via </a:t>
            </a:r>
            <a:r>
              <a:rPr lang="en-US" sz="1800" dirty="0" err="1">
                <a:solidFill>
                  <a:prstClr val="white"/>
                </a:solidFill>
                <a:latin typeface="Segoe UI Light"/>
              </a:rPr>
              <a:t>Zumobi</a:t>
            </a:r>
            <a:endParaRPr lang="en-US" sz="1800" dirty="0">
              <a:solidFill>
                <a:prstClr val="white"/>
              </a:solidFill>
              <a:latin typeface="Segoe UI Light"/>
            </a:endParaRPr>
          </a:p>
        </p:txBody>
      </p:sp>
      <p:sp>
        <p:nvSpPr>
          <p:cNvPr id="13" name="Rectangle 12"/>
          <p:cNvSpPr/>
          <p:nvPr/>
        </p:nvSpPr>
        <p:spPr bwMode="auto">
          <a:xfrm>
            <a:off x="6061513" y="1989581"/>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Large, integrated exclusive formats perform well above industry standards</a:t>
            </a:r>
          </a:p>
        </p:txBody>
      </p:sp>
      <p:sp>
        <p:nvSpPr>
          <p:cNvPr id="14" name="Rectangle 13"/>
          <p:cNvSpPr/>
          <p:nvPr/>
        </p:nvSpPr>
        <p:spPr bwMode="auto">
          <a:xfrm>
            <a:off x="6061513" y="3233885"/>
            <a:ext cx="2600130" cy="1170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buClr>
                <a:srgbClr val="EF3A42"/>
              </a:buClr>
            </a:pPr>
            <a:r>
              <a:rPr lang="en-US" sz="1800" dirty="0">
                <a:solidFill>
                  <a:prstClr val="white"/>
                </a:solidFill>
                <a:latin typeface="Segoe UI Light"/>
              </a:rPr>
              <a:t>Visually beautiful, </a:t>
            </a:r>
            <a:r>
              <a:rPr lang="en-US" sz="1800" dirty="0" smtClean="0">
                <a:solidFill>
                  <a:prstClr val="white"/>
                </a:solidFill>
                <a:latin typeface="Segoe UI Light"/>
              </a:rPr>
              <a:t/>
            </a:r>
            <a:br>
              <a:rPr lang="en-US" sz="1800" dirty="0" smtClean="0">
                <a:solidFill>
                  <a:prstClr val="white"/>
                </a:solidFill>
                <a:latin typeface="Segoe UI Light"/>
              </a:rPr>
            </a:br>
            <a:r>
              <a:rPr lang="en-US" sz="1800" dirty="0" smtClean="0">
                <a:solidFill>
                  <a:prstClr val="white"/>
                </a:solidFill>
                <a:latin typeface="Segoe UI Light"/>
              </a:rPr>
              <a:t>easy </a:t>
            </a:r>
            <a:r>
              <a:rPr lang="en-US" sz="1800" dirty="0">
                <a:solidFill>
                  <a:prstClr val="white"/>
                </a:solidFill>
                <a:latin typeface="Segoe UI Light"/>
              </a:rPr>
              <a:t>to use apps</a:t>
            </a:r>
          </a:p>
        </p:txBody>
      </p:sp>
    </p:spTree>
    <p:extLst>
      <p:ext uri="{BB962C8B-B14F-4D97-AF65-F5344CB8AC3E}">
        <p14:creationId xmlns:p14="http://schemas.microsoft.com/office/powerpoint/2010/main" val="1335467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err="1" smtClean="0"/>
              <a:t>Finserv</a:t>
            </a:r>
            <a:r>
              <a:rPr lang="en-US" dirty="0" smtClean="0"/>
              <a:t> Mobile Inventory Opportunities</a:t>
            </a:r>
            <a:endParaRPr lang="en-US" dirty="0"/>
          </a:p>
        </p:txBody>
      </p:sp>
      <p:sp>
        <p:nvSpPr>
          <p:cNvPr id="4" name="Rectangle 3"/>
          <p:cNvSpPr/>
          <p:nvPr/>
        </p:nvSpPr>
        <p:spPr bwMode="auto">
          <a:xfrm>
            <a:off x="301625" y="770562"/>
            <a:ext cx="2410753" cy="353473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r>
              <a:rPr lang="en-US" sz="2400" dirty="0">
                <a:solidFill>
                  <a:srgbClr val="FFFFFF"/>
                </a:solidFill>
                <a:latin typeface="Segoe UI Light"/>
              </a:rPr>
              <a:t>Reach an affluent &amp; highly engaged audience at scale across Microsoft’s premium app network </a:t>
            </a:r>
            <a:endParaRPr lang="en-US" sz="24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5" name="Group 4"/>
          <p:cNvGrpSpPr/>
          <p:nvPr/>
        </p:nvGrpSpPr>
        <p:grpSpPr>
          <a:xfrm>
            <a:off x="2784296" y="770562"/>
            <a:ext cx="6073954" cy="3534738"/>
            <a:chOff x="2784296" y="770562"/>
            <a:chExt cx="6073954" cy="2959168"/>
          </a:xfrm>
        </p:grpSpPr>
        <p:sp>
          <p:nvSpPr>
            <p:cNvPr id="8" name="Rectangle 7"/>
            <p:cNvSpPr/>
            <p:nvPr/>
          </p:nvSpPr>
          <p:spPr bwMode="auto">
            <a:xfrm>
              <a:off x="2784297" y="770562"/>
              <a:ext cx="6073953" cy="94522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r>
                <a:rPr lang="en-US" sz="1600" b="1" dirty="0">
                  <a:solidFill>
                    <a:schemeClr val="tx2"/>
                  </a:solidFill>
                </a:rPr>
                <a:t>Pair MSN mobile HP with MSN PC HP buys</a:t>
              </a:r>
            </a:p>
            <a:p>
              <a:pPr>
                <a:lnSpc>
                  <a:spcPct val="150000"/>
                </a:lnSpc>
              </a:pPr>
              <a:r>
                <a:rPr lang="en-US" sz="1200" dirty="0">
                  <a:solidFill>
                    <a:schemeClr val="tx2"/>
                  </a:solidFill>
                </a:rPr>
                <a:t>Expand beyond MSN Money to a homepage buy that includes mobile homepage too</a:t>
              </a:r>
            </a:p>
            <a:p>
              <a:pPr>
                <a:lnSpc>
                  <a:spcPct val="150000"/>
                </a:lnSpc>
              </a:pPr>
              <a:r>
                <a:rPr lang="en-US" sz="1200" dirty="0">
                  <a:solidFill>
                    <a:schemeClr val="tx2"/>
                  </a:solidFill>
                </a:rPr>
                <a:t>MSN homepage via mobile browse, so you capture traffic missed by native apps</a:t>
              </a:r>
            </a:p>
          </p:txBody>
        </p:sp>
        <p:sp>
          <p:nvSpPr>
            <p:cNvPr id="9" name="Rectangle 8"/>
            <p:cNvSpPr/>
            <p:nvPr/>
          </p:nvSpPr>
          <p:spPr bwMode="auto">
            <a:xfrm>
              <a:off x="2784296" y="1777642"/>
              <a:ext cx="6073953" cy="94522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r>
                <a:rPr lang="en-US" sz="1600" b="1" dirty="0">
                  <a:solidFill>
                    <a:schemeClr val="tx2"/>
                  </a:solidFill>
                </a:rPr>
                <a:t>App Network via </a:t>
              </a:r>
              <a:r>
                <a:rPr lang="en-US" sz="1600" b="1" dirty="0" err="1">
                  <a:solidFill>
                    <a:schemeClr val="tx2"/>
                  </a:solidFill>
                </a:rPr>
                <a:t>Zumobi</a:t>
              </a:r>
              <a:endParaRPr lang="en-US" sz="1600" b="1" dirty="0">
                <a:solidFill>
                  <a:schemeClr val="tx2"/>
                </a:solidFill>
              </a:endParaRPr>
            </a:p>
            <a:p>
              <a:pPr>
                <a:lnSpc>
                  <a:spcPct val="150000"/>
                </a:lnSpc>
              </a:pPr>
              <a:r>
                <a:rPr lang="en-US" sz="1200" dirty="0">
                  <a:solidFill>
                    <a:schemeClr val="tx2"/>
                  </a:solidFill>
                </a:rPr>
                <a:t>Premium app </a:t>
              </a:r>
              <a:r>
                <a:rPr lang="en-US" sz="1200" dirty="0" err="1">
                  <a:solidFill>
                    <a:schemeClr val="tx2"/>
                  </a:solidFill>
                </a:rPr>
                <a:t>ecosytem</a:t>
              </a:r>
              <a:r>
                <a:rPr lang="en-US" sz="1200" dirty="0">
                  <a:solidFill>
                    <a:schemeClr val="tx2"/>
                  </a:solidFill>
                </a:rPr>
                <a:t> with target audiences that align with your customer segment</a:t>
              </a:r>
            </a:p>
            <a:p>
              <a:pPr>
                <a:lnSpc>
                  <a:spcPct val="150000"/>
                </a:lnSpc>
              </a:pPr>
              <a:r>
                <a:rPr lang="en-US" sz="1200" dirty="0">
                  <a:solidFill>
                    <a:schemeClr val="tx2"/>
                  </a:solidFill>
                </a:rPr>
                <a:t>Mobile ad offerings across a trusted network of apps</a:t>
              </a:r>
            </a:p>
          </p:txBody>
        </p:sp>
        <p:sp>
          <p:nvSpPr>
            <p:cNvPr id="10" name="Rectangle 9"/>
            <p:cNvSpPr/>
            <p:nvPr/>
          </p:nvSpPr>
          <p:spPr bwMode="auto">
            <a:xfrm>
              <a:off x="2784297" y="2784508"/>
              <a:ext cx="6073953" cy="945222"/>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r>
                <a:rPr lang="en-US" sz="1600" b="1" dirty="0">
                  <a:solidFill>
                    <a:schemeClr val="tx2"/>
                  </a:solidFill>
                </a:rPr>
                <a:t>Video Ad Network</a:t>
              </a:r>
            </a:p>
            <a:p>
              <a:pPr>
                <a:lnSpc>
                  <a:spcPct val="150000"/>
                </a:lnSpc>
              </a:pPr>
              <a:r>
                <a:rPr lang="en-US" sz="1200" dirty="0">
                  <a:solidFill>
                    <a:schemeClr val="tx2"/>
                  </a:solidFill>
                </a:rPr>
                <a:t>Flexible sponsorship availability</a:t>
              </a:r>
            </a:p>
            <a:p>
              <a:pPr>
                <a:lnSpc>
                  <a:spcPct val="150000"/>
                </a:lnSpc>
              </a:pPr>
              <a:r>
                <a:rPr lang="en-US" sz="1200" dirty="0">
                  <a:solidFill>
                    <a:schemeClr val="tx2"/>
                  </a:solidFill>
                </a:rPr>
                <a:t>Bundle with your MSN Money buy</a:t>
              </a:r>
            </a:p>
          </p:txBody>
        </p:sp>
      </p:grpSp>
    </p:spTree>
    <p:extLst>
      <p:ext uri="{BB962C8B-B14F-4D97-AF65-F5344CB8AC3E}">
        <p14:creationId xmlns:p14="http://schemas.microsoft.com/office/powerpoint/2010/main" val="2603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Premium App </a:t>
            </a:r>
            <a:r>
              <a:rPr lang="en-US" dirty="0" smtClean="0"/>
              <a:t>Ecosystem</a:t>
            </a:r>
            <a:endParaRPr lang="en-US" dirty="0"/>
          </a:p>
        </p:txBody>
      </p:sp>
      <p:sp>
        <p:nvSpPr>
          <p:cNvPr id="7" name="Rectangle 6"/>
          <p:cNvSpPr/>
          <p:nvPr/>
        </p:nvSpPr>
        <p:spPr bwMode="auto">
          <a:xfrm>
            <a:off x="237506" y="752354"/>
            <a:ext cx="2807208" cy="3955377"/>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5" name="Rectangle 104"/>
          <p:cNvSpPr/>
          <p:nvPr/>
        </p:nvSpPr>
        <p:spPr bwMode="auto">
          <a:xfrm>
            <a:off x="3134749" y="752354"/>
            <a:ext cx="2807208" cy="92354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6" name="Rectangle 105"/>
          <p:cNvSpPr/>
          <p:nvPr/>
        </p:nvSpPr>
        <p:spPr bwMode="auto">
          <a:xfrm>
            <a:off x="6031992" y="752354"/>
            <a:ext cx="2807208" cy="92354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7" name="Rectangle 106"/>
          <p:cNvSpPr/>
          <p:nvPr/>
        </p:nvSpPr>
        <p:spPr bwMode="auto">
          <a:xfrm>
            <a:off x="3134749" y="1762965"/>
            <a:ext cx="2807208" cy="92354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8" name="Rectangle 107"/>
          <p:cNvSpPr/>
          <p:nvPr/>
        </p:nvSpPr>
        <p:spPr bwMode="auto">
          <a:xfrm>
            <a:off x="6031992" y="1762965"/>
            <a:ext cx="2807208" cy="92354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9" name="Rectangle 108"/>
          <p:cNvSpPr/>
          <p:nvPr/>
        </p:nvSpPr>
        <p:spPr bwMode="auto">
          <a:xfrm>
            <a:off x="3134749" y="2773576"/>
            <a:ext cx="2807208" cy="923544"/>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0" name="Rectangle 109"/>
          <p:cNvSpPr/>
          <p:nvPr/>
        </p:nvSpPr>
        <p:spPr bwMode="auto">
          <a:xfrm>
            <a:off x="6031992" y="2773576"/>
            <a:ext cx="2807208" cy="92354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1" name="Rectangle 110"/>
          <p:cNvSpPr/>
          <p:nvPr/>
        </p:nvSpPr>
        <p:spPr bwMode="auto">
          <a:xfrm>
            <a:off x="3134749" y="3784187"/>
            <a:ext cx="2807208" cy="92354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2" name="Rectangle 111"/>
          <p:cNvSpPr/>
          <p:nvPr/>
        </p:nvSpPr>
        <p:spPr bwMode="auto">
          <a:xfrm>
            <a:off x="6031992" y="3784187"/>
            <a:ext cx="2807208" cy="92354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ctr" anchorCtr="0" forceAA="0" compatLnSpc="1">
            <a:prstTxWarp prst="textNoShape">
              <a:avLst/>
            </a:prstTxWarp>
            <a:noAutofit/>
          </a:bodyPr>
          <a:lstStyle/>
          <a:p>
            <a:pPr defTabSz="699540" fontAlgn="base">
              <a:lnSpc>
                <a:spcPct val="90000"/>
              </a:lnSpc>
              <a:spcBef>
                <a:spcPct val="0"/>
              </a:spcBef>
              <a:spcAft>
                <a:spcPct val="0"/>
              </a:spcAft>
            </a:pPr>
            <a:endParaRPr lang="en-US" sz="12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 name="TextBox 1"/>
          <p:cNvSpPr txBox="1"/>
          <p:nvPr/>
        </p:nvSpPr>
        <p:spPr>
          <a:xfrm>
            <a:off x="3200400" y="778899"/>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Auto</a:t>
            </a:r>
          </a:p>
        </p:txBody>
      </p:sp>
      <p:sp>
        <p:nvSpPr>
          <p:cNvPr id="115" name="TextBox 114"/>
          <p:cNvSpPr txBox="1"/>
          <p:nvPr/>
        </p:nvSpPr>
        <p:spPr>
          <a:xfrm>
            <a:off x="3200400" y="1789510"/>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Hispanic</a:t>
            </a:r>
          </a:p>
        </p:txBody>
      </p:sp>
      <p:sp>
        <p:nvSpPr>
          <p:cNvPr id="117" name="TextBox 116"/>
          <p:cNvSpPr txBox="1"/>
          <p:nvPr/>
        </p:nvSpPr>
        <p:spPr>
          <a:xfrm>
            <a:off x="3200400" y="2800121"/>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News</a:t>
            </a:r>
          </a:p>
        </p:txBody>
      </p:sp>
      <p:sp>
        <p:nvSpPr>
          <p:cNvPr id="119" name="TextBox 118"/>
          <p:cNvSpPr txBox="1"/>
          <p:nvPr/>
        </p:nvSpPr>
        <p:spPr>
          <a:xfrm>
            <a:off x="3200400" y="3810732"/>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Women</a:t>
            </a:r>
          </a:p>
        </p:txBody>
      </p:sp>
      <p:sp>
        <p:nvSpPr>
          <p:cNvPr id="121" name="TextBox 120"/>
          <p:cNvSpPr txBox="1"/>
          <p:nvPr/>
        </p:nvSpPr>
        <p:spPr>
          <a:xfrm>
            <a:off x="6080820" y="778899"/>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Entertainment</a:t>
            </a:r>
          </a:p>
        </p:txBody>
      </p:sp>
      <p:sp>
        <p:nvSpPr>
          <p:cNvPr id="123" name="TextBox 122"/>
          <p:cNvSpPr txBox="1"/>
          <p:nvPr/>
        </p:nvSpPr>
        <p:spPr>
          <a:xfrm>
            <a:off x="6080820" y="1789510"/>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Men</a:t>
            </a:r>
          </a:p>
        </p:txBody>
      </p:sp>
      <p:sp>
        <p:nvSpPr>
          <p:cNvPr id="125" name="TextBox 124"/>
          <p:cNvSpPr txBox="1"/>
          <p:nvPr/>
        </p:nvSpPr>
        <p:spPr>
          <a:xfrm>
            <a:off x="6080820" y="2800121"/>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Sports</a:t>
            </a:r>
          </a:p>
        </p:txBody>
      </p:sp>
      <p:sp>
        <p:nvSpPr>
          <p:cNvPr id="127" name="TextBox 126"/>
          <p:cNvSpPr txBox="1"/>
          <p:nvPr/>
        </p:nvSpPr>
        <p:spPr>
          <a:xfrm>
            <a:off x="6080820" y="3810732"/>
            <a:ext cx="1524000" cy="249299"/>
          </a:xfrm>
          <a:prstGeom prst="rect">
            <a:avLst/>
          </a:prstGeom>
          <a:noFill/>
        </p:spPr>
        <p:txBody>
          <a:bodyPr wrap="square" lIns="0" tIns="0" rIns="0" bIns="0" rtlCol="0">
            <a:spAutoFit/>
          </a:bodyPr>
          <a:lstStyle/>
          <a:p>
            <a:pPr>
              <a:lnSpc>
                <a:spcPct val="90000"/>
              </a:lnSpc>
              <a:spcAft>
                <a:spcPts val="600"/>
              </a:spcAft>
            </a:pPr>
            <a:r>
              <a:rPr lang="en-US" dirty="0" smtClean="0">
                <a:solidFill>
                  <a:schemeClr val="tx2"/>
                </a:solidFill>
                <a:latin typeface="+mj-lt"/>
              </a:rPr>
              <a:t>Upscale</a:t>
            </a:r>
          </a:p>
        </p:txBody>
      </p:sp>
      <p:sp>
        <p:nvSpPr>
          <p:cNvPr id="128" name="TextBox 127"/>
          <p:cNvSpPr txBox="1"/>
          <p:nvPr/>
        </p:nvSpPr>
        <p:spPr>
          <a:xfrm>
            <a:off x="3198203" y="1530244"/>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Automobile</a:t>
            </a:r>
          </a:p>
        </p:txBody>
      </p:sp>
      <p:sp>
        <p:nvSpPr>
          <p:cNvPr id="129" name="TextBox 128"/>
          <p:cNvSpPr txBox="1"/>
          <p:nvPr/>
        </p:nvSpPr>
        <p:spPr>
          <a:xfrm>
            <a:off x="4282792"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a:solidFill>
                  <a:schemeClr val="tx2"/>
                </a:solidFill>
              </a:rPr>
              <a:t>MotorTrend</a:t>
            </a:r>
            <a:endParaRPr lang="en-US" sz="800" spc="-50" dirty="0">
              <a:solidFill>
                <a:schemeClr val="tx2"/>
              </a:solidFill>
            </a:endParaRPr>
          </a:p>
        </p:txBody>
      </p:sp>
      <p:sp>
        <p:nvSpPr>
          <p:cNvPr id="130" name="TextBox 129"/>
          <p:cNvSpPr txBox="1"/>
          <p:nvPr/>
        </p:nvSpPr>
        <p:spPr>
          <a:xfrm>
            <a:off x="4825592"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SN </a:t>
            </a:r>
            <a:r>
              <a:rPr lang="en-US" sz="800" spc="-50" dirty="0" err="1">
                <a:solidFill>
                  <a:schemeClr val="tx2"/>
                </a:solidFill>
              </a:rPr>
              <a:t>Nascar</a:t>
            </a:r>
            <a:endParaRPr lang="en-US" sz="800" spc="-50" dirty="0">
              <a:solidFill>
                <a:schemeClr val="tx2"/>
              </a:solidFill>
            </a:endParaRPr>
          </a:p>
        </p:txBody>
      </p:sp>
      <p:sp>
        <p:nvSpPr>
          <p:cNvPr id="131" name="TextBox 130"/>
          <p:cNvSpPr txBox="1"/>
          <p:nvPr/>
        </p:nvSpPr>
        <p:spPr>
          <a:xfrm>
            <a:off x="3739992"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MSN Autos</a:t>
            </a:r>
          </a:p>
        </p:txBody>
      </p:sp>
      <p:pic>
        <p:nvPicPr>
          <p:cNvPr id="132" name="Picture 131" descr="Automobile_app_ic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203" y="1024432"/>
            <a:ext cx="475802" cy="476243"/>
          </a:xfrm>
          <a:prstGeom prst="rect">
            <a:avLst/>
          </a:prstGeom>
        </p:spPr>
      </p:pic>
      <p:pic>
        <p:nvPicPr>
          <p:cNvPr id="133" name="Picture 132" descr="MSNAutos_app_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362" y="1024432"/>
            <a:ext cx="475802" cy="476243"/>
          </a:xfrm>
          <a:prstGeom prst="rect">
            <a:avLst/>
          </a:prstGeom>
        </p:spPr>
      </p:pic>
      <p:pic>
        <p:nvPicPr>
          <p:cNvPr id="134" name="Picture 133" descr="MotorTrend_app_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5277" y="1024432"/>
            <a:ext cx="475813" cy="476254"/>
          </a:xfrm>
          <a:prstGeom prst="rect">
            <a:avLst/>
          </a:prstGeom>
        </p:spPr>
      </p:pic>
      <p:pic>
        <p:nvPicPr>
          <p:cNvPr id="135" name="Picture 134" descr="SNNascar_app_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9436" y="1024432"/>
            <a:ext cx="475813" cy="476254"/>
          </a:xfrm>
          <a:prstGeom prst="rect">
            <a:avLst/>
          </a:prstGeom>
        </p:spPr>
      </p:pic>
      <p:sp>
        <p:nvSpPr>
          <p:cNvPr id="136" name="TextBox 135"/>
          <p:cNvSpPr txBox="1"/>
          <p:nvPr/>
        </p:nvSpPr>
        <p:spPr>
          <a:xfrm>
            <a:off x="5368393"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a:solidFill>
                  <a:schemeClr val="tx2"/>
                </a:solidFill>
              </a:rPr>
              <a:t>Cars.com</a:t>
            </a:r>
            <a:endParaRPr lang="en-US" sz="800" spc="-50" dirty="0">
              <a:solidFill>
                <a:schemeClr val="tx2"/>
              </a:solidFill>
            </a:endParaRPr>
          </a:p>
        </p:txBody>
      </p:sp>
      <p:pic>
        <p:nvPicPr>
          <p:cNvPr id="137" name="Picture 136" descr="Cars.co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6519" y="1024432"/>
            <a:ext cx="475813" cy="476254"/>
          </a:xfrm>
          <a:prstGeom prst="rect">
            <a:avLst/>
          </a:prstGeom>
        </p:spPr>
      </p:pic>
      <p:sp>
        <p:nvSpPr>
          <p:cNvPr id="151" name="TextBox 150"/>
          <p:cNvSpPr txBox="1"/>
          <p:nvPr/>
        </p:nvSpPr>
        <p:spPr>
          <a:xfrm>
            <a:off x="3198203" y="2540855"/>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a:solidFill>
                  <a:schemeClr val="tx2"/>
                </a:solidFill>
              </a:rPr>
              <a:t>Delicioso</a:t>
            </a:r>
            <a:endParaRPr lang="en-US" sz="800" spc="-50" dirty="0">
              <a:solidFill>
                <a:schemeClr val="tx2"/>
              </a:solidFill>
            </a:endParaRPr>
          </a:p>
        </p:txBody>
      </p:sp>
      <p:sp>
        <p:nvSpPr>
          <p:cNvPr id="152" name="TextBox 151"/>
          <p:cNvSpPr txBox="1"/>
          <p:nvPr/>
        </p:nvSpPr>
        <p:spPr>
          <a:xfrm>
            <a:off x="4282792"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smtClean="0">
                <a:solidFill>
                  <a:schemeClr val="tx2"/>
                </a:solidFill>
              </a:rPr>
              <a:t>Televisión</a:t>
            </a:r>
            <a:endParaRPr lang="en-US" sz="800" spc="-50" dirty="0">
              <a:solidFill>
                <a:schemeClr val="tx2"/>
              </a:solidFill>
            </a:endParaRPr>
          </a:p>
        </p:txBody>
      </p:sp>
      <p:sp>
        <p:nvSpPr>
          <p:cNvPr id="153" name="TextBox 152"/>
          <p:cNvSpPr txBox="1"/>
          <p:nvPr/>
        </p:nvSpPr>
        <p:spPr>
          <a:xfrm>
            <a:off x="4825592"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dirty="0">
                <a:solidFill>
                  <a:schemeClr val="tx2"/>
                </a:solidFill>
              </a:rPr>
              <a:t> </a:t>
            </a:r>
            <a:r>
              <a:rPr lang="en-US" sz="800" spc="-50" dirty="0" err="1">
                <a:solidFill>
                  <a:schemeClr val="tx2"/>
                </a:solidFill>
              </a:rPr>
              <a:t>Unavisión</a:t>
            </a:r>
            <a:endParaRPr lang="en-US" sz="800" spc="-50" dirty="0">
              <a:solidFill>
                <a:schemeClr val="tx2"/>
              </a:solidFill>
            </a:endParaRPr>
          </a:p>
        </p:txBody>
      </p:sp>
      <p:sp>
        <p:nvSpPr>
          <p:cNvPr id="154" name="TextBox 153"/>
          <p:cNvSpPr txBox="1"/>
          <p:nvPr/>
        </p:nvSpPr>
        <p:spPr>
          <a:xfrm>
            <a:off x="3739992"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About.com</a:t>
            </a:r>
          </a:p>
        </p:txBody>
      </p:sp>
      <p:sp>
        <p:nvSpPr>
          <p:cNvPr id="159" name="TextBox 158"/>
          <p:cNvSpPr txBox="1"/>
          <p:nvPr/>
        </p:nvSpPr>
        <p:spPr>
          <a:xfrm>
            <a:off x="5368393"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Huff Post</a:t>
            </a:r>
          </a:p>
        </p:txBody>
      </p:sp>
      <p:sp>
        <p:nvSpPr>
          <p:cNvPr id="163" name="TextBox 162"/>
          <p:cNvSpPr txBox="1"/>
          <p:nvPr/>
        </p:nvSpPr>
        <p:spPr>
          <a:xfrm>
            <a:off x="3198203" y="3551466"/>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The Week</a:t>
            </a:r>
          </a:p>
        </p:txBody>
      </p:sp>
      <p:sp>
        <p:nvSpPr>
          <p:cNvPr id="164" name="TextBox 163"/>
          <p:cNvSpPr txBox="1"/>
          <p:nvPr/>
        </p:nvSpPr>
        <p:spPr>
          <a:xfrm>
            <a:off x="4318334" y="3551466"/>
            <a:ext cx="45288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Fox News</a:t>
            </a:r>
          </a:p>
        </p:txBody>
      </p:sp>
      <p:sp>
        <p:nvSpPr>
          <p:cNvPr id="165" name="TextBox 164"/>
          <p:cNvSpPr txBox="1"/>
          <p:nvPr/>
        </p:nvSpPr>
        <p:spPr>
          <a:xfrm>
            <a:off x="4738238" y="3551466"/>
            <a:ext cx="686772" cy="145654"/>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Breaking News</a:t>
            </a:r>
          </a:p>
        </p:txBody>
      </p:sp>
      <p:sp>
        <p:nvSpPr>
          <p:cNvPr id="166" name="TextBox 165"/>
          <p:cNvSpPr txBox="1"/>
          <p:nvPr/>
        </p:nvSpPr>
        <p:spPr>
          <a:xfrm>
            <a:off x="3764042" y="3551466"/>
            <a:ext cx="452539"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NBC News</a:t>
            </a:r>
          </a:p>
        </p:txBody>
      </p:sp>
      <p:sp>
        <p:nvSpPr>
          <p:cNvPr id="171" name="TextBox 170"/>
          <p:cNvSpPr txBox="1"/>
          <p:nvPr/>
        </p:nvSpPr>
        <p:spPr>
          <a:xfrm>
            <a:off x="5425009" y="3551466"/>
            <a:ext cx="455447"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CBS News</a:t>
            </a:r>
          </a:p>
        </p:txBody>
      </p:sp>
      <p:sp>
        <p:nvSpPr>
          <p:cNvPr id="174" name="TextBox 173"/>
          <p:cNvSpPr txBox="1"/>
          <p:nvPr/>
        </p:nvSpPr>
        <p:spPr>
          <a:xfrm>
            <a:off x="3198203" y="4505349"/>
            <a:ext cx="511053" cy="202382"/>
          </a:xfrm>
          <a:prstGeom prst="rect">
            <a:avLst/>
          </a:prstGeom>
          <a:noFill/>
          <a:effectLst/>
        </p:spPr>
        <p:txBody>
          <a:bodyPr wrap="square" lIns="0" tIns="0" rIns="0" bIns="0" rtlCol="0" anchor="ctr">
            <a:noAutofit/>
          </a:bodyPr>
          <a:lstStyle>
            <a:defPPr>
              <a:defRPr lang="en-US"/>
            </a:defPPr>
            <a:lvl1pPr algn="ctr">
              <a:lnSpc>
                <a:spcPct val="80000"/>
              </a:lnSpc>
              <a:defRPr sz="1400" spc="-100"/>
            </a:lvl1pPr>
          </a:lstStyle>
          <a:p>
            <a:pPr defTabSz="914484"/>
            <a:r>
              <a:rPr lang="en-US" sz="800" spc="-50" dirty="0" smtClean="0">
                <a:solidFill>
                  <a:schemeClr val="tx2"/>
                </a:solidFill>
              </a:rPr>
              <a:t>Celebrity Parade</a:t>
            </a:r>
            <a:endParaRPr lang="en-US" sz="800" spc="-50" dirty="0">
              <a:solidFill>
                <a:schemeClr val="tx2"/>
              </a:solidFill>
            </a:endParaRPr>
          </a:p>
        </p:txBody>
      </p:sp>
      <p:sp>
        <p:nvSpPr>
          <p:cNvPr id="175" name="TextBox 174"/>
          <p:cNvSpPr txBox="1"/>
          <p:nvPr/>
        </p:nvSpPr>
        <p:spPr>
          <a:xfrm>
            <a:off x="4282792" y="4490799"/>
            <a:ext cx="512064" cy="216932"/>
          </a:xfrm>
          <a:prstGeom prst="rect">
            <a:avLst/>
          </a:prstGeom>
          <a:noFill/>
          <a:effectLst/>
        </p:spPr>
        <p:txBody>
          <a:bodyPr wrap="square" lIns="0" tIns="0" rIns="0" bIns="0" rtlCol="0" anchor="ctr">
            <a:noAutofit/>
          </a:bodyPr>
          <a:lstStyle>
            <a:defPPr>
              <a:defRPr lang="en-US"/>
            </a:defPPr>
            <a:lvl1pPr algn="ctr">
              <a:lnSpc>
                <a:spcPct val="80000"/>
              </a:lnSpc>
              <a:defRPr sz="1400" spc="-100"/>
            </a:lvl1pPr>
          </a:lstStyle>
          <a:p>
            <a:pPr defTabSz="914484"/>
            <a:r>
              <a:rPr lang="en-US" sz="700" spc="-50" dirty="0">
                <a:solidFill>
                  <a:schemeClr val="tx2"/>
                </a:solidFill>
              </a:rPr>
              <a:t>Good Housekeeping</a:t>
            </a:r>
          </a:p>
        </p:txBody>
      </p:sp>
      <p:sp>
        <p:nvSpPr>
          <p:cNvPr id="176" name="TextBox 175"/>
          <p:cNvSpPr txBox="1"/>
          <p:nvPr/>
        </p:nvSpPr>
        <p:spPr>
          <a:xfrm>
            <a:off x="4825592"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All </a:t>
            </a:r>
            <a:r>
              <a:rPr lang="en-US" sz="800" spc="-50" dirty="0" err="1">
                <a:solidFill>
                  <a:schemeClr val="tx2"/>
                </a:solidFill>
              </a:rPr>
              <a:t>Recipies</a:t>
            </a:r>
            <a:endParaRPr lang="en-US" sz="800" spc="-50" dirty="0">
              <a:solidFill>
                <a:schemeClr val="tx2"/>
              </a:solidFill>
            </a:endParaRPr>
          </a:p>
        </p:txBody>
      </p:sp>
      <p:sp>
        <p:nvSpPr>
          <p:cNvPr id="177" name="TextBox 176"/>
          <p:cNvSpPr txBox="1"/>
          <p:nvPr/>
        </p:nvSpPr>
        <p:spPr>
          <a:xfrm>
            <a:off x="3739992"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a:solidFill>
                  <a:schemeClr val="tx2"/>
                </a:solidFill>
              </a:rPr>
              <a:t>Relish</a:t>
            </a:r>
          </a:p>
        </p:txBody>
      </p:sp>
      <p:sp>
        <p:nvSpPr>
          <p:cNvPr id="182" name="TextBox 181"/>
          <p:cNvSpPr txBox="1"/>
          <p:nvPr/>
        </p:nvSpPr>
        <p:spPr>
          <a:xfrm>
            <a:off x="5368393"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a:solidFill>
                  <a:schemeClr val="tx2"/>
                </a:solidFill>
              </a:rPr>
              <a:t>Cars.com</a:t>
            </a:r>
            <a:endParaRPr lang="en-US" sz="800" spc="-50" dirty="0">
              <a:solidFill>
                <a:schemeClr val="tx2"/>
              </a:solidFill>
            </a:endParaRPr>
          </a:p>
        </p:txBody>
      </p:sp>
      <p:sp>
        <p:nvSpPr>
          <p:cNvPr id="185" name="TextBox 184"/>
          <p:cNvSpPr txBox="1"/>
          <p:nvPr/>
        </p:nvSpPr>
        <p:spPr>
          <a:xfrm>
            <a:off x="6095446" y="1530244"/>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30" dirty="0">
                <a:solidFill>
                  <a:schemeClr val="tx2"/>
                </a:solidFill>
              </a:rPr>
              <a:t>Ology</a:t>
            </a:r>
          </a:p>
        </p:txBody>
      </p:sp>
      <p:sp>
        <p:nvSpPr>
          <p:cNvPr id="186" name="TextBox 185"/>
          <p:cNvSpPr txBox="1"/>
          <p:nvPr/>
        </p:nvSpPr>
        <p:spPr>
          <a:xfrm>
            <a:off x="7180035"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30" dirty="0">
                <a:solidFill>
                  <a:schemeClr val="tx2"/>
                </a:solidFill>
              </a:rPr>
              <a:t>Pandora</a:t>
            </a:r>
          </a:p>
        </p:txBody>
      </p:sp>
      <p:sp>
        <p:nvSpPr>
          <p:cNvPr id="187" name="TextBox 186"/>
          <p:cNvSpPr txBox="1"/>
          <p:nvPr/>
        </p:nvSpPr>
        <p:spPr>
          <a:xfrm>
            <a:off x="7722835"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30" dirty="0" smtClean="0">
                <a:solidFill>
                  <a:schemeClr val="tx2"/>
                </a:solidFill>
              </a:rPr>
              <a:t>Access</a:t>
            </a:r>
            <a:endParaRPr lang="en-US" sz="800" spc="-30" dirty="0">
              <a:solidFill>
                <a:schemeClr val="tx2"/>
              </a:solidFill>
            </a:endParaRPr>
          </a:p>
        </p:txBody>
      </p:sp>
      <p:sp>
        <p:nvSpPr>
          <p:cNvPr id="188" name="TextBox 187"/>
          <p:cNvSpPr txBox="1"/>
          <p:nvPr/>
        </p:nvSpPr>
        <p:spPr>
          <a:xfrm>
            <a:off x="6637235"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30" dirty="0">
                <a:solidFill>
                  <a:schemeClr val="tx2"/>
                </a:solidFill>
              </a:rPr>
              <a:t>TLC</a:t>
            </a:r>
          </a:p>
        </p:txBody>
      </p:sp>
      <p:sp>
        <p:nvSpPr>
          <p:cNvPr id="193" name="TextBox 192"/>
          <p:cNvSpPr txBox="1"/>
          <p:nvPr/>
        </p:nvSpPr>
        <p:spPr>
          <a:xfrm>
            <a:off x="8265636" y="1530244"/>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30" dirty="0" smtClean="0">
                <a:solidFill>
                  <a:schemeClr val="tx2"/>
                </a:solidFill>
              </a:rPr>
              <a:t>Billboard</a:t>
            </a:r>
            <a:endParaRPr lang="en-US" sz="800" spc="-30" dirty="0">
              <a:solidFill>
                <a:schemeClr val="tx2"/>
              </a:solidFill>
            </a:endParaRPr>
          </a:p>
        </p:txBody>
      </p:sp>
      <p:sp>
        <p:nvSpPr>
          <p:cNvPr id="196" name="TextBox 195"/>
          <p:cNvSpPr txBox="1"/>
          <p:nvPr/>
        </p:nvSpPr>
        <p:spPr>
          <a:xfrm>
            <a:off x="6095446" y="2540855"/>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smtClean="0">
                <a:solidFill>
                  <a:schemeClr val="tx2"/>
                </a:solidFill>
              </a:rPr>
              <a:t>MotorTrend</a:t>
            </a:r>
            <a:endParaRPr lang="en-US" sz="800" spc="-50" dirty="0">
              <a:solidFill>
                <a:schemeClr val="tx2"/>
              </a:solidFill>
            </a:endParaRPr>
          </a:p>
        </p:txBody>
      </p:sp>
      <p:sp>
        <p:nvSpPr>
          <p:cNvPr id="197" name="TextBox 196"/>
          <p:cNvSpPr txBox="1"/>
          <p:nvPr/>
        </p:nvSpPr>
        <p:spPr>
          <a:xfrm>
            <a:off x="7180035"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smtClean="0">
                <a:solidFill>
                  <a:schemeClr val="tx2"/>
                </a:solidFill>
              </a:rPr>
              <a:t>PopSci</a:t>
            </a:r>
            <a:endParaRPr lang="en-US" sz="800" spc="-50" dirty="0">
              <a:solidFill>
                <a:schemeClr val="tx2"/>
              </a:solidFill>
            </a:endParaRPr>
          </a:p>
        </p:txBody>
      </p:sp>
      <p:sp>
        <p:nvSpPr>
          <p:cNvPr id="198" name="TextBox 197"/>
          <p:cNvSpPr txBox="1"/>
          <p:nvPr/>
        </p:nvSpPr>
        <p:spPr>
          <a:xfrm>
            <a:off x="7774795" y="2487061"/>
            <a:ext cx="460103" cy="199448"/>
          </a:xfrm>
          <a:prstGeom prst="rect">
            <a:avLst/>
          </a:prstGeom>
          <a:noFill/>
          <a:effectLst/>
        </p:spPr>
        <p:txBody>
          <a:bodyPr wrap="square" lIns="0" tIns="0" rIns="0" bIns="0" rtlCol="0" anchor="ctr">
            <a:noAutofit/>
          </a:bodyPr>
          <a:lstStyle>
            <a:defPPr>
              <a:defRPr lang="en-US"/>
            </a:defPPr>
            <a:lvl1pPr algn="ctr">
              <a:lnSpc>
                <a:spcPct val="80000"/>
              </a:lnSpc>
              <a:defRPr sz="1400" spc="-100"/>
            </a:lvl1pPr>
          </a:lstStyle>
          <a:p>
            <a:pPr defTabSz="914484"/>
            <a:r>
              <a:rPr lang="en-US" sz="800" spc="-50" dirty="0" smtClean="0">
                <a:solidFill>
                  <a:schemeClr val="tx2"/>
                </a:solidFill>
              </a:rPr>
              <a:t>Men’s Fitness</a:t>
            </a:r>
            <a:endParaRPr lang="en-US" sz="800" spc="-50" dirty="0">
              <a:solidFill>
                <a:schemeClr val="tx2"/>
              </a:solidFill>
            </a:endParaRPr>
          </a:p>
        </p:txBody>
      </p:sp>
      <p:sp>
        <p:nvSpPr>
          <p:cNvPr id="199" name="TextBox 198"/>
          <p:cNvSpPr txBox="1"/>
          <p:nvPr/>
        </p:nvSpPr>
        <p:spPr>
          <a:xfrm>
            <a:off x="6637235"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Xbox</a:t>
            </a:r>
            <a:endParaRPr lang="en-US" sz="800" spc="-50" dirty="0">
              <a:solidFill>
                <a:schemeClr val="tx2"/>
              </a:solidFill>
            </a:endParaRPr>
          </a:p>
        </p:txBody>
      </p:sp>
      <p:sp>
        <p:nvSpPr>
          <p:cNvPr id="204" name="TextBox 203"/>
          <p:cNvSpPr txBox="1"/>
          <p:nvPr/>
        </p:nvSpPr>
        <p:spPr>
          <a:xfrm>
            <a:off x="8265636" y="2540855"/>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smtClean="0">
                <a:solidFill>
                  <a:schemeClr val="tx2"/>
                </a:solidFill>
              </a:rPr>
              <a:t>Engadget</a:t>
            </a:r>
            <a:endParaRPr lang="en-US" sz="800" spc="-50" dirty="0">
              <a:solidFill>
                <a:schemeClr val="tx2"/>
              </a:solidFill>
            </a:endParaRPr>
          </a:p>
        </p:txBody>
      </p:sp>
      <p:sp>
        <p:nvSpPr>
          <p:cNvPr id="208" name="TextBox 207"/>
          <p:cNvSpPr txBox="1"/>
          <p:nvPr/>
        </p:nvSpPr>
        <p:spPr>
          <a:xfrm>
            <a:off x="6095446" y="3551466"/>
            <a:ext cx="4618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SN NFL</a:t>
            </a:r>
            <a:endParaRPr lang="en-US" sz="800" spc="-50" dirty="0">
              <a:solidFill>
                <a:schemeClr val="tx2"/>
              </a:solidFill>
            </a:endParaRPr>
          </a:p>
        </p:txBody>
      </p:sp>
      <p:sp>
        <p:nvSpPr>
          <p:cNvPr id="209" name="TextBox 208"/>
          <p:cNvSpPr txBox="1"/>
          <p:nvPr/>
        </p:nvSpPr>
        <p:spPr>
          <a:xfrm>
            <a:off x="7180035" y="3551466"/>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ESPN</a:t>
            </a:r>
            <a:endParaRPr lang="en-US" sz="800" spc="-50" dirty="0">
              <a:solidFill>
                <a:schemeClr val="tx2"/>
              </a:solidFill>
            </a:endParaRPr>
          </a:p>
        </p:txBody>
      </p:sp>
      <p:sp>
        <p:nvSpPr>
          <p:cNvPr id="210" name="TextBox 209"/>
          <p:cNvSpPr txBox="1"/>
          <p:nvPr/>
        </p:nvSpPr>
        <p:spPr>
          <a:xfrm>
            <a:off x="7722835" y="3551466"/>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Fox Sports</a:t>
            </a:r>
            <a:endParaRPr lang="en-US" sz="800" spc="-50" dirty="0">
              <a:solidFill>
                <a:schemeClr val="tx2"/>
              </a:solidFill>
            </a:endParaRPr>
          </a:p>
        </p:txBody>
      </p:sp>
      <p:sp>
        <p:nvSpPr>
          <p:cNvPr id="211" name="TextBox 210"/>
          <p:cNvSpPr txBox="1"/>
          <p:nvPr/>
        </p:nvSpPr>
        <p:spPr>
          <a:xfrm>
            <a:off x="6637235" y="3503344"/>
            <a:ext cx="512064" cy="193776"/>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Ski &amp; Snow Report</a:t>
            </a:r>
            <a:endParaRPr lang="en-US" sz="800" spc="-50" dirty="0">
              <a:solidFill>
                <a:schemeClr val="tx2"/>
              </a:solidFill>
            </a:endParaRPr>
          </a:p>
        </p:txBody>
      </p:sp>
      <p:sp>
        <p:nvSpPr>
          <p:cNvPr id="216" name="TextBox 215"/>
          <p:cNvSpPr txBox="1"/>
          <p:nvPr/>
        </p:nvSpPr>
        <p:spPr>
          <a:xfrm>
            <a:off x="8331078" y="3551466"/>
            <a:ext cx="446621"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SN MLB</a:t>
            </a:r>
            <a:endParaRPr lang="en-US" sz="800" spc="-50" dirty="0">
              <a:solidFill>
                <a:schemeClr val="tx2"/>
              </a:solidFill>
            </a:endParaRPr>
          </a:p>
        </p:txBody>
      </p:sp>
      <p:sp>
        <p:nvSpPr>
          <p:cNvPr id="219" name="TextBox 218"/>
          <p:cNvSpPr txBox="1"/>
          <p:nvPr/>
        </p:nvSpPr>
        <p:spPr>
          <a:xfrm>
            <a:off x="6095446" y="4562077"/>
            <a:ext cx="511053"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NBC News</a:t>
            </a:r>
            <a:endParaRPr lang="en-US" sz="800" spc="-50" dirty="0">
              <a:solidFill>
                <a:schemeClr val="tx2"/>
              </a:solidFill>
            </a:endParaRPr>
          </a:p>
        </p:txBody>
      </p:sp>
      <p:sp>
        <p:nvSpPr>
          <p:cNvPr id="220" name="TextBox 219"/>
          <p:cNvSpPr txBox="1"/>
          <p:nvPr/>
        </p:nvSpPr>
        <p:spPr>
          <a:xfrm>
            <a:off x="7180035"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MSN Money</a:t>
            </a:r>
            <a:endParaRPr lang="en-US" sz="800" spc="-50" dirty="0">
              <a:solidFill>
                <a:schemeClr val="tx2"/>
              </a:solidFill>
            </a:endParaRPr>
          </a:p>
        </p:txBody>
      </p:sp>
      <p:sp>
        <p:nvSpPr>
          <p:cNvPr id="221" name="TextBox 220"/>
          <p:cNvSpPr txBox="1"/>
          <p:nvPr/>
        </p:nvSpPr>
        <p:spPr>
          <a:xfrm>
            <a:off x="7722835"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err="1" smtClean="0">
                <a:solidFill>
                  <a:schemeClr val="tx2"/>
                </a:solidFill>
              </a:rPr>
              <a:t>CNet</a:t>
            </a:r>
            <a:endParaRPr lang="en-US" sz="800" spc="-50" dirty="0">
              <a:solidFill>
                <a:schemeClr val="tx2"/>
              </a:solidFill>
            </a:endParaRPr>
          </a:p>
        </p:txBody>
      </p:sp>
      <p:sp>
        <p:nvSpPr>
          <p:cNvPr id="222" name="TextBox 221"/>
          <p:cNvSpPr txBox="1"/>
          <p:nvPr/>
        </p:nvSpPr>
        <p:spPr>
          <a:xfrm>
            <a:off x="6637235"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Esquire</a:t>
            </a:r>
            <a:endParaRPr lang="en-US" sz="800" spc="-50" dirty="0">
              <a:solidFill>
                <a:schemeClr val="tx2"/>
              </a:solidFill>
            </a:endParaRPr>
          </a:p>
        </p:txBody>
      </p:sp>
      <p:sp>
        <p:nvSpPr>
          <p:cNvPr id="227" name="TextBox 226"/>
          <p:cNvSpPr txBox="1"/>
          <p:nvPr/>
        </p:nvSpPr>
        <p:spPr>
          <a:xfrm>
            <a:off x="8265636" y="4562077"/>
            <a:ext cx="512064" cy="107159"/>
          </a:xfrm>
          <a:prstGeom prst="rect">
            <a:avLst/>
          </a:prstGeom>
          <a:noFill/>
          <a:effectLst/>
        </p:spPr>
        <p:txBody>
          <a:bodyPr wrap="square" lIns="0" tIns="0" rIns="0" bIns="0" rtlCol="0" anchor="t">
            <a:noAutofit/>
          </a:bodyPr>
          <a:lstStyle>
            <a:defPPr>
              <a:defRPr lang="en-US"/>
            </a:defPPr>
            <a:lvl1pPr algn="ctr">
              <a:lnSpc>
                <a:spcPct val="80000"/>
              </a:lnSpc>
              <a:defRPr sz="1400" spc="-100"/>
            </a:lvl1pPr>
          </a:lstStyle>
          <a:p>
            <a:pPr defTabSz="914484"/>
            <a:r>
              <a:rPr lang="en-US" sz="800" spc="-50" dirty="0" smtClean="0">
                <a:solidFill>
                  <a:schemeClr val="tx2"/>
                </a:solidFill>
              </a:rPr>
              <a:t>Dwell</a:t>
            </a:r>
            <a:endParaRPr lang="en-US" sz="800" spc="-50" dirty="0">
              <a:solidFill>
                <a:schemeClr val="tx2"/>
              </a:solidFill>
            </a:endParaRPr>
          </a:p>
        </p:txBody>
      </p:sp>
      <p:pic>
        <p:nvPicPr>
          <p:cNvPr id="229" name="Picture 228" descr="About.co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2570" y="2035043"/>
            <a:ext cx="453505" cy="453924"/>
          </a:xfrm>
          <a:prstGeom prst="rect">
            <a:avLst/>
          </a:prstGeom>
        </p:spPr>
      </p:pic>
      <p:pic>
        <p:nvPicPr>
          <p:cNvPr id="230" name="Picture 229" descr="televisa.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740" y="2035043"/>
            <a:ext cx="453505" cy="453924"/>
          </a:xfrm>
          <a:prstGeom prst="rect">
            <a:avLst/>
          </a:prstGeom>
        </p:spPr>
      </p:pic>
      <p:pic>
        <p:nvPicPr>
          <p:cNvPr id="231" name="Picture 230" descr="Delicioso.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0400" y="2035043"/>
            <a:ext cx="453505" cy="453924"/>
          </a:xfrm>
          <a:prstGeom prst="rect">
            <a:avLst/>
          </a:prstGeom>
        </p:spPr>
      </p:pic>
      <p:pic>
        <p:nvPicPr>
          <p:cNvPr id="232" name="Picture 231" descr="HuffingtonPost.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09081" y="2046208"/>
            <a:ext cx="453505" cy="453924"/>
          </a:xfrm>
          <a:prstGeom prst="rect">
            <a:avLst/>
          </a:prstGeom>
        </p:spPr>
      </p:pic>
      <p:pic>
        <p:nvPicPr>
          <p:cNvPr id="233" name="Picture 232" descr="univision.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56910" y="2035043"/>
            <a:ext cx="453505" cy="453924"/>
          </a:xfrm>
          <a:prstGeom prst="rect">
            <a:avLst/>
          </a:prstGeom>
        </p:spPr>
      </p:pic>
      <p:pic>
        <p:nvPicPr>
          <p:cNvPr id="234" name="Picture 233" descr="TheWeek_app_icon.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00400" y="3061093"/>
            <a:ext cx="453505" cy="453924"/>
          </a:xfrm>
          <a:prstGeom prst="rect">
            <a:avLst/>
          </a:prstGeom>
        </p:spPr>
      </p:pic>
      <p:pic>
        <p:nvPicPr>
          <p:cNvPr id="235" name="Picture 234" descr="Screen Shot 2013-07-02 at 10.05.26 AM.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53055" y="3061093"/>
            <a:ext cx="463527" cy="453924"/>
          </a:xfrm>
          <a:prstGeom prst="rect">
            <a:avLst/>
          </a:prstGeom>
        </p:spPr>
      </p:pic>
      <p:pic>
        <p:nvPicPr>
          <p:cNvPr id="236" name="Picture 235" descr="BreakingNew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70367" y="3061093"/>
            <a:ext cx="455493" cy="453924"/>
          </a:xfrm>
          <a:prstGeom prst="rect">
            <a:avLst/>
          </a:prstGeom>
        </p:spPr>
      </p:pic>
      <p:pic>
        <p:nvPicPr>
          <p:cNvPr id="237" name="Picture 236" descr="FOXnews.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15732" y="3061093"/>
            <a:ext cx="455485" cy="453924"/>
          </a:xfrm>
          <a:prstGeom prst="rect">
            <a:avLst/>
          </a:prstGeom>
        </p:spPr>
      </p:pic>
      <p:pic>
        <p:nvPicPr>
          <p:cNvPr id="238" name="Picture 237" descr="CBSnew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25010" y="3061093"/>
            <a:ext cx="449561" cy="453924"/>
          </a:xfrm>
          <a:prstGeom prst="rect">
            <a:avLst/>
          </a:prstGeom>
        </p:spPr>
      </p:pic>
      <p:pic>
        <p:nvPicPr>
          <p:cNvPr id="239" name="Picture 238" descr="Relish_app_icon.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64043" y="4060031"/>
            <a:ext cx="453505" cy="453924"/>
          </a:xfrm>
          <a:prstGeom prst="rect">
            <a:avLst/>
          </a:prstGeom>
        </p:spPr>
      </p:pic>
      <p:pic>
        <p:nvPicPr>
          <p:cNvPr id="240" name="Picture 239" descr="Parade_app_icon.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09752" y="4060031"/>
            <a:ext cx="453505" cy="453924"/>
          </a:xfrm>
          <a:prstGeom prst="rect">
            <a:avLst/>
          </a:prstGeom>
        </p:spPr>
      </p:pic>
      <p:pic>
        <p:nvPicPr>
          <p:cNvPr id="241" name="Picture 240" descr="AllRecipes.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864026" y="4060031"/>
            <a:ext cx="462357" cy="465273"/>
          </a:xfrm>
          <a:prstGeom prst="rect">
            <a:avLst/>
          </a:prstGeom>
        </p:spPr>
      </p:pic>
      <p:pic>
        <p:nvPicPr>
          <p:cNvPr id="242" name="Picture 241" descr="InStyle.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27169" y="4060031"/>
            <a:ext cx="459472" cy="453924"/>
          </a:xfrm>
          <a:prstGeom prst="rect">
            <a:avLst/>
          </a:prstGeom>
        </p:spPr>
      </p:pic>
      <p:pic>
        <p:nvPicPr>
          <p:cNvPr id="243" name="Picture 242" descr="GoodHousekeeping_app_icon.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318334" y="4060031"/>
            <a:ext cx="444906" cy="445318"/>
          </a:xfrm>
          <a:prstGeom prst="rect">
            <a:avLst/>
          </a:prstGeom>
        </p:spPr>
      </p:pic>
      <p:pic>
        <p:nvPicPr>
          <p:cNvPr id="251" name="Picture 250" descr="MotorTrend_app_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446" y="2038809"/>
            <a:ext cx="475802" cy="476242"/>
          </a:xfrm>
          <a:prstGeom prst="rect">
            <a:avLst/>
          </a:prstGeom>
        </p:spPr>
      </p:pic>
      <p:pic>
        <p:nvPicPr>
          <p:cNvPr id="252" name="Picture 251" descr="XBox_app_icon.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654906" y="2038809"/>
            <a:ext cx="480274" cy="480718"/>
          </a:xfrm>
          <a:prstGeom prst="rect">
            <a:avLst/>
          </a:prstGeom>
          <a:ln>
            <a:noFill/>
          </a:ln>
          <a:scene3d>
            <a:camera prst="orthographicFront"/>
            <a:lightRig rig="threePt" dir="t"/>
          </a:scene3d>
          <a:sp3d>
            <a:bevelT/>
          </a:sp3d>
        </p:spPr>
      </p:pic>
      <p:pic>
        <p:nvPicPr>
          <p:cNvPr id="253" name="Picture 252" descr="PopSci_app_icon.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18838" y="2038809"/>
            <a:ext cx="472300" cy="472736"/>
          </a:xfrm>
          <a:prstGeom prst="rect">
            <a:avLst/>
          </a:prstGeom>
        </p:spPr>
      </p:pic>
      <p:pic>
        <p:nvPicPr>
          <p:cNvPr id="254" name="Picture 253" descr="Men'sFitness.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774796" y="2038809"/>
            <a:ext cx="451764" cy="448251"/>
          </a:xfrm>
          <a:prstGeom prst="rect">
            <a:avLst/>
          </a:prstGeom>
        </p:spPr>
      </p:pic>
      <p:pic>
        <p:nvPicPr>
          <p:cNvPr id="255" name="Picture 254" descr="engadget.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310217" y="2038809"/>
            <a:ext cx="453505" cy="453924"/>
          </a:xfrm>
          <a:prstGeom prst="rect">
            <a:avLst/>
          </a:prstGeom>
        </p:spPr>
      </p:pic>
      <p:pic>
        <p:nvPicPr>
          <p:cNvPr id="256" name="Picture 255" descr="TLC_app_icon.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645912" y="1026362"/>
            <a:ext cx="481849" cy="482295"/>
          </a:xfrm>
          <a:prstGeom prst="rect">
            <a:avLst/>
          </a:prstGeom>
        </p:spPr>
      </p:pic>
      <p:pic>
        <p:nvPicPr>
          <p:cNvPr id="257" name="Picture 256" descr="Ology_app_icon.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80820" y="1027938"/>
            <a:ext cx="474015" cy="474453"/>
          </a:xfrm>
          <a:prstGeom prst="rect">
            <a:avLst/>
          </a:prstGeom>
        </p:spPr>
      </p:pic>
      <p:pic>
        <p:nvPicPr>
          <p:cNvPr id="258" name="Picture 257" descr="BillboardCharts.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05800" y="1025087"/>
            <a:ext cx="459811" cy="467660"/>
          </a:xfrm>
          <a:prstGeom prst="rect">
            <a:avLst/>
          </a:prstGeom>
        </p:spPr>
      </p:pic>
      <p:pic>
        <p:nvPicPr>
          <p:cNvPr id="259" name="Picture 258" descr="Pandora.png"/>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7218838" y="1028198"/>
            <a:ext cx="450648" cy="454321"/>
          </a:xfrm>
          <a:prstGeom prst="rect">
            <a:avLst/>
          </a:prstGeom>
        </p:spPr>
      </p:pic>
      <p:pic>
        <p:nvPicPr>
          <p:cNvPr id="260" name="Picture 259" descr="AccesHollywood.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760563" y="1027939"/>
            <a:ext cx="454160" cy="454580"/>
          </a:xfrm>
          <a:prstGeom prst="rect">
            <a:avLst/>
          </a:prstGeom>
        </p:spPr>
      </p:pic>
      <p:pic>
        <p:nvPicPr>
          <p:cNvPr id="261" name="Picture 260" descr="SNMLB_app_icon.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331079" y="3024140"/>
            <a:ext cx="453505" cy="453924"/>
          </a:xfrm>
          <a:prstGeom prst="rect">
            <a:avLst/>
          </a:prstGeom>
        </p:spPr>
      </p:pic>
      <p:pic>
        <p:nvPicPr>
          <p:cNvPr id="262" name="Picture 261" descr="SN_NFL_app_icon.pn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01330" y="3049420"/>
            <a:ext cx="455969" cy="456390"/>
          </a:xfrm>
          <a:prstGeom prst="rect">
            <a:avLst/>
          </a:prstGeom>
        </p:spPr>
      </p:pic>
      <p:pic>
        <p:nvPicPr>
          <p:cNvPr id="263" name="Picture 262" descr="Ski&amp;SnowReport_app_icon.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674950" y="3049421"/>
            <a:ext cx="450745" cy="451162"/>
          </a:xfrm>
          <a:prstGeom prst="rect">
            <a:avLst/>
          </a:prstGeom>
        </p:spPr>
      </p:pic>
      <p:pic>
        <p:nvPicPr>
          <p:cNvPr id="264" name="Picture 263" descr="ESPN.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243346" y="3049420"/>
            <a:ext cx="421321" cy="424002"/>
          </a:xfrm>
          <a:prstGeom prst="rect">
            <a:avLst/>
          </a:prstGeom>
        </p:spPr>
      </p:pic>
      <p:pic>
        <p:nvPicPr>
          <p:cNvPr id="265" name="Picture 264" descr="FOXsports.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782318" y="3049420"/>
            <a:ext cx="431108" cy="424002"/>
          </a:xfrm>
          <a:prstGeom prst="rect">
            <a:avLst/>
          </a:prstGeom>
        </p:spPr>
      </p:pic>
      <p:pic>
        <p:nvPicPr>
          <p:cNvPr id="266" name="Picture 265" descr="Dwell_app_icon.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327640" y="4042264"/>
            <a:ext cx="453495" cy="453915"/>
          </a:xfrm>
          <a:prstGeom prst="rect">
            <a:avLst/>
          </a:prstGeom>
        </p:spPr>
      </p:pic>
      <p:pic>
        <p:nvPicPr>
          <p:cNvPr id="267" name="Picture 266" descr="MSNMoney_app_icon.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222458" y="4067800"/>
            <a:ext cx="453505" cy="453924"/>
          </a:xfrm>
          <a:prstGeom prst="rect">
            <a:avLst/>
          </a:prstGeom>
        </p:spPr>
      </p:pic>
      <p:pic>
        <p:nvPicPr>
          <p:cNvPr id="268" name="Picture 267" descr="Screen Shot 2013-07-02 at 10.05.26 AM.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07721" y="4063072"/>
            <a:ext cx="463527" cy="453924"/>
          </a:xfrm>
          <a:prstGeom prst="rect">
            <a:avLst/>
          </a:prstGeom>
        </p:spPr>
      </p:pic>
      <p:pic>
        <p:nvPicPr>
          <p:cNvPr id="269" name="Picture 268" descr="c|net.pn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776035" y="4067800"/>
            <a:ext cx="451532" cy="453924"/>
          </a:xfrm>
          <a:prstGeom prst="rect">
            <a:avLst/>
          </a:prstGeom>
        </p:spPr>
      </p:pic>
      <p:pic>
        <p:nvPicPr>
          <p:cNvPr id="270" name="Picture 269" descr="Esquire.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671320" y="4059920"/>
            <a:ext cx="451066" cy="453924"/>
          </a:xfrm>
          <a:prstGeom prst="rect">
            <a:avLst/>
          </a:prstGeom>
        </p:spPr>
      </p:pic>
      <p:sp>
        <p:nvSpPr>
          <p:cNvPr id="4" name="Rectangle 3"/>
          <p:cNvSpPr/>
          <p:nvPr/>
        </p:nvSpPr>
        <p:spPr bwMode="auto">
          <a:xfrm>
            <a:off x="402860" y="3578196"/>
            <a:ext cx="2495550" cy="9461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99540" fontAlgn="base">
              <a:lnSpc>
                <a:spcPct val="90000"/>
              </a:lnSpc>
              <a:spcBef>
                <a:spcPct val="0"/>
              </a:spcBef>
              <a:spcAft>
                <a:spcPct val="0"/>
              </a:spcAft>
            </a:pPr>
            <a:r>
              <a:rPr lang="en-US" dirty="0">
                <a:gradFill>
                  <a:gsLst>
                    <a:gs pos="0">
                      <a:srgbClr val="FFFFFF"/>
                    </a:gs>
                    <a:gs pos="100000">
                      <a:srgbClr val="FFFFFF"/>
                    </a:gs>
                  </a:gsLst>
                  <a:lin ang="5400000" scaled="0"/>
                </a:gradFill>
                <a:latin typeface="Segoe UI Light"/>
                <a:ea typeface="Segoe UI" pitchFamily="34" charset="0"/>
                <a:cs typeface="Segoe UI" pitchFamily="34" charset="0"/>
              </a:rPr>
              <a:t>Brand safe mobile inventory with </a:t>
            </a:r>
            <a:br>
              <a:rPr lang="en-US" dirty="0">
                <a:gradFill>
                  <a:gsLst>
                    <a:gs pos="0">
                      <a:srgbClr val="FFFFFF"/>
                    </a:gs>
                    <a:gs pos="100000">
                      <a:srgbClr val="FFFFFF"/>
                    </a:gs>
                  </a:gsLst>
                  <a:lin ang="5400000" scaled="0"/>
                </a:gradFill>
                <a:latin typeface="Segoe UI Light"/>
                <a:ea typeface="Segoe UI" pitchFamily="34" charset="0"/>
                <a:cs typeface="Segoe UI" pitchFamily="34" charset="0"/>
              </a:rPr>
            </a:br>
            <a:r>
              <a:rPr lang="en-US" dirty="0">
                <a:gradFill>
                  <a:gsLst>
                    <a:gs pos="0">
                      <a:srgbClr val="FFFFFF"/>
                    </a:gs>
                    <a:gs pos="100000">
                      <a:srgbClr val="FFFFFF"/>
                    </a:gs>
                  </a:gsLst>
                  <a:lin ang="5400000" scaled="0"/>
                </a:gradFill>
                <a:latin typeface="Segoe UI Light"/>
                <a:ea typeface="Segoe UI" pitchFamily="34" charset="0"/>
                <a:cs typeface="Segoe UI" pitchFamily="34" charset="0"/>
              </a:rPr>
              <a:t>incredible </a:t>
            </a:r>
            <a: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t/>
            </a:r>
            <a:b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br>
            <a: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t>consumer </a:t>
            </a:r>
            <a:r>
              <a:rPr lang="en-US" dirty="0">
                <a:gradFill>
                  <a:gsLst>
                    <a:gs pos="0">
                      <a:srgbClr val="FFFFFF"/>
                    </a:gs>
                    <a:gs pos="100000">
                      <a:srgbClr val="FFFFFF"/>
                    </a:gs>
                  </a:gsLst>
                  <a:lin ang="5400000" scaled="0"/>
                </a:gradFill>
                <a:latin typeface="Segoe UI Light"/>
                <a:ea typeface="Segoe UI" pitchFamily="34" charset="0"/>
                <a:cs typeface="Segoe UI" pitchFamily="34" charset="0"/>
              </a:rPr>
              <a:t>reach</a:t>
            </a:r>
          </a:p>
        </p:txBody>
      </p:sp>
      <p:sp>
        <p:nvSpPr>
          <p:cNvPr id="5" name="Rectangle 4"/>
          <p:cNvSpPr/>
          <p:nvPr/>
        </p:nvSpPr>
        <p:spPr bwMode="auto">
          <a:xfrm>
            <a:off x="374285" y="2457721"/>
            <a:ext cx="1600200" cy="7089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99540" fontAlgn="base">
              <a:lnSpc>
                <a:spcPct val="90000"/>
              </a:lnSpc>
              <a:spcBef>
                <a:spcPct val="0"/>
              </a:spcBef>
              <a:spcAft>
                <a:spcPct val="0"/>
              </a:spcAft>
            </a:pPr>
            <a:r>
              <a:rPr lang="en-US" dirty="0">
                <a:gradFill>
                  <a:gsLst>
                    <a:gs pos="0">
                      <a:srgbClr val="FFFFFF"/>
                    </a:gs>
                    <a:gs pos="100000">
                      <a:srgbClr val="FFFFFF"/>
                    </a:gs>
                  </a:gsLst>
                  <a:lin ang="5400000" scaled="0"/>
                </a:gradFill>
                <a:latin typeface="Segoe UI Light"/>
                <a:ea typeface="Segoe UI" pitchFamily="34" charset="0"/>
                <a:cs typeface="Segoe UI" pitchFamily="34" charset="0"/>
              </a:rPr>
              <a:t>Exclusive access to 33 premium </a:t>
            </a:r>
            <a:br>
              <a:rPr lang="en-US" dirty="0">
                <a:gradFill>
                  <a:gsLst>
                    <a:gs pos="0">
                      <a:srgbClr val="FFFFFF"/>
                    </a:gs>
                    <a:gs pos="100000">
                      <a:srgbClr val="FFFFFF"/>
                    </a:gs>
                  </a:gsLst>
                  <a:lin ang="5400000" scaled="0"/>
                </a:gradFill>
                <a:latin typeface="Segoe UI Light"/>
                <a:ea typeface="Segoe UI" pitchFamily="34" charset="0"/>
                <a:cs typeface="Segoe UI" pitchFamily="34" charset="0"/>
              </a:rPr>
            </a:br>
            <a:r>
              <a:rPr lang="en-US" dirty="0">
                <a:gradFill>
                  <a:gsLst>
                    <a:gs pos="0">
                      <a:srgbClr val="FFFFFF"/>
                    </a:gs>
                    <a:gs pos="100000">
                      <a:srgbClr val="FFFFFF"/>
                    </a:gs>
                  </a:gsLst>
                  <a:lin ang="5400000" scaled="0"/>
                </a:gradFill>
                <a:latin typeface="Segoe UI Light"/>
                <a:ea typeface="Segoe UI" pitchFamily="34" charset="0"/>
                <a:cs typeface="Segoe UI" pitchFamily="34" charset="0"/>
              </a:rPr>
              <a:t>publishers</a:t>
            </a:r>
          </a:p>
        </p:txBody>
      </p:sp>
      <p:sp>
        <p:nvSpPr>
          <p:cNvPr id="6" name="Rectangle 5"/>
          <p:cNvSpPr/>
          <p:nvPr/>
        </p:nvSpPr>
        <p:spPr bwMode="auto">
          <a:xfrm>
            <a:off x="383810" y="909059"/>
            <a:ext cx="2514600" cy="11371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99540" fontAlgn="base">
              <a:lnSpc>
                <a:spcPct val="90000"/>
              </a:lnSpc>
              <a:spcBef>
                <a:spcPct val="0"/>
              </a:spcBef>
              <a:spcAft>
                <a:spcPct val="0"/>
              </a:spcAft>
            </a:pPr>
            <a:r>
              <a:rPr lang="en-US" sz="4800" dirty="0" smtClean="0">
                <a:gradFill>
                  <a:gsLst>
                    <a:gs pos="0">
                      <a:srgbClr val="FFFFFF"/>
                    </a:gs>
                    <a:gs pos="100000">
                      <a:srgbClr val="FFFFFF"/>
                    </a:gs>
                  </a:gsLst>
                  <a:lin ang="5400000" scaled="0"/>
                </a:gradFill>
                <a:latin typeface="Segoe UI Light"/>
                <a:ea typeface="Segoe UI" pitchFamily="34" charset="0"/>
                <a:cs typeface="Segoe UI" pitchFamily="34" charset="0"/>
              </a:rPr>
              <a:t>50M</a:t>
            </a:r>
            <a: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t> </a:t>
            </a:r>
            <a:b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br>
            <a: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t>impressions </a:t>
            </a:r>
            <a:b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br>
            <a:r>
              <a:rPr lang="en-US" dirty="0" smtClean="0">
                <a:gradFill>
                  <a:gsLst>
                    <a:gs pos="0">
                      <a:srgbClr val="FFFFFF"/>
                    </a:gs>
                    <a:gs pos="100000">
                      <a:srgbClr val="FFFFFF"/>
                    </a:gs>
                  </a:gsLst>
                  <a:lin ang="5400000" scaled="0"/>
                </a:gradFill>
                <a:latin typeface="Segoe UI Light"/>
                <a:ea typeface="Segoe UI" pitchFamily="34" charset="0"/>
                <a:cs typeface="Segoe UI" pitchFamily="34" charset="0"/>
              </a:rPr>
              <a:t>per </a:t>
            </a:r>
            <a:r>
              <a:rPr lang="en-US" dirty="0">
                <a:gradFill>
                  <a:gsLst>
                    <a:gs pos="0">
                      <a:srgbClr val="FFFFFF"/>
                    </a:gs>
                    <a:gs pos="100000">
                      <a:srgbClr val="FFFFFF"/>
                    </a:gs>
                  </a:gsLst>
                  <a:lin ang="5400000" scaled="0"/>
                </a:gradFill>
                <a:latin typeface="Segoe UI Light"/>
                <a:ea typeface="Segoe UI" pitchFamily="34" charset="0"/>
                <a:cs typeface="Segoe UI" pitchFamily="34" charset="0"/>
              </a:rPr>
              <a:t>category </a:t>
            </a:r>
          </a:p>
        </p:txBody>
      </p:sp>
    </p:spTree>
    <p:extLst>
      <p:ext uri="{BB962C8B-B14F-4D97-AF65-F5344CB8AC3E}">
        <p14:creationId xmlns:p14="http://schemas.microsoft.com/office/powerpoint/2010/main" val="97154868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additive="base">
                                        <p:cTn id="27" dur="500" fill="hold"/>
                                        <p:tgtEl>
                                          <p:spTgt spid="105"/>
                                        </p:tgtEl>
                                        <p:attrNameLst>
                                          <p:attrName>ppt_x</p:attrName>
                                        </p:attrNameLst>
                                      </p:cBhvr>
                                      <p:tavLst>
                                        <p:tav tm="0">
                                          <p:val>
                                            <p:strVal val="0-#ppt_w/2"/>
                                          </p:val>
                                        </p:tav>
                                        <p:tav tm="100000">
                                          <p:val>
                                            <p:strVal val="#ppt_x"/>
                                          </p:val>
                                        </p:tav>
                                      </p:tavLst>
                                    </p:anim>
                                    <p:anim calcmode="lin" valueType="num">
                                      <p:cBhvr additive="base">
                                        <p:cTn id="28" dur="500" fill="hold"/>
                                        <p:tgtEl>
                                          <p:spTgt spid="10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additive="base">
                                        <p:cTn id="32" dur="500" fill="hold"/>
                                        <p:tgtEl>
                                          <p:spTgt spid="106"/>
                                        </p:tgtEl>
                                        <p:attrNameLst>
                                          <p:attrName>ppt_x</p:attrName>
                                        </p:attrNameLst>
                                      </p:cBhvr>
                                      <p:tavLst>
                                        <p:tav tm="0">
                                          <p:val>
                                            <p:strVal val="0-#ppt_w/2"/>
                                          </p:val>
                                        </p:tav>
                                        <p:tav tm="100000">
                                          <p:val>
                                            <p:strVal val="#ppt_x"/>
                                          </p:val>
                                        </p:tav>
                                      </p:tavLst>
                                    </p:anim>
                                    <p:anim calcmode="lin" valueType="num">
                                      <p:cBhvr additive="base">
                                        <p:cTn id="33" dur="500" fill="hold"/>
                                        <p:tgtEl>
                                          <p:spTgt spid="10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08"/>
                                        </p:tgtEl>
                                        <p:attrNameLst>
                                          <p:attrName>style.visibility</p:attrName>
                                        </p:attrNameLst>
                                      </p:cBhvr>
                                      <p:to>
                                        <p:strVal val="visible"/>
                                      </p:to>
                                    </p:set>
                                    <p:anim calcmode="lin" valueType="num">
                                      <p:cBhvr additive="base">
                                        <p:cTn id="42" dur="500" fill="hold"/>
                                        <p:tgtEl>
                                          <p:spTgt spid="108"/>
                                        </p:tgtEl>
                                        <p:attrNameLst>
                                          <p:attrName>ppt_x</p:attrName>
                                        </p:attrNameLst>
                                      </p:cBhvr>
                                      <p:tavLst>
                                        <p:tav tm="0">
                                          <p:val>
                                            <p:strVal val="0-#ppt_w/2"/>
                                          </p:val>
                                        </p:tav>
                                        <p:tav tm="100000">
                                          <p:val>
                                            <p:strVal val="#ppt_x"/>
                                          </p:val>
                                        </p:tav>
                                      </p:tavLst>
                                    </p:anim>
                                    <p:anim calcmode="lin" valueType="num">
                                      <p:cBhvr additive="base">
                                        <p:cTn id="43" dur="500" fill="hold"/>
                                        <p:tgtEl>
                                          <p:spTgt spid="10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09"/>
                                        </p:tgtEl>
                                        <p:attrNameLst>
                                          <p:attrName>style.visibility</p:attrName>
                                        </p:attrNameLst>
                                      </p:cBhvr>
                                      <p:to>
                                        <p:strVal val="visible"/>
                                      </p:to>
                                    </p:set>
                                    <p:anim calcmode="lin" valueType="num">
                                      <p:cBhvr additive="base">
                                        <p:cTn id="47" dur="500" fill="hold"/>
                                        <p:tgtEl>
                                          <p:spTgt spid="109"/>
                                        </p:tgtEl>
                                        <p:attrNameLst>
                                          <p:attrName>ppt_x</p:attrName>
                                        </p:attrNameLst>
                                      </p:cBhvr>
                                      <p:tavLst>
                                        <p:tav tm="0">
                                          <p:val>
                                            <p:strVal val="0-#ppt_w/2"/>
                                          </p:val>
                                        </p:tav>
                                        <p:tav tm="100000">
                                          <p:val>
                                            <p:strVal val="#ppt_x"/>
                                          </p:val>
                                        </p:tav>
                                      </p:tavLst>
                                    </p:anim>
                                    <p:anim calcmode="lin" valueType="num">
                                      <p:cBhvr additive="base">
                                        <p:cTn id="48" dur="500" fill="hold"/>
                                        <p:tgtEl>
                                          <p:spTgt spid="10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10"/>
                                        </p:tgtEl>
                                        <p:attrNameLst>
                                          <p:attrName>style.visibility</p:attrName>
                                        </p:attrNameLst>
                                      </p:cBhvr>
                                      <p:to>
                                        <p:strVal val="visible"/>
                                      </p:to>
                                    </p:set>
                                    <p:anim calcmode="lin" valueType="num">
                                      <p:cBhvr additive="base">
                                        <p:cTn id="52" dur="500" fill="hold"/>
                                        <p:tgtEl>
                                          <p:spTgt spid="110"/>
                                        </p:tgtEl>
                                        <p:attrNameLst>
                                          <p:attrName>ppt_x</p:attrName>
                                        </p:attrNameLst>
                                      </p:cBhvr>
                                      <p:tavLst>
                                        <p:tav tm="0">
                                          <p:val>
                                            <p:strVal val="0-#ppt_w/2"/>
                                          </p:val>
                                        </p:tav>
                                        <p:tav tm="100000">
                                          <p:val>
                                            <p:strVal val="#ppt_x"/>
                                          </p:val>
                                        </p:tav>
                                      </p:tavLst>
                                    </p:anim>
                                    <p:anim calcmode="lin" valueType="num">
                                      <p:cBhvr additive="base">
                                        <p:cTn id="53" dur="500" fill="hold"/>
                                        <p:tgtEl>
                                          <p:spTgt spid="11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additive="base">
                                        <p:cTn id="57" dur="500" fill="hold"/>
                                        <p:tgtEl>
                                          <p:spTgt spid="111"/>
                                        </p:tgtEl>
                                        <p:attrNameLst>
                                          <p:attrName>ppt_x</p:attrName>
                                        </p:attrNameLst>
                                      </p:cBhvr>
                                      <p:tavLst>
                                        <p:tav tm="0">
                                          <p:val>
                                            <p:strVal val="0-#ppt_w/2"/>
                                          </p:val>
                                        </p:tav>
                                        <p:tav tm="100000">
                                          <p:val>
                                            <p:strVal val="#ppt_x"/>
                                          </p:val>
                                        </p:tav>
                                      </p:tavLst>
                                    </p:anim>
                                    <p:anim calcmode="lin" valueType="num">
                                      <p:cBhvr additive="base">
                                        <p:cTn id="58" dur="500" fill="hold"/>
                                        <p:tgtEl>
                                          <p:spTgt spid="111"/>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12"/>
                                        </p:tgtEl>
                                        <p:attrNameLst>
                                          <p:attrName>style.visibility</p:attrName>
                                        </p:attrNameLst>
                                      </p:cBhvr>
                                      <p:to>
                                        <p:strVal val="visible"/>
                                      </p:to>
                                    </p:set>
                                    <p:anim calcmode="lin" valueType="num">
                                      <p:cBhvr additive="base">
                                        <p:cTn id="62" dur="500" fill="hold"/>
                                        <p:tgtEl>
                                          <p:spTgt spid="112"/>
                                        </p:tgtEl>
                                        <p:attrNameLst>
                                          <p:attrName>ppt_x</p:attrName>
                                        </p:attrNameLst>
                                      </p:cBhvr>
                                      <p:tavLst>
                                        <p:tav tm="0">
                                          <p:val>
                                            <p:strVal val="0-#ppt_w/2"/>
                                          </p:val>
                                        </p:tav>
                                        <p:tav tm="100000">
                                          <p:val>
                                            <p:strVal val="#ppt_x"/>
                                          </p:val>
                                        </p:tav>
                                      </p:tavLst>
                                    </p:anim>
                                    <p:anim calcmode="lin" valueType="num">
                                      <p:cBhvr additive="base">
                                        <p:cTn id="63" dur="500" fill="hold"/>
                                        <p:tgtEl>
                                          <p:spTgt spid="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5" grpId="0" animBg="1"/>
      <p:bldP spid="106" grpId="0" animBg="1"/>
      <p:bldP spid="107" grpId="0" animBg="1"/>
      <p:bldP spid="108" grpId="0" animBg="1"/>
      <p:bldP spid="109" grpId="0" animBg="1"/>
      <p:bldP spid="110" grpId="0" animBg="1"/>
      <p:bldP spid="111" grpId="0" animBg="1"/>
      <p:bldP spid="112" grpId="0" animBg="1"/>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Own MSN mobile HP takeover for a day. </a:t>
            </a:r>
            <a:endParaRPr lang="en-US" dirty="0"/>
          </a:p>
        </p:txBody>
      </p:sp>
      <p:sp>
        <p:nvSpPr>
          <p:cNvPr id="2" name="Text Placeholder 1"/>
          <p:cNvSpPr>
            <a:spLocks noGrp="1"/>
          </p:cNvSpPr>
          <p:nvPr>
            <p:ph type="body" sz="quarter" idx="18"/>
          </p:nvPr>
        </p:nvSpPr>
        <p:spPr/>
        <p:txBody>
          <a:bodyPr/>
          <a:lstStyle/>
          <a:p>
            <a:r>
              <a:rPr lang="fr-FR" dirty="0" smtClean="0"/>
              <a:t>Source: 1. Mobile </a:t>
            </a:r>
            <a:r>
              <a:rPr lang="fr-FR" dirty="0" err="1" smtClean="0"/>
              <a:t>Metrix</a:t>
            </a:r>
            <a:r>
              <a:rPr lang="fr-FR" dirty="0" smtClean="0"/>
              <a:t> 2.0 </a:t>
            </a:r>
            <a:r>
              <a:rPr lang="fr-FR" dirty="0" err="1" smtClean="0"/>
              <a:t>Demographic</a:t>
            </a:r>
            <a:r>
              <a:rPr lang="fr-FR" dirty="0" smtClean="0"/>
              <a:t> Profile (18+), MSN </a:t>
            </a:r>
            <a:r>
              <a:rPr lang="fr-FR" dirty="0" err="1" smtClean="0"/>
              <a:t>Homepages</a:t>
            </a:r>
            <a:r>
              <a:rPr lang="fr-FR" dirty="0" smtClean="0"/>
              <a:t>, </a:t>
            </a:r>
            <a:r>
              <a:rPr lang="fr-FR" dirty="0" err="1" smtClean="0"/>
              <a:t>October</a:t>
            </a:r>
            <a:r>
              <a:rPr lang="fr-FR" dirty="0" smtClean="0"/>
              <a:t> 2012; 2. </a:t>
            </a:r>
            <a:r>
              <a:rPr lang="en-US" dirty="0" err="1" smtClean="0"/>
              <a:t>comScore</a:t>
            </a:r>
            <a:r>
              <a:rPr lang="en-US" dirty="0" smtClean="0"/>
              <a:t> </a:t>
            </a:r>
            <a:r>
              <a:rPr lang="en-US" dirty="0" err="1"/>
              <a:t>MobiLens</a:t>
            </a:r>
            <a:r>
              <a:rPr lang="en-US" dirty="0"/>
              <a:t>, (Feature and Smartphone), Microsoft Sites, US, October  </a:t>
            </a:r>
            <a:r>
              <a:rPr lang="en-US" dirty="0" smtClean="0"/>
              <a:t>2012 ; 3. MSN </a:t>
            </a:r>
            <a:r>
              <a:rPr lang="en-US" dirty="0"/>
              <a:t>Trend Report, Jan. </a:t>
            </a:r>
            <a:r>
              <a:rPr lang="en-US" dirty="0" smtClean="0"/>
              <a:t>2012</a:t>
            </a:r>
            <a:endParaRPr lang="en-US" dirty="0"/>
          </a:p>
        </p:txBody>
      </p:sp>
      <p:sp>
        <p:nvSpPr>
          <p:cNvPr id="66" name="TextBox 65"/>
          <p:cNvSpPr txBox="1"/>
          <p:nvPr/>
        </p:nvSpPr>
        <p:spPr>
          <a:xfrm>
            <a:off x="4272411" y="3975968"/>
            <a:ext cx="2046224" cy="1038482"/>
          </a:xfrm>
          <a:prstGeom prst="rect">
            <a:avLst/>
          </a:prstGeom>
          <a:ln>
            <a:noFill/>
          </a:ln>
        </p:spPr>
        <p:txBody>
          <a:bodyPr vert="horz" wrap="square" lIns="0" tIns="0" rIns="0" bIns="0" rtlCol="0" anchor="t">
            <a:noAutofit/>
          </a:bodyPr>
          <a:lstStyle/>
          <a:p>
            <a:pPr defTabSz="684972">
              <a:spcBef>
                <a:spcPts val="150"/>
              </a:spcBef>
              <a:buClr>
                <a:srgbClr val="EF3A42"/>
              </a:buClr>
            </a:pPr>
            <a:endParaRPr lang="en-US" sz="1200" dirty="0">
              <a:solidFill>
                <a:srgbClr val="000000"/>
              </a:solidFill>
              <a:latin typeface="Segoe Light" pitchFamily="34" charset="0"/>
            </a:endParaRPr>
          </a:p>
        </p:txBody>
      </p:sp>
      <p:sp>
        <p:nvSpPr>
          <p:cNvPr id="72" name="TextBox 71"/>
          <p:cNvSpPr txBox="1"/>
          <p:nvPr/>
        </p:nvSpPr>
        <p:spPr>
          <a:xfrm>
            <a:off x="4273989" y="3912519"/>
            <a:ext cx="1531874" cy="1038482"/>
          </a:xfrm>
          <a:prstGeom prst="rect">
            <a:avLst/>
          </a:prstGeom>
          <a:ln>
            <a:noFill/>
          </a:ln>
        </p:spPr>
        <p:txBody>
          <a:bodyPr vert="horz" wrap="square" lIns="0" tIns="0" rIns="0" bIns="0" rtlCol="0" anchor="t">
            <a:noAutofit/>
          </a:bodyPr>
          <a:lstStyle/>
          <a:p>
            <a:pPr defTabSz="684972">
              <a:spcBef>
                <a:spcPts val="150"/>
              </a:spcBef>
              <a:buClr>
                <a:srgbClr val="EF3A42"/>
              </a:buClr>
            </a:pPr>
            <a:endParaRPr lang="en-US" sz="1200" dirty="0">
              <a:solidFill>
                <a:srgbClr val="000000"/>
              </a:solidFill>
              <a:latin typeface="Segoe Light" pitchFamily="34" charset="0"/>
            </a:endParaRPr>
          </a:p>
        </p:txBody>
      </p:sp>
      <p:grpSp>
        <p:nvGrpSpPr>
          <p:cNvPr id="3" name="Group 2"/>
          <p:cNvGrpSpPr/>
          <p:nvPr/>
        </p:nvGrpSpPr>
        <p:grpSpPr>
          <a:xfrm>
            <a:off x="301837" y="2676070"/>
            <a:ext cx="2600803" cy="1590380"/>
            <a:chOff x="301837" y="2676070"/>
            <a:chExt cx="2600803" cy="1420405"/>
          </a:xfrm>
        </p:grpSpPr>
        <p:grpSp>
          <p:nvGrpSpPr>
            <p:cNvPr id="5" name="Group 4"/>
            <p:cNvGrpSpPr/>
            <p:nvPr/>
          </p:nvGrpSpPr>
          <p:grpSpPr>
            <a:xfrm>
              <a:off x="301837" y="2676070"/>
              <a:ext cx="2600803" cy="686436"/>
              <a:chOff x="602059" y="3842382"/>
              <a:chExt cx="3279604" cy="914400"/>
            </a:xfrm>
          </p:grpSpPr>
          <p:sp>
            <p:nvSpPr>
              <p:cNvPr id="61" name="Rectangle 60"/>
              <p:cNvSpPr/>
              <p:nvPr/>
            </p:nvSpPr>
            <p:spPr bwMode="auto">
              <a:xfrm>
                <a:off x="602059" y="3842382"/>
                <a:ext cx="3279604" cy="914400"/>
              </a:xfrm>
              <a:prstGeom prst="rect">
                <a:avLst/>
              </a:prstGeom>
              <a:solidFill>
                <a:srgbClr val="002060">
                  <a:alpha val="4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gn="r" defTabSz="684747" fontAlgn="base">
                  <a:spcBef>
                    <a:spcPct val="0"/>
                  </a:spcBef>
                  <a:spcAft>
                    <a:spcPct val="0"/>
                  </a:spcAft>
                </a:pPr>
                <a:endParaRPr lang="en-US" spc="-38" dirty="0">
                  <a:solidFill>
                    <a:schemeClr val="tx2"/>
                  </a:solidFill>
                  <a:latin typeface="Segoe Light" pitchFamily="34" charset="0"/>
                  <a:ea typeface="Segoe UI" pitchFamily="34" charset="0"/>
                  <a:cs typeface="Segoe UI" pitchFamily="34" charset="0"/>
                </a:endParaRPr>
              </a:p>
            </p:txBody>
          </p:sp>
          <p:sp>
            <p:nvSpPr>
              <p:cNvPr id="62" name="Rectangle 61"/>
              <p:cNvSpPr/>
              <p:nvPr/>
            </p:nvSpPr>
            <p:spPr bwMode="auto">
              <a:xfrm>
                <a:off x="602062" y="3842383"/>
                <a:ext cx="1925495" cy="914399"/>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defTabSz="684747" fontAlgn="base">
                  <a:spcBef>
                    <a:spcPct val="0"/>
                  </a:spcBef>
                  <a:spcAft>
                    <a:spcPct val="0"/>
                  </a:spcAft>
                </a:pPr>
                <a:r>
                  <a:rPr lang="en-US" sz="2400" spc="-38" dirty="0">
                    <a:solidFill>
                      <a:schemeClr val="tx2"/>
                    </a:solidFill>
                    <a:latin typeface="+mj-lt"/>
                    <a:ea typeface="Segoe UI" pitchFamily="34" charset="0"/>
                    <a:cs typeface="Segoe UI" pitchFamily="34" charset="0"/>
                  </a:rPr>
                  <a:t>62% </a:t>
                </a:r>
                <a:br>
                  <a:rPr lang="en-US" sz="2400" spc="-38" dirty="0">
                    <a:solidFill>
                      <a:schemeClr val="tx2"/>
                    </a:solidFill>
                    <a:latin typeface="+mj-lt"/>
                    <a:ea typeface="Segoe UI" pitchFamily="34" charset="0"/>
                    <a:cs typeface="Segoe UI" pitchFamily="34" charset="0"/>
                  </a:rPr>
                </a:br>
                <a:r>
                  <a:rPr lang="en-US" sz="1600" spc="-38" dirty="0" smtClean="0">
                    <a:solidFill>
                      <a:schemeClr val="tx2"/>
                    </a:solidFill>
                    <a:latin typeface="+mj-lt"/>
                    <a:ea typeface="Segoe UI" pitchFamily="34" charset="0"/>
                    <a:cs typeface="Segoe UI" pitchFamily="34" charset="0"/>
                  </a:rPr>
                  <a:t>male</a:t>
                </a:r>
                <a:r>
                  <a:rPr lang="en-US" sz="1600" spc="-38" baseline="30000" dirty="0" smtClean="0">
                    <a:solidFill>
                      <a:schemeClr val="tx2"/>
                    </a:solidFill>
                    <a:latin typeface="+mj-lt"/>
                    <a:ea typeface="Segoe UI" pitchFamily="34" charset="0"/>
                    <a:cs typeface="Segoe UI" pitchFamily="34" charset="0"/>
                  </a:rPr>
                  <a:t>1</a:t>
                </a:r>
                <a:endParaRPr lang="en-US" sz="1600" spc="-38" baseline="30000" dirty="0">
                  <a:solidFill>
                    <a:schemeClr val="tx2"/>
                  </a:solidFill>
                  <a:latin typeface="+mj-lt"/>
                  <a:ea typeface="Segoe UI" pitchFamily="34" charset="0"/>
                  <a:cs typeface="Segoe UI" pitchFamily="34" charset="0"/>
                </a:endParaRPr>
              </a:p>
            </p:txBody>
          </p:sp>
        </p:grpSp>
        <p:sp>
          <p:nvSpPr>
            <p:cNvPr id="63" name="Rectangle 62"/>
            <p:cNvSpPr/>
            <p:nvPr/>
          </p:nvSpPr>
          <p:spPr bwMode="auto">
            <a:xfrm>
              <a:off x="301970" y="3410040"/>
              <a:ext cx="2598419" cy="686435"/>
            </a:xfrm>
            <a:prstGeom prst="rect">
              <a:avLst/>
            </a:prstGeom>
            <a:solidFill>
              <a:srgbClr val="0192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17" tIns="34259" rIns="34259" bIns="34259" numCol="1" spcCol="0" rtlCol="0" fromWordArt="0" anchor="ctr" anchorCtr="0" forceAA="0" compatLnSpc="1">
              <a:prstTxWarp prst="textNoShape">
                <a:avLst/>
              </a:prstTxWarp>
              <a:noAutofit/>
            </a:bodyPr>
            <a:lstStyle/>
            <a:p>
              <a:pPr defTabSz="684747" fontAlgn="base">
                <a:spcBef>
                  <a:spcPct val="0"/>
                </a:spcBef>
                <a:spcAft>
                  <a:spcPct val="0"/>
                </a:spcAft>
              </a:pPr>
              <a:r>
                <a:rPr lang="en-US" sz="1500" b="1" spc="-38" dirty="0">
                  <a:solidFill>
                    <a:schemeClr val="tx2"/>
                  </a:solidFill>
                  <a:latin typeface="Segoe Light" pitchFamily="34" charset="0"/>
                  <a:ea typeface="Segoe UI" pitchFamily="34" charset="0"/>
                  <a:cs typeface="Segoe UI" pitchFamily="34" charset="0"/>
                </a:rPr>
                <a:t>Our audience </a:t>
              </a:r>
              <a:br>
                <a:rPr lang="en-US" sz="1500" b="1" spc="-38" dirty="0">
                  <a:solidFill>
                    <a:schemeClr val="tx2"/>
                  </a:solidFill>
                  <a:latin typeface="Segoe Light" pitchFamily="34" charset="0"/>
                  <a:ea typeface="Segoe UI" pitchFamily="34" charset="0"/>
                  <a:cs typeface="Segoe UI" pitchFamily="34" charset="0"/>
                </a:rPr>
              </a:br>
              <a:r>
                <a:rPr lang="en-US" sz="1500" b="1" spc="-38" dirty="0">
                  <a:solidFill>
                    <a:schemeClr val="tx2"/>
                  </a:solidFill>
                  <a:latin typeface="Segoe Light" pitchFamily="34" charset="0"/>
                  <a:ea typeface="Segoe UI" pitchFamily="34" charset="0"/>
                  <a:cs typeface="Segoe UI" pitchFamily="34" charset="0"/>
                </a:rPr>
                <a:t>skews </a:t>
              </a:r>
              <a:r>
                <a:rPr lang="en-US" sz="1500" b="1" spc="-38" dirty="0" smtClean="0">
                  <a:solidFill>
                    <a:schemeClr val="tx2"/>
                  </a:solidFill>
                  <a:latin typeface="Segoe Light" pitchFamily="34" charset="0"/>
                  <a:ea typeface="Segoe UI" pitchFamily="34" charset="0"/>
                  <a:cs typeface="Segoe UI" pitchFamily="34" charset="0"/>
                </a:rPr>
                <a:t>25-49</a:t>
              </a:r>
              <a:r>
                <a:rPr lang="en-US" sz="1500" b="1" spc="-38" baseline="30000" dirty="0" smtClean="0">
                  <a:solidFill>
                    <a:schemeClr val="tx2"/>
                  </a:solidFill>
                  <a:latin typeface="Segoe Light" pitchFamily="34" charset="0"/>
                  <a:ea typeface="Segoe UI" pitchFamily="34" charset="0"/>
                  <a:cs typeface="Segoe UI" pitchFamily="34" charset="0"/>
                </a:rPr>
                <a:t>1</a:t>
              </a:r>
              <a:endParaRPr lang="en-US" spc="-38" baseline="30000" dirty="0">
                <a:solidFill>
                  <a:schemeClr val="tx2"/>
                </a:solidFill>
                <a:latin typeface="Segoe Light" pitchFamily="34" charset="0"/>
                <a:ea typeface="Segoe UI" pitchFamily="34" charset="0"/>
                <a:cs typeface="Segoe UI" pitchFamily="34" charset="0"/>
              </a:endParaRPr>
            </a:p>
          </p:txBody>
        </p:sp>
      </p:gr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1970" y="948363"/>
            <a:ext cx="2598419" cy="1679855"/>
          </a:xfrm>
          <a:prstGeom prst="rect">
            <a:avLst/>
          </a:prstGeom>
        </p:spPr>
      </p:pic>
      <p:grpSp>
        <p:nvGrpSpPr>
          <p:cNvPr id="11" name="Group 10"/>
          <p:cNvGrpSpPr/>
          <p:nvPr/>
        </p:nvGrpSpPr>
        <p:grpSpPr>
          <a:xfrm>
            <a:off x="300724" y="2088527"/>
            <a:ext cx="2601915" cy="560741"/>
            <a:chOff x="587591" y="3059723"/>
            <a:chExt cx="3281004" cy="746963"/>
          </a:xfrm>
        </p:grpSpPr>
        <p:sp>
          <p:nvSpPr>
            <p:cNvPr id="68" name="Rectangle 67"/>
            <p:cNvSpPr/>
            <p:nvPr/>
          </p:nvSpPr>
          <p:spPr bwMode="auto">
            <a:xfrm>
              <a:off x="588994" y="3059724"/>
              <a:ext cx="3279601" cy="725432"/>
            </a:xfrm>
            <a:prstGeom prst="rect">
              <a:avLst/>
            </a:prstGeom>
            <a:solidFill>
              <a:srgbClr val="00000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51" tIns="45651" rIns="45651" bIns="45651" numCol="1" spcCol="0" rtlCol="0" fromWordArt="0" anchor="b" anchorCtr="0" forceAA="0" compatLnSpc="1">
              <a:prstTxWarp prst="textNoShape">
                <a:avLst/>
              </a:prstTxWarp>
              <a:noAutofit/>
            </a:bodyPr>
            <a:lstStyle/>
            <a:p>
              <a:pPr defTabSz="912836"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69" name="TextBox 68"/>
            <p:cNvSpPr txBox="1"/>
            <p:nvPr/>
          </p:nvSpPr>
          <p:spPr>
            <a:xfrm>
              <a:off x="587591" y="3059723"/>
              <a:ext cx="1305252" cy="725434"/>
            </a:xfrm>
            <a:prstGeom prst="rect">
              <a:avLst/>
            </a:prstGeom>
            <a:solidFill>
              <a:srgbClr val="002060"/>
            </a:solidFill>
          </p:spPr>
          <p:txBody>
            <a:bodyPr vert="horz" wrap="square" lIns="0" tIns="0" rIns="0" bIns="0" rtlCol="0" anchor="t">
              <a:noAutofit/>
            </a:bodyPr>
            <a:lstStyle/>
            <a:p>
              <a:pPr defTabSz="684972">
                <a:spcBef>
                  <a:spcPct val="20000"/>
                </a:spcBef>
                <a:buClr>
                  <a:srgbClr val="EF3A42"/>
                </a:buClr>
              </a:pPr>
              <a:r>
                <a:rPr lang="en-US" sz="3200" spc="-113" dirty="0" smtClean="0">
                  <a:solidFill>
                    <a:schemeClr val="tx2"/>
                  </a:solidFill>
                  <a:latin typeface="Segoe Light" pitchFamily="34" charset="0"/>
                </a:rPr>
                <a:t> 2.2M</a:t>
              </a:r>
              <a:endParaRPr lang="en-US" sz="3600" spc="-113" dirty="0">
                <a:solidFill>
                  <a:schemeClr val="tx2"/>
                </a:solidFill>
                <a:latin typeface="Segoe Light" pitchFamily="34" charset="0"/>
              </a:endParaRPr>
            </a:p>
          </p:txBody>
        </p:sp>
        <p:sp>
          <p:nvSpPr>
            <p:cNvPr id="70" name="TextBox 69"/>
            <p:cNvSpPr txBox="1"/>
            <p:nvPr/>
          </p:nvSpPr>
          <p:spPr>
            <a:xfrm>
              <a:off x="2080422" y="3166105"/>
              <a:ext cx="1669480" cy="640581"/>
            </a:xfrm>
            <a:prstGeom prst="rect">
              <a:avLst/>
            </a:prstGeom>
          </p:spPr>
          <p:txBody>
            <a:bodyPr vert="horz" wrap="square" lIns="0" tIns="0" rIns="0" bIns="0" rtlCol="0" anchor="t">
              <a:noAutofit/>
            </a:bodyPr>
            <a:lstStyle/>
            <a:p>
              <a:pPr defTabSz="684972">
                <a:spcBef>
                  <a:spcPct val="20000"/>
                </a:spcBef>
                <a:buClr>
                  <a:srgbClr val="EF3A42"/>
                </a:buClr>
              </a:pPr>
              <a:r>
                <a:rPr lang="en-US" sz="1200" dirty="0">
                  <a:solidFill>
                    <a:srgbClr val="FFFFFF"/>
                  </a:solidFill>
                  <a:latin typeface="Segoe Light" pitchFamily="34" charset="0"/>
                </a:rPr>
                <a:t>smartphone unique users per </a:t>
              </a:r>
              <a:r>
                <a:rPr lang="en-US" sz="1200" dirty="0" smtClean="0">
                  <a:solidFill>
                    <a:srgbClr val="FFFFFF"/>
                  </a:solidFill>
                  <a:latin typeface="Segoe Light" pitchFamily="34" charset="0"/>
                </a:rPr>
                <a:t>mo.</a:t>
              </a:r>
              <a:r>
                <a:rPr lang="en-US" sz="1200" baseline="30000" dirty="0" smtClean="0">
                  <a:solidFill>
                    <a:srgbClr val="FFFFFF"/>
                  </a:solidFill>
                  <a:latin typeface="Segoe Light" pitchFamily="34" charset="0"/>
                </a:rPr>
                <a:t>1</a:t>
              </a:r>
              <a:endParaRPr lang="en-US" sz="1200" baseline="30000" dirty="0">
                <a:solidFill>
                  <a:srgbClr val="FFFFFF"/>
                </a:solidFill>
                <a:latin typeface="Segoe Light" pitchFamily="34" charset="0"/>
              </a:endParaRPr>
            </a:p>
          </p:txBody>
        </p:sp>
      </p:grpSp>
      <p:grpSp>
        <p:nvGrpSpPr>
          <p:cNvPr id="10" name="Group 9"/>
          <p:cNvGrpSpPr/>
          <p:nvPr/>
        </p:nvGrpSpPr>
        <p:grpSpPr>
          <a:xfrm>
            <a:off x="7094141" y="1099858"/>
            <a:ext cx="1749135" cy="1549412"/>
            <a:chOff x="7313616" y="3658816"/>
            <a:chExt cx="2111741" cy="2063971"/>
          </a:xfrm>
          <a:solidFill>
            <a:srgbClr val="EC008C"/>
          </a:solidFill>
        </p:grpSpPr>
        <p:sp>
          <p:nvSpPr>
            <p:cNvPr id="74" name="Rectangle 73"/>
            <p:cNvSpPr/>
            <p:nvPr/>
          </p:nvSpPr>
          <p:spPr>
            <a:xfrm>
              <a:off x="7313616" y="3658816"/>
              <a:ext cx="2111741" cy="206397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67" tIns="45667" rIns="45667" bIns="45667" numCol="1" spcCol="0" rtlCol="0" fromWordArt="0" anchor="b" anchorCtr="0" forceAA="0" compatLnSpc="1">
              <a:prstTxWarp prst="textNoShape">
                <a:avLst/>
              </a:prstTxWarp>
              <a:noAutofit/>
            </a:bodyPr>
            <a:lstStyle/>
            <a:p>
              <a:pPr defTabSz="913140" fontAlgn="base">
                <a:spcBef>
                  <a:spcPct val="0"/>
                </a:spcBef>
                <a:spcAft>
                  <a:spcPct val="0"/>
                </a:spcAft>
              </a:pPr>
              <a:endParaRPr lang="en-US" sz="1800">
                <a:solidFill>
                  <a:schemeClr val="tx2"/>
                </a:solidFill>
                <a:ea typeface="Segoe UI" pitchFamily="34" charset="0"/>
                <a:cs typeface="Segoe UI" pitchFamily="34" charset="0"/>
              </a:endParaRPr>
            </a:p>
          </p:txBody>
        </p:sp>
        <p:sp>
          <p:nvSpPr>
            <p:cNvPr id="79" name="Rectangle 78"/>
            <p:cNvSpPr/>
            <p:nvPr/>
          </p:nvSpPr>
          <p:spPr>
            <a:xfrm>
              <a:off x="7508631" y="3996927"/>
              <a:ext cx="1721704" cy="1351356"/>
            </a:xfrm>
            <a:prstGeom prst="rect">
              <a:avLst/>
            </a:prstGeom>
            <a:noFill/>
            <a:ln>
              <a:noFill/>
            </a:ln>
          </p:spPr>
          <p:txBody>
            <a:bodyPr wrap="square" lIns="0" tIns="0" rIns="0" bIns="0">
              <a:normAutofit/>
            </a:bodyPr>
            <a:lstStyle/>
            <a:p>
              <a:pPr defTabSz="684747" fontAlgn="base">
                <a:lnSpc>
                  <a:spcPts val="1799"/>
                </a:lnSpc>
                <a:spcBef>
                  <a:spcPct val="0"/>
                </a:spcBef>
                <a:spcAft>
                  <a:spcPct val="0"/>
                </a:spcAft>
              </a:pPr>
              <a:r>
                <a:rPr lang="en-US" sz="1800" dirty="0">
                  <a:solidFill>
                    <a:schemeClr val="tx2"/>
                  </a:solidFill>
                  <a:latin typeface="Segoe Light" pitchFamily="34" charset="0"/>
                  <a:ea typeface="Segoe UI" pitchFamily="34" charset="0"/>
                  <a:cs typeface="Segoe UI" pitchFamily="34" charset="0"/>
                </a:rPr>
                <a:t>Static </a:t>
              </a:r>
              <a:br>
                <a:rPr lang="en-US" sz="1800" dirty="0">
                  <a:solidFill>
                    <a:schemeClr val="tx2"/>
                  </a:solidFill>
                  <a:latin typeface="Segoe Light" pitchFamily="34" charset="0"/>
                  <a:ea typeface="Segoe UI" pitchFamily="34" charset="0"/>
                  <a:cs typeface="Segoe UI" pitchFamily="34" charset="0"/>
                </a:rPr>
              </a:br>
              <a:r>
                <a:rPr lang="en-US" sz="1800" dirty="0">
                  <a:solidFill>
                    <a:schemeClr val="tx2"/>
                  </a:solidFill>
                  <a:latin typeface="Segoe Light" pitchFamily="34" charset="0"/>
                  <a:ea typeface="Segoe UI" pitchFamily="34" charset="0"/>
                  <a:cs typeface="Segoe UI" pitchFamily="34" charset="0"/>
                </a:rPr>
                <a:t>Banners</a:t>
              </a:r>
              <a:r>
                <a:rPr lang="en-US" sz="1800" spc="-38" dirty="0">
                  <a:solidFill>
                    <a:schemeClr val="tx2"/>
                  </a:solidFill>
                  <a:latin typeface="Segoe Light" pitchFamily="34" charset="0"/>
                  <a:ea typeface="Segoe UI" pitchFamily="34" charset="0"/>
                  <a:cs typeface="Segoe UI" pitchFamily="34" charset="0"/>
                </a:rPr>
                <a:t/>
              </a:r>
              <a:br>
                <a:rPr lang="en-US" sz="1800" spc="-38" dirty="0">
                  <a:solidFill>
                    <a:schemeClr val="tx2"/>
                  </a:solidFill>
                  <a:latin typeface="Segoe Light" pitchFamily="34" charset="0"/>
                  <a:ea typeface="Segoe UI" pitchFamily="34" charset="0"/>
                  <a:cs typeface="Segoe UI" pitchFamily="34" charset="0"/>
                </a:rPr>
              </a:br>
              <a:r>
                <a:rPr lang="en-US" sz="1200" spc="-38" dirty="0">
                  <a:solidFill>
                    <a:schemeClr val="tx2"/>
                  </a:solidFill>
                  <a:latin typeface="Segoe Light" pitchFamily="34" charset="0"/>
                  <a:ea typeface="Segoe UI" pitchFamily="34" charset="0"/>
                  <a:cs typeface="Segoe UI" pitchFamily="34" charset="0"/>
                </a:rPr>
                <a:t>300X50</a:t>
              </a:r>
            </a:p>
          </p:txBody>
        </p:sp>
      </p:grpSp>
      <p:grpSp>
        <p:nvGrpSpPr>
          <p:cNvPr id="37" name="Group 36"/>
          <p:cNvGrpSpPr>
            <a:grpSpLocks noChangeAspect="1"/>
          </p:cNvGrpSpPr>
          <p:nvPr/>
        </p:nvGrpSpPr>
        <p:grpSpPr>
          <a:xfrm>
            <a:off x="4035150" y="1490916"/>
            <a:ext cx="1443381" cy="2814384"/>
            <a:chOff x="935214" y="1600200"/>
            <a:chExt cx="2200275" cy="4286250"/>
          </a:xfrm>
        </p:grpSpPr>
        <p:pic>
          <p:nvPicPr>
            <p:cNvPr id="38" name="Picture 2" descr="C:\Users\JohnM.REDTECH\Projects\RedTech\MoAd Screenshots\PNGs\iPhone\Web\Bing\iPhone4_Bing_Hom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5214" y="1600200"/>
              <a:ext cx="22002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200" y="2286000"/>
              <a:ext cx="1879600" cy="2819400"/>
            </a:xfrm>
            <a:prstGeom prst="rect">
              <a:avLst/>
            </a:prstGeom>
          </p:spPr>
        </p:pic>
      </p:grpSp>
      <p:grpSp>
        <p:nvGrpSpPr>
          <p:cNvPr id="40" name="Group 39"/>
          <p:cNvGrpSpPr/>
          <p:nvPr/>
        </p:nvGrpSpPr>
        <p:grpSpPr>
          <a:xfrm>
            <a:off x="5592566" y="1312551"/>
            <a:ext cx="1485898" cy="2649095"/>
            <a:chOff x="4276859" y="934409"/>
            <a:chExt cx="1486286" cy="2646644"/>
          </a:xfrm>
        </p:grpSpPr>
        <p:sp>
          <p:nvSpPr>
            <p:cNvPr id="41" name="TextBox 40"/>
            <p:cNvSpPr txBox="1"/>
            <p:nvPr/>
          </p:nvSpPr>
          <p:spPr>
            <a:xfrm>
              <a:off x="4276859" y="934409"/>
              <a:ext cx="1486286" cy="755703"/>
            </a:xfrm>
            <a:prstGeom prst="rect">
              <a:avLst/>
            </a:prstGeom>
          </p:spPr>
          <p:txBody>
            <a:bodyPr vert="horz" wrap="square" lIns="0" tIns="0" rIns="0" bIns="0" rtlCol="0" anchor="ctr">
              <a:noAutofit/>
            </a:bodyPr>
            <a:lstStyle/>
            <a:p>
              <a:pPr>
                <a:spcBef>
                  <a:spcPct val="20000"/>
                </a:spcBef>
                <a:buClr>
                  <a:srgbClr val="EF3A42"/>
                </a:buClr>
              </a:pPr>
              <a:r>
                <a:rPr lang="en-US" sz="6000" spc="-225" dirty="0">
                  <a:latin typeface="Segoe Light" pitchFamily="34" charset="0"/>
                </a:rPr>
                <a:t>36M</a:t>
              </a:r>
            </a:p>
          </p:txBody>
        </p:sp>
        <p:sp>
          <p:nvSpPr>
            <p:cNvPr id="42" name="TextBox 41"/>
            <p:cNvSpPr txBox="1"/>
            <p:nvPr/>
          </p:nvSpPr>
          <p:spPr>
            <a:xfrm>
              <a:off x="4316431" y="1606176"/>
              <a:ext cx="1386224" cy="414083"/>
            </a:xfrm>
            <a:prstGeom prst="rect">
              <a:avLst/>
            </a:prstGeom>
            <a:noFill/>
            <a:ln>
              <a:noFill/>
            </a:ln>
          </p:spPr>
          <p:txBody>
            <a:bodyPr vert="horz" wrap="square" lIns="0" tIns="0" rIns="0" bIns="0" rtlCol="0" anchor="ctr">
              <a:noAutofit/>
            </a:bodyPr>
            <a:lstStyle/>
            <a:p>
              <a:pPr>
                <a:spcBef>
                  <a:spcPct val="20000"/>
                </a:spcBef>
                <a:buClr>
                  <a:srgbClr val="EF3A42"/>
                </a:buClr>
              </a:pPr>
              <a:r>
                <a:rPr lang="en-US" sz="1500" dirty="0">
                  <a:ln w="0">
                    <a:noFill/>
                  </a:ln>
                  <a:solidFill>
                    <a:schemeClr val="bg1"/>
                  </a:solidFill>
                  <a:latin typeface="Segoe Light" pitchFamily="34" charset="0"/>
                </a:rPr>
                <a:t>Unique </a:t>
              </a:r>
              <a:r>
                <a:rPr lang="en-US" sz="1500" dirty="0" smtClean="0">
                  <a:ln w="0">
                    <a:noFill/>
                  </a:ln>
                  <a:solidFill>
                    <a:schemeClr val="bg1"/>
                  </a:solidFill>
                  <a:latin typeface="Segoe Light" pitchFamily="34" charset="0"/>
                </a:rPr>
                <a:t>Users</a:t>
              </a:r>
              <a:r>
                <a:rPr lang="en-US" sz="1500" baseline="50000" dirty="0" smtClean="0">
                  <a:ln w="0">
                    <a:noFill/>
                  </a:ln>
                  <a:solidFill>
                    <a:schemeClr val="bg1"/>
                  </a:solidFill>
                  <a:latin typeface="Segoe Light" pitchFamily="34" charset="0"/>
                </a:rPr>
                <a:t>2</a:t>
              </a:r>
              <a:endParaRPr lang="en-US" sz="1500" baseline="50000" dirty="0">
                <a:ln w="0">
                  <a:noFill/>
                </a:ln>
                <a:solidFill>
                  <a:schemeClr val="bg1"/>
                </a:solidFill>
                <a:latin typeface="Segoe Light" pitchFamily="34" charset="0"/>
              </a:endParaRPr>
            </a:p>
          </p:txBody>
        </p:sp>
        <p:sp>
          <p:nvSpPr>
            <p:cNvPr id="43" name="TextBox 42"/>
            <p:cNvSpPr txBox="1"/>
            <p:nvPr/>
          </p:nvSpPr>
          <p:spPr>
            <a:xfrm>
              <a:off x="4276859" y="2248859"/>
              <a:ext cx="1486286" cy="755703"/>
            </a:xfrm>
            <a:prstGeom prst="rect">
              <a:avLst/>
            </a:prstGeom>
          </p:spPr>
          <p:txBody>
            <a:bodyPr vert="horz" wrap="square" lIns="0" tIns="0" rIns="0" bIns="0" rtlCol="0" anchor="ctr">
              <a:noAutofit/>
            </a:bodyPr>
            <a:lstStyle/>
            <a:p>
              <a:pPr>
                <a:spcBef>
                  <a:spcPct val="20000"/>
                </a:spcBef>
                <a:buClr>
                  <a:srgbClr val="EF3A42"/>
                </a:buClr>
              </a:pPr>
              <a:r>
                <a:rPr lang="en-US" sz="4100" spc="-225" dirty="0">
                  <a:latin typeface="Segoe Light" pitchFamily="34" charset="0"/>
                </a:rPr>
                <a:t>600M+</a:t>
              </a:r>
            </a:p>
          </p:txBody>
        </p:sp>
        <p:sp>
          <p:nvSpPr>
            <p:cNvPr id="44" name="TextBox 43"/>
            <p:cNvSpPr txBox="1"/>
            <p:nvPr/>
          </p:nvSpPr>
          <p:spPr>
            <a:xfrm>
              <a:off x="4316431" y="2935543"/>
              <a:ext cx="1386224" cy="645510"/>
            </a:xfrm>
            <a:prstGeom prst="rect">
              <a:avLst/>
            </a:prstGeom>
          </p:spPr>
          <p:txBody>
            <a:bodyPr vert="horz" wrap="square" lIns="0" tIns="0" rIns="0" bIns="0" rtlCol="0" anchor="ctr">
              <a:noAutofit/>
            </a:bodyPr>
            <a:lstStyle/>
            <a:p>
              <a:pPr>
                <a:spcBef>
                  <a:spcPct val="20000"/>
                </a:spcBef>
                <a:buClr>
                  <a:srgbClr val="EF3A42"/>
                </a:buClr>
              </a:pPr>
              <a:r>
                <a:rPr lang="en-US" sz="1500" dirty="0">
                  <a:solidFill>
                    <a:schemeClr val="bg1"/>
                  </a:solidFill>
                  <a:latin typeface="Segoe Light" pitchFamily="34" charset="0"/>
                </a:rPr>
                <a:t>Page views on MSN Mobile home </a:t>
              </a:r>
              <a:r>
                <a:rPr lang="en-US" sz="1500" dirty="0" smtClean="0">
                  <a:solidFill>
                    <a:schemeClr val="bg1"/>
                  </a:solidFill>
                  <a:latin typeface="Segoe Light" pitchFamily="34" charset="0"/>
                </a:rPr>
                <a:t>page</a:t>
              </a:r>
              <a:r>
                <a:rPr lang="en-US" sz="1500" baseline="30000" dirty="0" smtClean="0">
                  <a:solidFill>
                    <a:schemeClr val="bg1"/>
                  </a:solidFill>
                  <a:latin typeface="Segoe Light" pitchFamily="34" charset="0"/>
                </a:rPr>
                <a:t>3</a:t>
              </a:r>
              <a:endParaRPr lang="en-US" sz="1500" baseline="30000" dirty="0">
                <a:solidFill>
                  <a:schemeClr val="bg1"/>
                </a:solidFill>
                <a:latin typeface="Segoe Light" pitchFamily="34" charset="0"/>
              </a:endParaRPr>
            </a:p>
          </p:txBody>
        </p:sp>
      </p:grpSp>
      <p:sp>
        <p:nvSpPr>
          <p:cNvPr id="45" name="Rectangle 44"/>
          <p:cNvSpPr/>
          <p:nvPr/>
        </p:nvSpPr>
        <p:spPr>
          <a:xfrm>
            <a:off x="7094141" y="2717038"/>
            <a:ext cx="1749135" cy="1549412"/>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59" tIns="34259" rIns="34259" bIns="34259" numCol="1" spcCol="0" rtlCol="0" fromWordArt="0" anchor="b" anchorCtr="0" forceAA="0" compatLnSpc="1">
            <a:prstTxWarp prst="textNoShape">
              <a:avLst/>
            </a:prstTxWarp>
            <a:noAutofit/>
          </a:bodyPr>
          <a:lstStyle/>
          <a:p>
            <a:pPr defTabSz="913140" fontAlgn="base">
              <a:spcBef>
                <a:spcPct val="0"/>
              </a:spcBef>
              <a:spcAft>
                <a:spcPct val="0"/>
              </a:spcAft>
            </a:pPr>
            <a:endParaRPr lang="en-US" sz="1800">
              <a:solidFill>
                <a:schemeClr val="bg1"/>
              </a:solidFill>
              <a:ea typeface="Segoe UI" pitchFamily="34" charset="0"/>
              <a:cs typeface="Segoe UI" pitchFamily="34" charset="0"/>
            </a:endParaRPr>
          </a:p>
        </p:txBody>
      </p:sp>
      <p:sp>
        <p:nvSpPr>
          <p:cNvPr id="47" name="Rectangle 46"/>
          <p:cNvSpPr/>
          <p:nvPr/>
        </p:nvSpPr>
        <p:spPr>
          <a:xfrm>
            <a:off x="7234824" y="2971308"/>
            <a:ext cx="1426071" cy="1014456"/>
          </a:xfrm>
          <a:prstGeom prst="rect">
            <a:avLst/>
          </a:prstGeom>
        </p:spPr>
        <p:txBody>
          <a:bodyPr wrap="square" lIns="0" tIns="0" rIns="0" bIns="0">
            <a:normAutofit/>
          </a:bodyPr>
          <a:lstStyle/>
          <a:p>
            <a:pPr defTabSz="684747" fontAlgn="base">
              <a:lnSpc>
                <a:spcPts val="1799"/>
              </a:lnSpc>
              <a:spcBef>
                <a:spcPct val="0"/>
              </a:spcBef>
              <a:spcAft>
                <a:spcPct val="0"/>
              </a:spcAft>
            </a:pPr>
            <a:r>
              <a:rPr lang="en-US" sz="1800" dirty="0">
                <a:solidFill>
                  <a:schemeClr val="tx2"/>
                </a:solidFill>
                <a:latin typeface="Segoe Light" pitchFamily="34" charset="0"/>
                <a:ea typeface="Segoe UI" pitchFamily="34" charset="0"/>
                <a:cs typeface="Segoe UI" pitchFamily="34" charset="0"/>
              </a:rPr>
              <a:t>Rich </a:t>
            </a:r>
            <a:br>
              <a:rPr lang="en-US" sz="1800" dirty="0">
                <a:solidFill>
                  <a:schemeClr val="tx2"/>
                </a:solidFill>
                <a:latin typeface="Segoe Light" pitchFamily="34" charset="0"/>
                <a:ea typeface="Segoe UI" pitchFamily="34" charset="0"/>
                <a:cs typeface="Segoe UI" pitchFamily="34" charset="0"/>
              </a:rPr>
            </a:br>
            <a:r>
              <a:rPr lang="en-US" sz="1800" dirty="0">
                <a:solidFill>
                  <a:schemeClr val="tx2"/>
                </a:solidFill>
                <a:latin typeface="Segoe Light" pitchFamily="34" charset="0"/>
                <a:ea typeface="Segoe UI" pitchFamily="34" charset="0"/>
                <a:cs typeface="Segoe UI" pitchFamily="34" charset="0"/>
              </a:rPr>
              <a:t>Media</a:t>
            </a:r>
            <a:r>
              <a:rPr lang="en-US" sz="1800" spc="-38" dirty="0">
                <a:solidFill>
                  <a:schemeClr val="tx2"/>
                </a:solidFill>
                <a:latin typeface="Segoe Light" pitchFamily="34" charset="0"/>
                <a:ea typeface="Segoe UI" pitchFamily="34" charset="0"/>
                <a:cs typeface="Segoe UI" pitchFamily="34" charset="0"/>
              </a:rPr>
              <a:t/>
            </a:r>
            <a:br>
              <a:rPr lang="en-US" sz="1800" spc="-38" dirty="0">
                <a:solidFill>
                  <a:schemeClr val="tx2"/>
                </a:solidFill>
                <a:latin typeface="Segoe Light" pitchFamily="34" charset="0"/>
                <a:ea typeface="Segoe UI" pitchFamily="34" charset="0"/>
                <a:cs typeface="Segoe UI" pitchFamily="34" charset="0"/>
              </a:rPr>
            </a:br>
            <a:r>
              <a:rPr lang="en-US" sz="1200" spc="-38" dirty="0">
                <a:solidFill>
                  <a:schemeClr val="tx2"/>
                </a:solidFill>
                <a:latin typeface="Segoe Light" pitchFamily="34" charset="0"/>
                <a:ea typeface="Segoe UI" pitchFamily="34" charset="0"/>
                <a:cs typeface="Segoe UI" pitchFamily="34" charset="0"/>
              </a:rPr>
              <a:t>Expandable, </a:t>
            </a:r>
            <a:br>
              <a:rPr lang="en-US" sz="1200" spc="-38" dirty="0">
                <a:solidFill>
                  <a:schemeClr val="tx2"/>
                </a:solidFill>
                <a:latin typeface="Segoe Light" pitchFamily="34" charset="0"/>
                <a:ea typeface="Segoe UI" pitchFamily="34" charset="0"/>
                <a:cs typeface="Segoe UI" pitchFamily="34" charset="0"/>
              </a:rPr>
            </a:br>
            <a:r>
              <a:rPr lang="en-US" sz="1200" spc="-38" dirty="0">
                <a:solidFill>
                  <a:schemeClr val="tx2"/>
                </a:solidFill>
                <a:latin typeface="Segoe Light" pitchFamily="34" charset="0"/>
                <a:ea typeface="Segoe UI" pitchFamily="34" charset="0"/>
                <a:cs typeface="Segoe UI" pitchFamily="34" charset="0"/>
              </a:rPr>
              <a:t>Full Screen Interstitial</a:t>
            </a:r>
          </a:p>
        </p:txBody>
      </p:sp>
      <p:grpSp>
        <p:nvGrpSpPr>
          <p:cNvPr id="4" name="Group 3"/>
          <p:cNvGrpSpPr/>
          <p:nvPr/>
        </p:nvGrpSpPr>
        <p:grpSpPr>
          <a:xfrm>
            <a:off x="2970046" y="858801"/>
            <a:ext cx="1487654" cy="2687781"/>
            <a:chOff x="9920874" y="1295400"/>
            <a:chExt cx="1983538" cy="3580393"/>
          </a:xfrm>
        </p:grpSpPr>
        <p:pic>
          <p:nvPicPr>
            <p:cNvPr id="58" name="Picture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0874" y="1295400"/>
              <a:ext cx="1983538" cy="3580393"/>
            </a:xfrm>
            <a:prstGeom prst="rect">
              <a:avLst/>
            </a:prstGeom>
            <a:effectLst>
              <a:outerShdw blurRad="63500" sx="102000" sy="102000" algn="ctr" rotWithShape="0">
                <a:prstClr val="black">
                  <a:alpha val="40000"/>
                </a:prstClr>
              </a:outerShdw>
            </a:effectLst>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8712" y="1953333"/>
              <a:ext cx="1448022" cy="2314940"/>
            </a:xfrm>
            <a:prstGeom prst="rect">
              <a:avLst/>
            </a:prstGeom>
          </p:spPr>
        </p:pic>
      </p:grpSp>
    </p:spTree>
    <p:extLst>
      <p:ext uri="{BB962C8B-B14F-4D97-AF65-F5344CB8AC3E}">
        <p14:creationId xmlns:p14="http://schemas.microsoft.com/office/powerpoint/2010/main" val="41752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1625" y="1906588"/>
            <a:ext cx="4270375" cy="2484437"/>
          </a:xfrm>
          <a:prstGeom prst="rect">
            <a:avLst/>
          </a:prstGeom>
          <a:solidFill>
            <a:srgbClr val="7030A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a:solidFill>
                  <a:schemeClr val="tx2"/>
                </a:solidFill>
              </a:rPr>
              <a:t>Custom Ad Opportunities</a:t>
            </a:r>
            <a:br>
              <a:rPr lang="en-US" sz="4800" spc="0" dirty="0">
                <a:solidFill>
                  <a:schemeClr val="tx2"/>
                </a:solidFill>
              </a:rPr>
            </a:br>
            <a:r>
              <a:rPr lang="en-US" sz="4800" spc="0" dirty="0">
                <a:solidFill>
                  <a:schemeClr val="tx2"/>
                </a:solidFill>
              </a:rPr>
              <a:t>On Windows 8</a:t>
            </a:r>
          </a:p>
        </p:txBody>
      </p:sp>
    </p:spTree>
    <p:extLst>
      <p:ext uri="{BB962C8B-B14F-4D97-AF65-F5344CB8AC3E}">
        <p14:creationId xmlns:p14="http://schemas.microsoft.com/office/powerpoint/2010/main" val="967909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8 - Gaining Momentum</a:t>
            </a:r>
          </a:p>
        </p:txBody>
      </p:sp>
      <p:sp>
        <p:nvSpPr>
          <p:cNvPr id="6" name="Rectangle 5"/>
          <p:cNvSpPr/>
          <p:nvPr/>
        </p:nvSpPr>
        <p:spPr>
          <a:xfrm>
            <a:off x="301624" y="742951"/>
            <a:ext cx="2743200" cy="366136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625" y="708989"/>
            <a:ext cx="2369493" cy="2045885"/>
          </a:xfrm>
          <a:prstGeom prst="rect">
            <a:avLst/>
          </a:prstGeom>
        </p:spPr>
      </p:pic>
      <p:sp>
        <p:nvSpPr>
          <p:cNvPr id="7" name="TextBox 6"/>
          <p:cNvSpPr txBox="1"/>
          <p:nvPr/>
        </p:nvSpPr>
        <p:spPr>
          <a:xfrm>
            <a:off x="443328" y="2481943"/>
            <a:ext cx="2454251" cy="1922374"/>
          </a:xfrm>
          <a:prstGeom prst="rect">
            <a:avLst/>
          </a:prstGeom>
        </p:spPr>
        <p:txBody>
          <a:bodyPr vert="horz" wrap="square" lIns="0" tIns="0" rIns="0" bIns="0" rtlCol="0" anchor="ctr">
            <a:noAutofit/>
          </a:bodyPr>
          <a:lstStyle/>
          <a:p>
            <a:pPr defTabSz="685867">
              <a:spcAft>
                <a:spcPts val="600"/>
              </a:spcAft>
              <a:buClr>
                <a:srgbClr val="EF3A42"/>
              </a:buClr>
            </a:pPr>
            <a:r>
              <a:rPr lang="en-US" sz="1200" dirty="0">
                <a:solidFill>
                  <a:srgbClr val="FFFFFF"/>
                </a:solidFill>
              </a:rPr>
              <a:t>“…it looks as if the Surface Pro is, conceptually and practically, a home run. For thousands of people, it will be an ideal mobile companion. It will mean the end of the daily question: “Hmm, should I take my laptop or my </a:t>
            </a:r>
            <a:r>
              <a:rPr lang="en-US" sz="1200" dirty="0" err="1">
                <a:solidFill>
                  <a:srgbClr val="FFFFFF"/>
                </a:solidFill>
              </a:rPr>
              <a:t>iPad</a:t>
            </a:r>
            <a:r>
              <a:rPr lang="en-US" sz="1200" dirty="0">
                <a:solidFill>
                  <a:srgbClr val="FFFFFF"/>
                </a:solidFill>
              </a:rPr>
              <a:t>?” </a:t>
            </a:r>
            <a:endParaRPr lang="en-US" sz="1200" b="1" dirty="0">
              <a:solidFill>
                <a:srgbClr val="FFFFFF"/>
              </a:solidFill>
            </a:endParaRPr>
          </a:p>
          <a:p>
            <a:pPr defTabSz="685867">
              <a:spcAft>
                <a:spcPts val="600"/>
              </a:spcAft>
              <a:buClr>
                <a:srgbClr val="EF3A42"/>
              </a:buClr>
            </a:pPr>
            <a:r>
              <a:rPr lang="en-US" dirty="0">
                <a:solidFill>
                  <a:srgbClr val="FFFFFF"/>
                </a:solidFill>
                <a:latin typeface="+mj-lt"/>
              </a:rPr>
              <a:t>David Pogue, NY Times</a:t>
            </a:r>
          </a:p>
        </p:txBody>
      </p:sp>
      <p:sp>
        <p:nvSpPr>
          <p:cNvPr id="9" name="Rectangle 8"/>
          <p:cNvSpPr/>
          <p:nvPr/>
        </p:nvSpPr>
        <p:spPr>
          <a:xfrm>
            <a:off x="3138144" y="742951"/>
            <a:ext cx="1792224"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3274459" y="855583"/>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100M</a:t>
            </a:r>
            <a:endParaRPr lang="en-US" sz="1176" dirty="0">
              <a:solidFill>
                <a:prstClr val="white"/>
              </a:solidFill>
            </a:endParaRPr>
          </a:p>
          <a:p>
            <a:pPr defTabSz="376473">
              <a:lnSpc>
                <a:spcPct val="90000"/>
              </a:lnSpc>
              <a:spcBef>
                <a:spcPct val="20000"/>
              </a:spcBef>
              <a:buClr>
                <a:srgbClr val="EF3A42"/>
              </a:buClr>
            </a:pPr>
            <a:r>
              <a:rPr lang="en-US" dirty="0">
                <a:solidFill>
                  <a:prstClr val="white"/>
                </a:solidFill>
              </a:rPr>
              <a:t>Windows 8 licenses sold </a:t>
            </a:r>
            <a:br>
              <a:rPr lang="en-US" dirty="0">
                <a:solidFill>
                  <a:prstClr val="white"/>
                </a:solidFill>
              </a:rPr>
            </a:br>
            <a:r>
              <a:rPr lang="en-US" dirty="0">
                <a:solidFill>
                  <a:prstClr val="white"/>
                </a:solidFill>
              </a:rPr>
              <a:t>since launch</a:t>
            </a:r>
          </a:p>
        </p:txBody>
      </p:sp>
      <p:sp>
        <p:nvSpPr>
          <p:cNvPr id="12" name="Rectangle 11"/>
          <p:cNvSpPr/>
          <p:nvPr/>
        </p:nvSpPr>
        <p:spPr>
          <a:xfrm>
            <a:off x="5021466" y="742951"/>
            <a:ext cx="1792224" cy="1792224"/>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5140424" y="853998"/>
            <a:ext cx="1457833"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90k+</a:t>
            </a:r>
            <a:endParaRPr lang="en-US" sz="3600" dirty="0">
              <a:solidFill>
                <a:prstClr val="white"/>
              </a:solidFill>
              <a:latin typeface="Segoe UI Light"/>
            </a:endParaRPr>
          </a:p>
          <a:p>
            <a:pPr defTabSz="376473">
              <a:lnSpc>
                <a:spcPct val="90000"/>
              </a:lnSpc>
              <a:spcBef>
                <a:spcPct val="20000"/>
              </a:spcBef>
              <a:buClr>
                <a:srgbClr val="EF3A42"/>
              </a:buClr>
            </a:pPr>
            <a:r>
              <a:rPr lang="en-US" dirty="0" smtClean="0">
                <a:solidFill>
                  <a:prstClr val="white"/>
                </a:solidFill>
              </a:rPr>
              <a:t>Apps since launch</a:t>
            </a:r>
            <a:endParaRPr lang="en-US" dirty="0">
              <a:solidFill>
                <a:prstClr val="white"/>
              </a:solidFill>
            </a:endParaRPr>
          </a:p>
        </p:txBody>
      </p:sp>
      <p:sp>
        <p:nvSpPr>
          <p:cNvPr id="15" name="Rectangle 14"/>
          <p:cNvSpPr/>
          <p:nvPr/>
        </p:nvSpPr>
        <p:spPr>
          <a:xfrm>
            <a:off x="6904788" y="742951"/>
            <a:ext cx="1792224" cy="17922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7012527" y="853998"/>
            <a:ext cx="1467016" cy="14798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ts val="336"/>
              </a:spcBef>
              <a:buClr>
                <a:srgbClr val="EF3A42"/>
              </a:buClr>
            </a:pPr>
            <a:r>
              <a:rPr lang="en-US" sz="3600" dirty="0" smtClean="0">
                <a:solidFill>
                  <a:prstClr val="white"/>
                </a:solidFill>
                <a:latin typeface="Segoe UI Light"/>
              </a:rPr>
              <a:t>250M</a:t>
            </a:r>
            <a:endParaRPr lang="en-US" sz="2059" dirty="0">
              <a:solidFill>
                <a:prstClr val="white"/>
              </a:solidFill>
            </a:endParaRPr>
          </a:p>
          <a:p>
            <a:pPr defTabSz="376473">
              <a:lnSpc>
                <a:spcPct val="90000"/>
              </a:lnSpc>
              <a:spcBef>
                <a:spcPts val="336"/>
              </a:spcBef>
              <a:buClr>
                <a:srgbClr val="EF3A42"/>
              </a:buClr>
            </a:pPr>
            <a:r>
              <a:rPr lang="en-US" dirty="0" smtClean="0">
                <a:solidFill>
                  <a:prstClr val="white"/>
                </a:solidFill>
              </a:rPr>
              <a:t>Apps downloaded since launch</a:t>
            </a:r>
            <a:endParaRPr lang="en-US" sz="1000" dirty="0">
              <a:solidFill>
                <a:prstClr val="white"/>
              </a:solidFill>
            </a:endParaRPr>
          </a:p>
        </p:txBody>
      </p:sp>
      <p:sp>
        <p:nvSpPr>
          <p:cNvPr id="18" name="Rectangle 17"/>
          <p:cNvSpPr/>
          <p:nvPr/>
        </p:nvSpPr>
        <p:spPr>
          <a:xfrm>
            <a:off x="5963127" y="2608225"/>
            <a:ext cx="2733885" cy="179222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6127668" y="2726148"/>
            <a:ext cx="2351875"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srgbClr val="FFFFFF"/>
                </a:solidFill>
                <a:latin typeface="Segoe UI Light"/>
              </a:rPr>
              <a:t>33%</a:t>
            </a:r>
          </a:p>
          <a:p>
            <a:pPr defTabSz="376473">
              <a:lnSpc>
                <a:spcPct val="90000"/>
              </a:lnSpc>
              <a:spcBef>
                <a:spcPct val="20000"/>
              </a:spcBef>
              <a:buClr>
                <a:srgbClr val="EF3A42"/>
              </a:buClr>
            </a:pPr>
            <a:r>
              <a:rPr lang="en-US" dirty="0">
                <a:solidFill>
                  <a:prstClr val="white"/>
                </a:solidFill>
              </a:rPr>
              <a:t>agree that advertising on Windows 8 improves their opinion of a brand</a:t>
            </a:r>
          </a:p>
        </p:txBody>
      </p:sp>
      <p:sp>
        <p:nvSpPr>
          <p:cNvPr id="21" name="Rectangle 20"/>
          <p:cNvSpPr/>
          <p:nvPr/>
        </p:nvSpPr>
        <p:spPr>
          <a:xfrm>
            <a:off x="3138144" y="2608225"/>
            <a:ext cx="2731196" cy="17922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3274459" y="2726148"/>
            <a:ext cx="2351875" cy="1474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a:solidFill>
                  <a:prstClr val="white"/>
                </a:solidFill>
                <a:latin typeface="Segoe UI Light"/>
              </a:rPr>
              <a:t>2400+</a:t>
            </a:r>
          </a:p>
          <a:p>
            <a:pPr defTabSz="376473">
              <a:lnSpc>
                <a:spcPct val="90000"/>
              </a:lnSpc>
              <a:spcBef>
                <a:spcPct val="20000"/>
              </a:spcBef>
              <a:buClr>
                <a:srgbClr val="EF3A42"/>
              </a:buClr>
            </a:pPr>
            <a:r>
              <a:rPr lang="en-US" dirty="0" smtClean="0">
                <a:solidFill>
                  <a:prstClr val="white"/>
                </a:solidFill>
              </a:rPr>
              <a:t>certified </a:t>
            </a:r>
            <a:r>
              <a:rPr lang="en-US" dirty="0">
                <a:solidFill>
                  <a:prstClr val="white"/>
                </a:solidFill>
              </a:rPr>
              <a:t>devices for </a:t>
            </a:r>
            <a:r>
              <a:rPr lang="en-US" dirty="0" smtClean="0">
                <a:solidFill>
                  <a:prstClr val="white"/>
                </a:solidFill>
              </a:rPr>
              <a:t/>
            </a:r>
            <a:br>
              <a:rPr lang="en-US" dirty="0" smtClean="0">
                <a:solidFill>
                  <a:prstClr val="white"/>
                </a:solidFill>
              </a:rPr>
            </a:br>
            <a:r>
              <a:rPr lang="en-US" dirty="0" smtClean="0">
                <a:solidFill>
                  <a:prstClr val="white"/>
                </a:solidFill>
              </a:rPr>
              <a:t>Windows </a:t>
            </a:r>
            <a:r>
              <a:rPr lang="en-US" dirty="0">
                <a:solidFill>
                  <a:prstClr val="white"/>
                </a:solidFill>
              </a:rPr>
              <a:t>8 and </a:t>
            </a:r>
            <a:r>
              <a:rPr lang="en-US" dirty="0" smtClean="0">
                <a:solidFill>
                  <a:prstClr val="white"/>
                </a:solidFill>
              </a:rPr>
              <a:t>Windows RT </a:t>
            </a:r>
            <a:endParaRPr lang="en-US" dirty="0">
              <a:solidFill>
                <a:prstClr val="white"/>
              </a:solidFill>
            </a:endParaRPr>
          </a:p>
        </p:txBody>
      </p:sp>
    </p:spTree>
    <p:extLst>
      <p:ext uri="{BB962C8B-B14F-4D97-AF65-F5344CB8AC3E}">
        <p14:creationId xmlns:p14="http://schemas.microsoft.com/office/powerpoint/2010/main" val="26010549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134679" y="892946"/>
            <a:ext cx="4723572" cy="3412354"/>
          </a:xfrm>
          <a:prstGeom prst="rect">
            <a:avLst/>
          </a:prstGeom>
          <a:solidFill>
            <a:schemeClr val="tx1">
              <a:lumMod val="20000"/>
              <a:lumOff val="80000"/>
            </a:schemeClr>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17" name="Title 16"/>
          <p:cNvSpPr>
            <a:spLocks noGrp="1"/>
          </p:cNvSpPr>
          <p:nvPr>
            <p:ph type="title"/>
          </p:nvPr>
        </p:nvSpPr>
        <p:spPr/>
        <p:txBody>
          <a:bodyPr/>
          <a:lstStyle/>
          <a:p>
            <a:r>
              <a:rPr lang="en-US" dirty="0" smtClean="0"/>
              <a:t>Custom Ad Opportunities (</a:t>
            </a:r>
            <a:r>
              <a:rPr lang="en-US" dirty="0" err="1" smtClean="0"/>
              <a:t>AiA</a:t>
            </a:r>
            <a:r>
              <a:rPr lang="en-US" dirty="0" smtClean="0"/>
              <a:t>)</a:t>
            </a:r>
            <a:endParaRPr lang="en-US" dirty="0"/>
          </a:p>
        </p:txBody>
      </p:sp>
      <p:grpSp>
        <p:nvGrpSpPr>
          <p:cNvPr id="2" name="Group 1"/>
          <p:cNvGrpSpPr/>
          <p:nvPr/>
        </p:nvGrpSpPr>
        <p:grpSpPr>
          <a:xfrm>
            <a:off x="4459476" y="1327868"/>
            <a:ext cx="4250166" cy="2516082"/>
            <a:chOff x="2138291" y="1508333"/>
            <a:chExt cx="8143927" cy="4816712"/>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5168"/>
            <a:stretch/>
          </p:blipFill>
          <p:spPr>
            <a:xfrm>
              <a:off x="2138291" y="1508333"/>
              <a:ext cx="8143927" cy="48167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8740" y="1977888"/>
              <a:ext cx="6765265" cy="3787913"/>
            </a:xfrm>
            <a:prstGeom prst="rect">
              <a:avLst/>
            </a:prstGeom>
          </p:spPr>
        </p:pic>
      </p:grpSp>
      <p:sp>
        <p:nvSpPr>
          <p:cNvPr id="3" name="Rectangle 2"/>
          <p:cNvSpPr/>
          <p:nvPr/>
        </p:nvSpPr>
        <p:spPr>
          <a:xfrm>
            <a:off x="301625" y="731520"/>
            <a:ext cx="3435488" cy="1582310"/>
          </a:xfrm>
          <a:prstGeom prst="rect">
            <a:avLst/>
          </a:prstGeom>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grpSp>
        <p:nvGrpSpPr>
          <p:cNvPr id="10" name="Group 9"/>
          <p:cNvGrpSpPr/>
          <p:nvPr/>
        </p:nvGrpSpPr>
        <p:grpSpPr>
          <a:xfrm>
            <a:off x="381222" y="892946"/>
            <a:ext cx="3681894" cy="3412353"/>
            <a:chOff x="381222" y="1264271"/>
            <a:chExt cx="3681894" cy="2778462"/>
          </a:xfrm>
        </p:grpSpPr>
        <p:sp>
          <p:nvSpPr>
            <p:cNvPr id="11" name="Rectangle 10"/>
            <p:cNvSpPr/>
            <p:nvPr/>
          </p:nvSpPr>
          <p:spPr bwMode="auto">
            <a:xfrm>
              <a:off x="381222" y="1264271"/>
              <a:ext cx="3681894" cy="88350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513243"/>
              <a:r>
                <a:rPr lang="en-US" sz="2000" dirty="0">
                  <a:solidFill>
                    <a:srgbClr val="FFFFFF"/>
                  </a:solidFill>
                  <a:latin typeface="Segoe UI Light"/>
                </a:rPr>
                <a:t>Leverage W8 to create immersive brand experiences </a:t>
              </a:r>
            </a:p>
          </p:txBody>
        </p:sp>
        <p:sp>
          <p:nvSpPr>
            <p:cNvPr id="12" name="Rectangle 11"/>
            <p:cNvSpPr/>
            <p:nvPr/>
          </p:nvSpPr>
          <p:spPr bwMode="auto">
            <a:xfrm>
              <a:off x="381222" y="2207152"/>
              <a:ext cx="3681894" cy="8835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513243"/>
              <a:r>
                <a:rPr lang="en-US" sz="2000" dirty="0">
                  <a:solidFill>
                    <a:srgbClr val="FFFFFF"/>
                  </a:solidFill>
                  <a:latin typeface="Segoe UI Light"/>
                </a:rPr>
                <a:t>Engage your target in ways you never imagined</a:t>
              </a:r>
            </a:p>
          </p:txBody>
        </p:sp>
        <p:sp>
          <p:nvSpPr>
            <p:cNvPr id="13" name="Rectangle 12"/>
            <p:cNvSpPr/>
            <p:nvPr/>
          </p:nvSpPr>
          <p:spPr bwMode="auto">
            <a:xfrm>
              <a:off x="381222" y="3159229"/>
              <a:ext cx="3681894" cy="883504"/>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defTabSz="513243"/>
              <a:r>
                <a:rPr lang="en-US" sz="2000" dirty="0">
                  <a:solidFill>
                    <a:srgbClr val="FFFFFF"/>
                  </a:solidFill>
                  <a:latin typeface="Segoe UI Light"/>
                </a:rPr>
                <a:t>Extend your brand message across multiple screens</a:t>
              </a:r>
            </a:p>
          </p:txBody>
        </p:sp>
      </p:grpSp>
    </p:spTree>
    <p:extLst>
      <p:ext uri="{BB962C8B-B14F-4D97-AF65-F5344CB8AC3E}">
        <p14:creationId xmlns:p14="http://schemas.microsoft.com/office/powerpoint/2010/main" val="412080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9619" y="1449220"/>
            <a:ext cx="21698867" cy="2570492"/>
          </a:xfrm>
          <a:prstGeom prst="rect">
            <a:avLst/>
          </a:prstGeom>
        </p:spPr>
      </p:pic>
      <p:sp>
        <p:nvSpPr>
          <p:cNvPr id="7" name="Rectangle 6"/>
          <p:cNvSpPr/>
          <p:nvPr/>
        </p:nvSpPr>
        <p:spPr bwMode="auto">
          <a:xfrm>
            <a:off x="7419349" y="1313177"/>
            <a:ext cx="1937384" cy="316139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7" tIns="146318" rIns="182897" bIns="146318" numCol="1" spcCol="0" rtlCol="0" fromWordArt="0" anchor="t" anchorCtr="0" forceAA="0" compatLnSpc="1">
            <a:prstTxWarp prst="textNoShape">
              <a:avLst/>
            </a:prstTxWarp>
            <a:noAutofit/>
          </a:bodyPr>
          <a:lstStyle/>
          <a:p>
            <a:pPr algn="ctr" defTabSz="932557"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5168"/>
          <a:stretch/>
        </p:blipFill>
        <p:spPr>
          <a:xfrm>
            <a:off x="2203049" y="1096817"/>
            <a:ext cx="5532635" cy="3275298"/>
          </a:xfrm>
          <a:prstGeom prst="rect">
            <a:avLst/>
          </a:prstGeom>
        </p:spPr>
      </p:pic>
      <p:sp>
        <p:nvSpPr>
          <p:cNvPr id="10" name="Rectangle 9"/>
          <p:cNvSpPr/>
          <p:nvPr/>
        </p:nvSpPr>
        <p:spPr bwMode="auto">
          <a:xfrm>
            <a:off x="-193289" y="1313177"/>
            <a:ext cx="2399241" cy="34071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97" tIns="146318" rIns="182897" bIns="146318" numCol="1" spcCol="0" rtlCol="0" fromWordArt="0" anchor="t" anchorCtr="0" forceAA="0" compatLnSpc="1">
            <a:prstTxWarp prst="textNoShape">
              <a:avLst/>
            </a:prstTxWarp>
            <a:noAutofit/>
          </a:bodyPr>
          <a:lstStyle/>
          <a:p>
            <a:pPr algn="ctr" defTabSz="932557"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10"/>
          <p:cNvSpPr>
            <a:spLocks noGrp="1"/>
          </p:cNvSpPr>
          <p:nvPr>
            <p:ph type="title"/>
          </p:nvPr>
        </p:nvSpPr>
        <p:spPr/>
        <p:txBody>
          <a:bodyPr/>
          <a:lstStyle/>
          <a:p>
            <a:r>
              <a:rPr lang="en-US" dirty="0" smtClean="0"/>
              <a:t>Windows 8 Ads in App</a:t>
            </a:r>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080" y="3736028"/>
            <a:ext cx="1000382" cy="1883427"/>
          </a:xfrm>
          <a:prstGeom prst="rect">
            <a:avLst/>
          </a:prstGeom>
        </p:spPr>
      </p:pic>
    </p:spTree>
    <p:extLst>
      <p:ext uri="{BB962C8B-B14F-4D97-AF65-F5344CB8AC3E}">
        <p14:creationId xmlns:p14="http://schemas.microsoft.com/office/powerpoint/2010/main" val="220997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49E-6 -4.81481E-6 L -0.44412 -4.81481E-6 " pathEditMode="relative" rAng="0" ptsTypes="AA">
                                      <p:cBhvr>
                                        <p:cTn id="6" dur="7000" fill="hold"/>
                                        <p:tgtEl>
                                          <p:spTgt spid="5"/>
                                        </p:tgtEl>
                                        <p:attrNameLst>
                                          <p:attrName>ppt_x</p:attrName>
                                          <p:attrName>ppt_y</p:attrName>
                                        </p:attrNameLst>
                                      </p:cBhvr>
                                      <p:rCtr x="-22206" y="0"/>
                                    </p:animMotion>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35" presetClass="path" presetSubtype="0" accel="50000" decel="50000" fill="hold" nodeType="withEffect">
                                  <p:stCondLst>
                                    <p:cond delay="0"/>
                                  </p:stCondLst>
                                  <p:childTnLst>
                                    <p:animMotion origin="layout" path="M -1.92759E-6 1.48148E-6 L -1.75905 -0.00162 " pathEditMode="relative" rAng="0" ptsTypes="AA">
                                      <p:cBhvr>
                                        <p:cTn id="10" dur="10000" fill="hold"/>
                                        <p:tgtEl>
                                          <p:spTgt spid="2"/>
                                        </p:tgtEl>
                                        <p:attrNameLst>
                                          <p:attrName>ppt_x</p:attrName>
                                          <p:attrName>ppt_y</p:attrName>
                                        </p:attrNameLst>
                                      </p:cBhvr>
                                      <p:rCtr x="-8795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865313"/>
            <a:ext cx="4270375" cy="2484437"/>
          </a:xfrm>
          <a:prstGeom prst="rect">
            <a:avLst/>
          </a:prstGeom>
          <a:solidFill>
            <a:schemeClr val="accent4">
              <a:alpha val="8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Targeting</a:t>
            </a:r>
            <a:endParaRPr lang="en-US" sz="4800" spc="0" dirty="0">
              <a:solidFill>
                <a:schemeClr val="tx2"/>
              </a:solidFill>
            </a:endParaRPr>
          </a:p>
        </p:txBody>
      </p:sp>
    </p:spTree>
    <p:extLst>
      <p:ext uri="{BB962C8B-B14F-4D97-AF65-F5344CB8AC3E}">
        <p14:creationId xmlns:p14="http://schemas.microsoft.com/office/powerpoint/2010/main" val="39450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Topic: Making Social Impactful</a:t>
            </a:r>
          </a:p>
        </p:txBody>
      </p:sp>
      <p:sp>
        <p:nvSpPr>
          <p:cNvPr id="3" name="Text Placeholder 2"/>
          <p:cNvSpPr>
            <a:spLocks noGrp="1"/>
          </p:cNvSpPr>
          <p:nvPr>
            <p:ph type="body" sz="quarter" idx="18"/>
          </p:nvPr>
        </p:nvSpPr>
        <p:spPr/>
        <p:txBody>
          <a:bodyPr/>
          <a:lstStyle/>
          <a:p>
            <a:endParaRPr lang="en-US" sz="800" dirty="0">
              <a:solidFill>
                <a:srgbClr val="505050"/>
              </a:solidFill>
            </a:endParaRPr>
          </a:p>
        </p:txBody>
      </p:sp>
      <p:sp>
        <p:nvSpPr>
          <p:cNvPr id="16" name="Rectangle 15"/>
          <p:cNvSpPr/>
          <p:nvPr/>
        </p:nvSpPr>
        <p:spPr>
          <a:xfrm>
            <a:off x="2915224" y="733425"/>
            <a:ext cx="2675951" cy="18288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14" name="Rectangle 13"/>
          <p:cNvSpPr/>
          <p:nvPr/>
        </p:nvSpPr>
        <p:spPr>
          <a:xfrm flipH="1">
            <a:off x="5591175" y="733425"/>
            <a:ext cx="3267075" cy="3657600"/>
          </a:xfrm>
          <a:prstGeom prst="rect">
            <a:avLst/>
          </a:pr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sp>
        <p:nvSpPr>
          <p:cNvPr id="17" name="Rectangle 16"/>
          <p:cNvSpPr/>
          <p:nvPr/>
        </p:nvSpPr>
        <p:spPr>
          <a:xfrm>
            <a:off x="2913570" y="2560701"/>
            <a:ext cx="2677502" cy="1828800"/>
          </a:xfrm>
          <a:prstGeom prst="rect">
            <a:avLst/>
          </a:prstGeom>
          <a:solidFill>
            <a:srgbClr val="9A52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US" sz="1800">
              <a:solidFill>
                <a:srgbClr val="505050"/>
              </a:solidFill>
              <a:latin typeface="Segoe UI Light"/>
            </a:endParaRPr>
          </a:p>
        </p:txBody>
      </p:sp>
      <p:pic>
        <p:nvPicPr>
          <p:cNvPr id="19" name="Picture 3" descr="C:\Users\v-sabae\Pictures\OFF12_Tetsuo_01 cop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1625" y="733425"/>
            <a:ext cx="2611945" cy="3657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025872" y="858850"/>
            <a:ext cx="2527894" cy="192672"/>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Evolving use of social</a:t>
            </a:r>
          </a:p>
        </p:txBody>
      </p:sp>
      <p:sp>
        <p:nvSpPr>
          <p:cNvPr id="24" name="TextBox 23"/>
          <p:cNvSpPr txBox="1"/>
          <p:nvPr/>
        </p:nvSpPr>
        <p:spPr>
          <a:xfrm>
            <a:off x="3025871" y="2686125"/>
            <a:ext cx="2493963" cy="257137"/>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Changing </a:t>
            </a:r>
            <a:r>
              <a:rPr lang="en-US" sz="1800" dirty="0" smtClean="0">
                <a:solidFill>
                  <a:schemeClr val="tx2"/>
                </a:solidFill>
                <a:latin typeface="+mj-lt"/>
              </a:rPr>
              <a:t>the conversation</a:t>
            </a:r>
            <a:r>
              <a:rPr lang="en-US" sz="1800" dirty="0">
                <a:solidFill>
                  <a:schemeClr val="tx2"/>
                </a:solidFill>
                <a:latin typeface="+mj-lt"/>
              </a:rPr>
              <a:t/>
            </a:r>
            <a:br>
              <a:rPr lang="en-US" sz="1800" dirty="0">
                <a:solidFill>
                  <a:schemeClr val="tx2"/>
                </a:solidFill>
                <a:latin typeface="+mj-lt"/>
              </a:rPr>
            </a:br>
            <a:endParaRPr lang="en-US" sz="1800" dirty="0">
              <a:solidFill>
                <a:schemeClr val="tx2"/>
              </a:solidFill>
              <a:latin typeface="+mj-lt"/>
            </a:endParaRPr>
          </a:p>
        </p:txBody>
      </p:sp>
      <p:sp>
        <p:nvSpPr>
          <p:cNvPr id="25" name="TextBox 24"/>
          <p:cNvSpPr txBox="1"/>
          <p:nvPr/>
        </p:nvSpPr>
        <p:spPr>
          <a:xfrm>
            <a:off x="3018498" y="1051523"/>
            <a:ext cx="2434661" cy="1509178"/>
          </a:xfrm>
          <a:prstGeom prst="rect">
            <a:avLst/>
          </a:prstGeom>
          <a:noFill/>
        </p:spPr>
        <p:txBody>
          <a:bodyPr wrap="square" lIns="0" tIns="0" rIns="0" bIns="0" rtlCol="0" anchor="ctr">
            <a:noAutofit/>
          </a:bodyPr>
          <a:lstStyle/>
          <a:p>
            <a:r>
              <a:rPr lang="en-US" sz="1200" spc="-20" dirty="0">
                <a:solidFill>
                  <a:schemeClr val="tx2"/>
                </a:solidFill>
              </a:rPr>
              <a:t>Marketers realize more benefit in using Social Media for client communication and less for lead generation than in recent years.</a:t>
            </a:r>
          </a:p>
        </p:txBody>
      </p:sp>
      <p:sp>
        <p:nvSpPr>
          <p:cNvPr id="28" name="TextBox 27"/>
          <p:cNvSpPr txBox="1"/>
          <p:nvPr/>
        </p:nvSpPr>
        <p:spPr>
          <a:xfrm>
            <a:off x="3025872" y="3124199"/>
            <a:ext cx="2427287" cy="1266825"/>
          </a:xfrm>
          <a:prstGeom prst="rect">
            <a:avLst/>
          </a:prstGeom>
          <a:noFill/>
        </p:spPr>
        <p:txBody>
          <a:bodyPr wrap="square" lIns="0" tIns="0" rIns="0" bIns="0" rtlCol="0" anchor="ctr">
            <a:noAutofit/>
          </a:bodyPr>
          <a:lstStyle/>
          <a:p>
            <a:pPr marL="0" lvl="2" defTabSz="914240">
              <a:spcBef>
                <a:spcPct val="0"/>
              </a:spcBef>
              <a:spcAft>
                <a:spcPts val="600"/>
              </a:spcAft>
            </a:pPr>
            <a:r>
              <a:rPr lang="en-US" sz="1200" dirty="0">
                <a:solidFill>
                  <a:srgbClr val="FFFFFF"/>
                </a:solidFill>
                <a:cs typeface="Calibri" pitchFamily="34" charset="0"/>
              </a:rPr>
              <a:t>‘Social’ has historically been seen </a:t>
            </a:r>
            <a:br>
              <a:rPr lang="en-US" sz="1200" dirty="0">
                <a:solidFill>
                  <a:srgbClr val="FFFFFF"/>
                </a:solidFill>
                <a:cs typeface="Calibri" pitchFamily="34" charset="0"/>
              </a:rPr>
            </a:br>
            <a:r>
              <a:rPr lang="en-US" sz="1200" dirty="0">
                <a:solidFill>
                  <a:srgbClr val="FFFFFF"/>
                </a:solidFill>
                <a:cs typeface="Calibri" pitchFamily="34" charset="0"/>
              </a:rPr>
              <a:t>as the ability to drive likes, tweets, and shares. </a:t>
            </a:r>
          </a:p>
          <a:p>
            <a:pPr marL="0" lvl="2" defTabSz="914240">
              <a:spcBef>
                <a:spcPct val="0"/>
              </a:spcBef>
              <a:spcAft>
                <a:spcPts val="600"/>
              </a:spcAft>
            </a:pPr>
            <a:r>
              <a:rPr lang="en-US" sz="1200" dirty="0">
                <a:solidFill>
                  <a:srgbClr val="FFFFFF"/>
                </a:solidFill>
                <a:cs typeface="Calibri" pitchFamily="34" charset="0"/>
              </a:rPr>
              <a:t>Now it is driving strategy and execution plans</a:t>
            </a:r>
          </a:p>
        </p:txBody>
      </p:sp>
      <p:sp>
        <p:nvSpPr>
          <p:cNvPr id="29" name="TextBox 28"/>
          <p:cNvSpPr txBox="1"/>
          <p:nvPr/>
        </p:nvSpPr>
        <p:spPr>
          <a:xfrm>
            <a:off x="5702058" y="858850"/>
            <a:ext cx="2527894" cy="192672"/>
          </a:xfrm>
          <a:prstGeom prst="rect">
            <a:avLst/>
          </a:prstGeom>
          <a:noFill/>
        </p:spPr>
        <p:txBody>
          <a:bodyPr wrap="square" lIns="0" tIns="0" rIns="0" bIns="0" rtlCol="0" anchor="t">
            <a:noAutofit/>
          </a:bodyPr>
          <a:lstStyle/>
          <a:p>
            <a:pPr>
              <a:lnSpc>
                <a:spcPct val="90000"/>
              </a:lnSpc>
            </a:pPr>
            <a:r>
              <a:rPr lang="en-US" sz="1800" dirty="0">
                <a:solidFill>
                  <a:schemeClr val="tx2"/>
                </a:solidFill>
                <a:latin typeface="+mj-lt"/>
              </a:rPr>
              <a:t>Going Beyond the ‘Like’</a:t>
            </a:r>
          </a:p>
        </p:txBody>
      </p:sp>
      <p:sp>
        <p:nvSpPr>
          <p:cNvPr id="30" name="TextBox 29"/>
          <p:cNvSpPr txBox="1"/>
          <p:nvPr/>
        </p:nvSpPr>
        <p:spPr>
          <a:xfrm>
            <a:off x="5713169" y="1051523"/>
            <a:ext cx="2797175" cy="3337978"/>
          </a:xfrm>
          <a:prstGeom prst="rect">
            <a:avLst/>
          </a:prstGeom>
          <a:noFill/>
        </p:spPr>
        <p:txBody>
          <a:bodyPr wrap="square" lIns="0" tIns="0" rIns="0" bIns="0" rtlCol="0" anchor="ctr">
            <a:noAutofit/>
          </a:bodyPr>
          <a:lstStyle/>
          <a:p>
            <a:pPr>
              <a:spcAft>
                <a:spcPts val="1200"/>
              </a:spcAft>
            </a:pPr>
            <a:r>
              <a:rPr lang="en-US" sz="1200" spc="-20" dirty="0">
                <a:solidFill>
                  <a:schemeClr val="tx2"/>
                </a:solidFill>
              </a:rPr>
              <a:t>There is a need to move beyond “likes” as an end measurement and incorporate what people care about to deliver true value.</a:t>
            </a:r>
          </a:p>
          <a:p>
            <a:pPr>
              <a:spcAft>
                <a:spcPts val="1200"/>
              </a:spcAft>
            </a:pPr>
            <a:r>
              <a:rPr lang="en-US" sz="1200" spc="-20" dirty="0">
                <a:solidFill>
                  <a:schemeClr val="tx2"/>
                </a:solidFill>
              </a:rPr>
              <a:t>Social Trend Tracking Technology monitors tweets, likes, and searches to know what users are gravitating to, in real time, enabling you to activate your consumer base with relevant content.</a:t>
            </a:r>
          </a:p>
        </p:txBody>
      </p:sp>
    </p:spTree>
    <p:extLst>
      <p:ext uri="{BB962C8B-B14F-4D97-AF65-F5344CB8AC3E}">
        <p14:creationId xmlns:p14="http://schemas.microsoft.com/office/powerpoint/2010/main" val="16855391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err="1" smtClean="0"/>
              <a:t>Finserv</a:t>
            </a:r>
            <a:r>
              <a:rPr lang="en-US" dirty="0" smtClean="0"/>
              <a:t> Targeting Opportunities</a:t>
            </a:r>
            <a:endParaRPr lang="en-US" dirty="0"/>
          </a:p>
        </p:txBody>
      </p:sp>
      <p:sp>
        <p:nvSpPr>
          <p:cNvPr id="5" name="Text Placeholder 5"/>
          <p:cNvSpPr txBox="1">
            <a:spLocks/>
          </p:cNvSpPr>
          <p:nvPr/>
        </p:nvSpPr>
        <p:spPr>
          <a:xfrm>
            <a:off x="4231" y="739996"/>
            <a:ext cx="3956756" cy="3551742"/>
          </a:xfrm>
          <a:prstGeom prst="rect">
            <a:avLst/>
          </a:prstGeom>
          <a:noFill/>
        </p:spPr>
        <p:txBody>
          <a:bodyPr vert="horz" wrap="square" lIns="0" tIns="0" rIns="0" bIns="0"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b="1" dirty="0">
                <a:solidFill>
                  <a:srgbClr val="FFFFFF"/>
                </a:solidFill>
              </a:rPr>
              <a:t>Experian</a:t>
            </a:r>
            <a:r>
              <a:rPr lang="en-US" sz="1400" dirty="0">
                <a:solidFill>
                  <a:srgbClr val="FFFFFF"/>
                </a:solidFill>
              </a:rPr>
              <a:t> </a:t>
            </a:r>
          </a:p>
          <a:p>
            <a:r>
              <a:rPr lang="en-US" sz="1100" u="sng" dirty="0">
                <a:solidFill>
                  <a:srgbClr val="FFFFFF"/>
                </a:solidFill>
              </a:rPr>
              <a:t>Mosaic Segmentation</a:t>
            </a:r>
          </a:p>
          <a:p>
            <a:r>
              <a:rPr lang="en-US" sz="1000" dirty="0">
                <a:solidFill>
                  <a:srgbClr val="FFFFFF"/>
                </a:solidFill>
              </a:rPr>
              <a:t>Experian Mosaic segments cluster audiences by characteristics based on wealth of market research. They offer more detailed classifications vs. basic targeting, so you can engage the right audience</a:t>
            </a:r>
          </a:p>
          <a:p>
            <a:pPr marL="285562" indent="-285562">
              <a:buFont typeface="Arial" pitchFamily="34" charset="0"/>
              <a:buChar char="•"/>
            </a:pPr>
            <a:r>
              <a:rPr lang="en-US" sz="1000" dirty="0">
                <a:solidFill>
                  <a:srgbClr val="FFFFFF"/>
                </a:solidFill>
              </a:rPr>
              <a:t>Demographics</a:t>
            </a:r>
          </a:p>
          <a:p>
            <a:pPr marL="285562" indent="-285562">
              <a:buFont typeface="Arial" pitchFamily="34" charset="0"/>
              <a:buChar char="•"/>
            </a:pPr>
            <a:r>
              <a:rPr lang="en-US" sz="1000" dirty="0">
                <a:solidFill>
                  <a:srgbClr val="FFFFFF"/>
                </a:solidFill>
              </a:rPr>
              <a:t>Behaviors </a:t>
            </a:r>
          </a:p>
          <a:p>
            <a:pPr marL="285562" indent="-285562">
              <a:buFont typeface="Arial" pitchFamily="34" charset="0"/>
              <a:buChar char="•"/>
            </a:pPr>
            <a:r>
              <a:rPr lang="en-US" sz="1000" dirty="0">
                <a:solidFill>
                  <a:srgbClr val="FFFFFF"/>
                </a:solidFill>
              </a:rPr>
              <a:t>Purchase choices and Intent</a:t>
            </a:r>
          </a:p>
          <a:p>
            <a:pPr marL="285562" indent="-285562">
              <a:buFont typeface="Arial" pitchFamily="34" charset="0"/>
              <a:buChar char="•"/>
            </a:pPr>
            <a:r>
              <a:rPr lang="en-US" sz="1000" dirty="0">
                <a:solidFill>
                  <a:srgbClr val="FFFFFF"/>
                </a:solidFill>
              </a:rPr>
              <a:t>Lifestyle Choices </a:t>
            </a:r>
          </a:p>
          <a:p>
            <a:pPr marL="285562" indent="-285562">
              <a:buFont typeface="Arial" pitchFamily="34" charset="0"/>
              <a:buChar char="•"/>
            </a:pPr>
            <a:r>
              <a:rPr lang="en-US" sz="1000" dirty="0">
                <a:solidFill>
                  <a:srgbClr val="FFFFFF"/>
                </a:solidFill>
              </a:rPr>
              <a:t>Recreational Activity </a:t>
            </a:r>
          </a:p>
          <a:p>
            <a:pPr marL="285562" indent="-285562">
              <a:buFont typeface="Arial" pitchFamily="34" charset="0"/>
              <a:buChar char="•"/>
            </a:pPr>
            <a:r>
              <a:rPr lang="en-US" sz="1000" dirty="0">
                <a:solidFill>
                  <a:srgbClr val="FFFFFF"/>
                </a:solidFill>
              </a:rPr>
              <a:t>Investment behavior </a:t>
            </a:r>
          </a:p>
          <a:p>
            <a:endParaRPr lang="en-US" sz="900" dirty="0">
              <a:solidFill>
                <a:srgbClr val="FFFFFF"/>
              </a:solidFill>
            </a:endParaRPr>
          </a:p>
          <a:p>
            <a:r>
              <a:rPr lang="en-US" sz="1200" u="sng" dirty="0">
                <a:solidFill>
                  <a:srgbClr val="FFFFFF"/>
                </a:solidFill>
              </a:rPr>
              <a:t>Profile Targeting</a:t>
            </a:r>
          </a:p>
          <a:p>
            <a:r>
              <a:rPr lang="en-US" sz="1000" dirty="0">
                <a:solidFill>
                  <a:srgbClr val="FFFFFF"/>
                </a:solidFill>
              </a:rPr>
              <a:t>Reach users based on key life events and behavioral choices</a:t>
            </a:r>
          </a:p>
          <a:p>
            <a:pPr marL="285562" indent="-285562">
              <a:buFont typeface="Arial" pitchFamily="34" charset="0"/>
              <a:buChar char="•"/>
            </a:pPr>
            <a:r>
              <a:rPr lang="en-US" sz="1000" dirty="0">
                <a:solidFill>
                  <a:srgbClr val="FFFFFF"/>
                </a:solidFill>
              </a:rPr>
              <a:t>Occupation detail (Job Titles) </a:t>
            </a:r>
          </a:p>
          <a:p>
            <a:pPr marL="285562" indent="-285562">
              <a:buFont typeface="Arial" pitchFamily="34" charset="0"/>
              <a:buChar char="•"/>
            </a:pPr>
            <a:r>
              <a:rPr lang="en-US" sz="1000" dirty="0">
                <a:solidFill>
                  <a:srgbClr val="FFFFFF"/>
                </a:solidFill>
              </a:rPr>
              <a:t>Median equivalency score</a:t>
            </a:r>
          </a:p>
          <a:p>
            <a:pPr marL="285562" indent="-285562">
              <a:buFont typeface="Arial" pitchFamily="34" charset="0"/>
              <a:buChar char="•"/>
            </a:pPr>
            <a:r>
              <a:rPr lang="en-US" sz="1000" dirty="0">
                <a:solidFill>
                  <a:srgbClr val="FFFFFF"/>
                </a:solidFill>
              </a:rPr>
              <a:t>Education </a:t>
            </a:r>
          </a:p>
          <a:p>
            <a:pPr marL="285562" indent="-285562">
              <a:buFont typeface="Arial" pitchFamily="34" charset="0"/>
              <a:buChar char="•"/>
            </a:pPr>
            <a:r>
              <a:rPr lang="en-US" sz="1000" dirty="0">
                <a:solidFill>
                  <a:srgbClr val="FFFFFF"/>
                </a:solidFill>
              </a:rPr>
              <a:t>Life Events – New Parents</a:t>
            </a:r>
          </a:p>
          <a:p>
            <a:pPr marL="285562" indent="-285562">
              <a:buFont typeface="Arial" pitchFamily="34" charset="0"/>
              <a:buChar char="•"/>
            </a:pPr>
            <a:r>
              <a:rPr lang="en-US" sz="1000" dirty="0">
                <a:solidFill>
                  <a:srgbClr val="FFFFFF"/>
                </a:solidFill>
              </a:rPr>
              <a:t>Children in the HH by age range </a:t>
            </a:r>
          </a:p>
          <a:p>
            <a:pPr marL="285562" indent="-285562">
              <a:buFont typeface="Arial" pitchFamily="34" charset="0"/>
              <a:buChar char="•"/>
            </a:pPr>
            <a:r>
              <a:rPr lang="en-US" sz="1000" dirty="0">
                <a:solidFill>
                  <a:srgbClr val="FFFFFF"/>
                </a:solidFill>
              </a:rPr>
              <a:t>Marital Status </a:t>
            </a:r>
          </a:p>
          <a:p>
            <a:pPr marL="285562" indent="-285562">
              <a:buFont typeface="Arial" pitchFamily="34" charset="0"/>
              <a:buChar char="•"/>
            </a:pPr>
            <a:r>
              <a:rPr lang="en-US" sz="1000" dirty="0">
                <a:solidFill>
                  <a:srgbClr val="FFFFFF"/>
                </a:solidFill>
              </a:rPr>
              <a:t>New Movers </a:t>
            </a:r>
          </a:p>
        </p:txBody>
      </p:sp>
      <p:sp>
        <p:nvSpPr>
          <p:cNvPr id="3" name="TextBox 2"/>
          <p:cNvSpPr txBox="1"/>
          <p:nvPr/>
        </p:nvSpPr>
        <p:spPr>
          <a:xfrm>
            <a:off x="3960985" y="739997"/>
            <a:ext cx="5269443" cy="4173480"/>
          </a:xfrm>
          <a:prstGeom prst="rect">
            <a:avLst/>
          </a:prstGeom>
          <a:noFill/>
        </p:spPr>
        <p:txBody>
          <a:bodyPr wrap="square" lIns="0" tIns="0" rIns="0" bIns="0" rtlCol="0">
            <a:noAutofit/>
          </a:bodyPr>
          <a:lstStyle/>
          <a:p>
            <a:pPr defTabSz="685531"/>
            <a:r>
              <a:rPr lang="en-US" sz="1000" b="1" dirty="0">
                <a:solidFill>
                  <a:srgbClr val="FFFFFF"/>
                </a:solidFill>
                <a:latin typeface="Segoe UI Light"/>
              </a:rPr>
              <a:t>IXI – Financial &amp; Wealth Targeting</a:t>
            </a:r>
          </a:p>
          <a:p>
            <a:pPr defTabSz="685531"/>
            <a:r>
              <a:rPr lang="en-US" sz="1000" dirty="0">
                <a:solidFill>
                  <a:srgbClr val="FFFFFF"/>
                </a:solidFill>
                <a:latin typeface="Segoe UI Light"/>
              </a:rPr>
              <a:t> </a:t>
            </a:r>
          </a:p>
          <a:p>
            <a:pPr defTabSz="685531"/>
            <a:r>
              <a:rPr lang="en-US" sz="1000" dirty="0">
                <a:solidFill>
                  <a:srgbClr val="FFFFFF"/>
                </a:solidFill>
                <a:latin typeface="Segoe UI Light"/>
              </a:rPr>
              <a:t>Wealth Complete enables online marketers to target based on household-level total asset: Wealth and Total Deposits</a:t>
            </a:r>
            <a:r>
              <a:rPr lang="en-US" sz="1000" i="1" dirty="0">
                <a:solidFill>
                  <a:srgbClr val="FFFFFF"/>
                </a:solidFill>
                <a:latin typeface="Segoe UI Light"/>
              </a:rPr>
              <a:t> </a:t>
            </a:r>
            <a:r>
              <a:rPr lang="en-US" sz="1000" b="1" i="1" dirty="0">
                <a:solidFill>
                  <a:srgbClr val="FFFFFF"/>
                </a:solidFill>
                <a:latin typeface="Segoe UI Light"/>
              </a:rPr>
              <a:t> </a:t>
            </a:r>
            <a:endParaRPr lang="en-US" sz="1000" dirty="0">
              <a:solidFill>
                <a:srgbClr val="FFFFFF"/>
              </a:solidFill>
              <a:latin typeface="Segoe UI Light"/>
            </a:endParaRPr>
          </a:p>
          <a:p>
            <a:pPr defTabSz="685531"/>
            <a:r>
              <a:rPr lang="en-US" sz="1000" dirty="0">
                <a:solidFill>
                  <a:srgbClr val="FFFFFF"/>
                </a:solidFill>
                <a:latin typeface="Segoe UI Light"/>
              </a:rPr>
              <a:t>Choose from 3 target segments based on estimated assets, that are further refined into 18 consumer groups based on age, behavior, and geography:</a:t>
            </a:r>
          </a:p>
          <a:p>
            <a:pPr defTabSz="685531"/>
            <a:r>
              <a:rPr lang="en-US" sz="1000" dirty="0">
                <a:solidFill>
                  <a:srgbClr val="FFFFFF"/>
                </a:solidFill>
                <a:latin typeface="Segoe UI Light"/>
              </a:rPr>
              <a:t> </a:t>
            </a:r>
          </a:p>
          <a:p>
            <a:pPr marL="171337" indent="-171337" defTabSz="685531">
              <a:buFont typeface="Arial" panose="020B0604020202020204" pitchFamily="34" charset="0"/>
              <a:buChar char="•"/>
            </a:pPr>
            <a:r>
              <a:rPr lang="en-US" sz="1000" dirty="0">
                <a:solidFill>
                  <a:srgbClr val="FFFFFF"/>
                </a:solidFill>
                <a:latin typeface="Segoe UI Light"/>
              </a:rPr>
              <a:t>Mass Market - $0 -$100K</a:t>
            </a:r>
          </a:p>
          <a:p>
            <a:pPr marL="171337" indent="-171337" defTabSz="685531">
              <a:buFont typeface="Arial" panose="020B0604020202020204" pitchFamily="34" charset="0"/>
              <a:buChar char="•"/>
            </a:pPr>
            <a:r>
              <a:rPr lang="en-US" sz="1000" dirty="0">
                <a:solidFill>
                  <a:srgbClr val="FFFFFF"/>
                </a:solidFill>
                <a:latin typeface="Segoe UI Light"/>
              </a:rPr>
              <a:t>Mass Affluent $100K - $1M</a:t>
            </a:r>
          </a:p>
          <a:p>
            <a:pPr marL="171337" indent="-171337" defTabSz="685531">
              <a:buFont typeface="Arial" panose="020B0604020202020204" pitchFamily="34" charset="0"/>
              <a:buChar char="•"/>
            </a:pPr>
            <a:r>
              <a:rPr lang="en-US" sz="1000" dirty="0">
                <a:solidFill>
                  <a:srgbClr val="FFFFFF"/>
                </a:solidFill>
                <a:latin typeface="Segoe UI Light"/>
              </a:rPr>
              <a:t>Affluent - $1M+</a:t>
            </a:r>
          </a:p>
          <a:p>
            <a:pPr defTabSz="685531"/>
            <a:r>
              <a:rPr lang="en-US" sz="1000" dirty="0">
                <a:solidFill>
                  <a:srgbClr val="FFFFFF"/>
                </a:solidFill>
                <a:latin typeface="Segoe UI Light"/>
              </a:rPr>
              <a:t> </a:t>
            </a:r>
          </a:p>
          <a:p>
            <a:pPr defTabSz="685531"/>
            <a:r>
              <a:rPr lang="en-US" sz="1000" b="1" dirty="0">
                <a:solidFill>
                  <a:srgbClr val="FFFFFF"/>
                </a:solidFill>
                <a:latin typeface="Segoe UI Light"/>
              </a:rPr>
              <a:t>Financial Cohorts Digital </a:t>
            </a:r>
            <a:endParaRPr lang="en-US" sz="1000" dirty="0">
              <a:solidFill>
                <a:srgbClr val="FFFFFF"/>
              </a:solidFill>
              <a:latin typeface="Segoe UI Light"/>
            </a:endParaRPr>
          </a:p>
          <a:p>
            <a:pPr defTabSz="685531"/>
            <a:r>
              <a:rPr lang="en-US" sz="1000" dirty="0">
                <a:solidFill>
                  <a:srgbClr val="FFFFFF"/>
                </a:solidFill>
                <a:latin typeface="Segoe UI Light"/>
              </a:rPr>
              <a:t>Financial Cohorts Digital is an asset-based household segmentation system that segments households based on IXI’s proprietary measures of assets, total income, discretionary spending, and credit use. Clients use Financial Cohorts Digital to better understand the estimated financial and behavioral characteristics of households in their target clusters in order to increase the relevance and effectiveness of marketing efforts. There are 61 Financial Cohorts clusters.</a:t>
            </a:r>
          </a:p>
          <a:p>
            <a:pPr defTabSz="685531"/>
            <a:r>
              <a:rPr lang="en-US" sz="1000" dirty="0">
                <a:solidFill>
                  <a:srgbClr val="FFFFFF"/>
                </a:solidFill>
                <a:latin typeface="Segoe UI Light"/>
              </a:rPr>
              <a:t> </a:t>
            </a:r>
          </a:p>
          <a:p>
            <a:pPr defTabSz="685531"/>
            <a:r>
              <a:rPr lang="en-US" sz="1000" b="1" dirty="0">
                <a:solidFill>
                  <a:srgbClr val="FFFFFF"/>
                </a:solidFill>
                <a:latin typeface="Segoe UI Light"/>
              </a:rPr>
              <a:t>Economic Cohorts Digital </a:t>
            </a:r>
            <a:endParaRPr lang="en-US" sz="1000" dirty="0">
              <a:solidFill>
                <a:srgbClr val="FFFFFF"/>
              </a:solidFill>
              <a:latin typeface="Segoe UI Light"/>
            </a:endParaRPr>
          </a:p>
          <a:p>
            <a:pPr defTabSz="685531"/>
            <a:r>
              <a:rPr lang="en-US" sz="1000" dirty="0">
                <a:solidFill>
                  <a:srgbClr val="FFFFFF"/>
                </a:solidFill>
                <a:latin typeface="Segoe UI Light"/>
              </a:rPr>
              <a:t>Economic Cohorts Digital is an economic-based household segmentation system that segments households based on households’ economics, including estimates of total income, discretionary spending, and credit usage. Economic Cohorts’ 71 clusters allow marketers to better understand the economic and behavioral characteristics of households in their target clusters in order to increase the relevance and effectiveness of marketing efforts</a:t>
            </a:r>
            <a:r>
              <a:rPr lang="en-US" sz="1200" dirty="0">
                <a:solidFill>
                  <a:srgbClr val="FFFFFF"/>
                </a:solidFill>
                <a:latin typeface="Segoe UI Light"/>
              </a:rPr>
              <a:t>.</a:t>
            </a:r>
          </a:p>
        </p:txBody>
      </p:sp>
      <p:sp>
        <p:nvSpPr>
          <p:cNvPr id="6" name="Text Placeholder 5"/>
          <p:cNvSpPr txBox="1">
            <a:spLocks/>
          </p:cNvSpPr>
          <p:nvPr/>
        </p:nvSpPr>
        <p:spPr>
          <a:xfrm>
            <a:off x="301625" y="739997"/>
            <a:ext cx="2952214" cy="3665748"/>
          </a:xfrm>
          <a:prstGeom prst="rect">
            <a:avLst/>
          </a:prstGeom>
          <a:solidFill>
            <a:srgbClr val="0192FF"/>
          </a:solidFill>
        </p:spPr>
        <p:txBody>
          <a:bodyPr vert="horz" wrap="square" lIns="0" tIns="0" rIns="0" bIns="0"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sz="1000" dirty="0">
              <a:solidFill>
                <a:srgbClr val="FFFFFF"/>
              </a:solidFill>
            </a:endParaRPr>
          </a:p>
        </p:txBody>
      </p:sp>
      <p:sp>
        <p:nvSpPr>
          <p:cNvPr id="7" name="TextBox 6"/>
          <p:cNvSpPr txBox="1"/>
          <p:nvPr/>
        </p:nvSpPr>
        <p:spPr>
          <a:xfrm>
            <a:off x="3253839" y="739997"/>
            <a:ext cx="5604411" cy="3665748"/>
          </a:xfrm>
          <a:prstGeom prst="rect">
            <a:avLst/>
          </a:prstGeom>
          <a:solidFill>
            <a:srgbClr val="0070C0"/>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8" name="TextBox 7"/>
          <p:cNvSpPr txBox="1"/>
          <p:nvPr/>
        </p:nvSpPr>
        <p:spPr>
          <a:xfrm>
            <a:off x="3408218" y="882495"/>
            <a:ext cx="5355772" cy="1397567"/>
          </a:xfrm>
          <a:prstGeom prst="rect">
            <a:avLst/>
          </a:prstGeom>
          <a:noFill/>
        </p:spPr>
        <p:txBody>
          <a:bodyPr wrap="square" lIns="0" tIns="0" rIns="0" bIns="0" rtlCol="0">
            <a:noAutofit/>
          </a:bodyPr>
          <a:lstStyle/>
          <a:p>
            <a:pPr defTabSz="699945">
              <a:lnSpc>
                <a:spcPct val="90000"/>
              </a:lnSpc>
              <a:spcBef>
                <a:spcPct val="20000"/>
              </a:spcBef>
              <a:buSzPct val="90000"/>
            </a:pPr>
            <a:r>
              <a:rPr lang="en-US" b="1" dirty="0">
                <a:solidFill>
                  <a:srgbClr val="FFFFFF"/>
                </a:solidFill>
                <a:latin typeface="+mj-lt"/>
              </a:rPr>
              <a:t>IXI – Financial &amp; Wealth </a:t>
            </a:r>
            <a:r>
              <a:rPr lang="en-US" b="1" dirty="0" smtClean="0">
                <a:solidFill>
                  <a:srgbClr val="FFFFFF"/>
                </a:solidFill>
                <a:latin typeface="+mj-lt"/>
              </a:rPr>
              <a:t>Targeting</a:t>
            </a:r>
            <a:r>
              <a:rPr lang="en-US" sz="1000" dirty="0">
                <a:solidFill>
                  <a:srgbClr val="FFFFFF"/>
                </a:solidFill>
                <a:latin typeface="Segoe UI Light"/>
              </a:rPr>
              <a:t> </a:t>
            </a:r>
          </a:p>
          <a:p>
            <a:pPr defTabSz="685531">
              <a:spcBef>
                <a:spcPts val="288"/>
              </a:spcBef>
            </a:pPr>
            <a:r>
              <a:rPr lang="en-US" sz="1000" dirty="0">
                <a:solidFill>
                  <a:srgbClr val="FFFFFF"/>
                </a:solidFill>
                <a:latin typeface="Segoe UI Light"/>
              </a:rPr>
              <a:t>Wealth Complete enables online marketers to target based on household-level total asset: </a:t>
            </a:r>
            <a:r>
              <a:rPr lang="en-US" sz="1000" dirty="0" smtClean="0">
                <a:solidFill>
                  <a:srgbClr val="FFFFFF"/>
                </a:solidFill>
                <a:latin typeface="Segoe UI Light"/>
              </a:rPr>
              <a:t/>
            </a:r>
            <a:br>
              <a:rPr lang="en-US" sz="1000" dirty="0" smtClean="0">
                <a:solidFill>
                  <a:srgbClr val="FFFFFF"/>
                </a:solidFill>
                <a:latin typeface="Segoe UI Light"/>
              </a:rPr>
            </a:br>
            <a:r>
              <a:rPr lang="en-US" sz="1000" dirty="0" smtClean="0">
                <a:solidFill>
                  <a:srgbClr val="FFFFFF"/>
                </a:solidFill>
                <a:latin typeface="Segoe UI Light"/>
              </a:rPr>
              <a:t>Wealth </a:t>
            </a:r>
            <a:r>
              <a:rPr lang="en-US" sz="1000" dirty="0">
                <a:solidFill>
                  <a:srgbClr val="FFFFFF"/>
                </a:solidFill>
                <a:latin typeface="Segoe UI Light"/>
              </a:rPr>
              <a:t>and Total Deposits</a:t>
            </a:r>
            <a:r>
              <a:rPr lang="en-US" sz="1000" i="1" dirty="0">
                <a:solidFill>
                  <a:srgbClr val="FFFFFF"/>
                </a:solidFill>
                <a:latin typeface="Segoe UI Light"/>
              </a:rPr>
              <a:t> </a:t>
            </a:r>
            <a:r>
              <a:rPr lang="en-US" sz="1000" b="1" i="1" dirty="0">
                <a:solidFill>
                  <a:srgbClr val="FFFFFF"/>
                </a:solidFill>
                <a:latin typeface="Segoe UI Light"/>
              </a:rPr>
              <a:t> </a:t>
            </a:r>
            <a:endParaRPr lang="en-US" sz="1000" dirty="0">
              <a:solidFill>
                <a:srgbClr val="FFFFFF"/>
              </a:solidFill>
              <a:latin typeface="Segoe UI Light"/>
            </a:endParaRPr>
          </a:p>
          <a:p>
            <a:pPr defTabSz="685531">
              <a:spcAft>
                <a:spcPts val="600"/>
              </a:spcAft>
            </a:pPr>
            <a:r>
              <a:rPr lang="en-US" sz="1000" dirty="0">
                <a:solidFill>
                  <a:srgbClr val="FFFFFF"/>
                </a:solidFill>
                <a:latin typeface="Segoe UI Light"/>
              </a:rPr>
              <a:t>Choose from 3 target segments based on estimated assets, that are further refined into </a:t>
            </a:r>
            <a:r>
              <a:rPr lang="en-US" sz="1000" dirty="0" smtClean="0">
                <a:solidFill>
                  <a:srgbClr val="FFFFFF"/>
                </a:solidFill>
                <a:latin typeface="Segoe UI Light"/>
              </a:rPr>
              <a:t/>
            </a:r>
            <a:br>
              <a:rPr lang="en-US" sz="1000" dirty="0" smtClean="0">
                <a:solidFill>
                  <a:srgbClr val="FFFFFF"/>
                </a:solidFill>
                <a:latin typeface="Segoe UI Light"/>
              </a:rPr>
            </a:br>
            <a:r>
              <a:rPr lang="en-US" sz="1000" dirty="0" smtClean="0">
                <a:solidFill>
                  <a:srgbClr val="FFFFFF"/>
                </a:solidFill>
                <a:latin typeface="Segoe UI Light"/>
              </a:rPr>
              <a:t>18 </a:t>
            </a:r>
            <a:r>
              <a:rPr lang="en-US" sz="1000" dirty="0">
                <a:solidFill>
                  <a:srgbClr val="FFFFFF"/>
                </a:solidFill>
                <a:latin typeface="Segoe UI Light"/>
              </a:rPr>
              <a:t>consumer groups based on age, behavior, and geography</a:t>
            </a:r>
            <a:r>
              <a:rPr lang="en-US" sz="1000" dirty="0" smtClean="0">
                <a:solidFill>
                  <a:srgbClr val="FFFFFF"/>
                </a:solidFill>
                <a:latin typeface="Segoe UI Light"/>
              </a:rPr>
              <a:t>:</a:t>
            </a:r>
            <a:r>
              <a:rPr lang="en-US" sz="1000" dirty="0">
                <a:solidFill>
                  <a:srgbClr val="FFFFFF"/>
                </a:solidFill>
                <a:latin typeface="Segoe UI Light"/>
              </a:rPr>
              <a:t> </a:t>
            </a:r>
          </a:p>
          <a:p>
            <a:pPr marL="171337" indent="-171337" defTabSz="685531">
              <a:buFont typeface="Arial" panose="020B0604020202020204" pitchFamily="34" charset="0"/>
              <a:buChar char="•"/>
            </a:pPr>
            <a:r>
              <a:rPr lang="en-US" sz="1000" dirty="0">
                <a:solidFill>
                  <a:srgbClr val="FFFFFF"/>
                </a:solidFill>
                <a:latin typeface="Segoe UI Light"/>
              </a:rPr>
              <a:t>Mass Market - $0 -$100K</a:t>
            </a:r>
          </a:p>
          <a:p>
            <a:pPr marL="171337" indent="-171337" defTabSz="685531">
              <a:buFont typeface="Arial" panose="020B0604020202020204" pitchFamily="34" charset="0"/>
              <a:buChar char="•"/>
            </a:pPr>
            <a:r>
              <a:rPr lang="en-US" sz="1000" dirty="0">
                <a:solidFill>
                  <a:srgbClr val="FFFFFF"/>
                </a:solidFill>
                <a:latin typeface="Segoe UI Light"/>
              </a:rPr>
              <a:t>Mass Affluent $100K - $1M</a:t>
            </a:r>
          </a:p>
          <a:p>
            <a:pPr marL="171337" indent="-171337" defTabSz="685531">
              <a:spcAft>
                <a:spcPts val="600"/>
              </a:spcAft>
              <a:buFont typeface="Arial" panose="020B0604020202020204" pitchFamily="34" charset="0"/>
              <a:buChar char="•"/>
            </a:pPr>
            <a:r>
              <a:rPr lang="en-US" sz="1000" dirty="0">
                <a:solidFill>
                  <a:srgbClr val="FFFFFF"/>
                </a:solidFill>
                <a:latin typeface="Segoe UI Light"/>
              </a:rPr>
              <a:t>Affluent - $1M</a:t>
            </a:r>
            <a:r>
              <a:rPr lang="en-US" sz="1000" dirty="0" smtClean="0">
                <a:solidFill>
                  <a:srgbClr val="FFFFFF"/>
                </a:solidFill>
                <a:latin typeface="Segoe UI Light"/>
              </a:rPr>
              <a:t>+</a:t>
            </a:r>
            <a:r>
              <a:rPr lang="en-US" sz="1000" dirty="0">
                <a:solidFill>
                  <a:srgbClr val="FFFFFF"/>
                </a:solidFill>
                <a:latin typeface="Segoe UI Light"/>
              </a:rPr>
              <a:t> </a:t>
            </a:r>
          </a:p>
        </p:txBody>
      </p:sp>
      <p:sp>
        <p:nvSpPr>
          <p:cNvPr id="9" name="Text Placeholder 5"/>
          <p:cNvSpPr txBox="1">
            <a:spLocks/>
          </p:cNvSpPr>
          <p:nvPr/>
        </p:nvSpPr>
        <p:spPr>
          <a:xfrm>
            <a:off x="451262" y="882496"/>
            <a:ext cx="2624448" cy="1030942"/>
          </a:xfrm>
          <a:prstGeom prst="rect">
            <a:avLst/>
          </a:prstGeom>
          <a:noFill/>
        </p:spPr>
        <p:txBody>
          <a:bodyPr vert="horz" wrap="square" lIns="0" tIns="0" rIns="0" bIns="0"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b="1" dirty="0">
                <a:solidFill>
                  <a:srgbClr val="FFFFFF"/>
                </a:solidFill>
              </a:rPr>
              <a:t>Experian</a:t>
            </a:r>
            <a:r>
              <a:rPr lang="en-US" sz="1400" dirty="0">
                <a:solidFill>
                  <a:srgbClr val="FFFFFF"/>
                </a:solidFill>
              </a:rPr>
              <a:t> </a:t>
            </a:r>
          </a:p>
          <a:p>
            <a:r>
              <a:rPr lang="en-US" sz="1200" u="sng" dirty="0">
                <a:solidFill>
                  <a:srgbClr val="FFFFFF"/>
                </a:solidFill>
              </a:rPr>
              <a:t>Mosaic Segmentation</a:t>
            </a:r>
          </a:p>
          <a:p>
            <a:r>
              <a:rPr lang="en-US" sz="1000" dirty="0">
                <a:solidFill>
                  <a:srgbClr val="FFFFFF"/>
                </a:solidFill>
              </a:rPr>
              <a:t>Experian Mosaic segments cluster audiences by characteristics based on wealth of market research. </a:t>
            </a:r>
            <a:r>
              <a:rPr lang="en-US" sz="1000" dirty="0" smtClean="0">
                <a:solidFill>
                  <a:srgbClr val="FFFFFF"/>
                </a:solidFill>
              </a:rPr>
              <a:t>They </a:t>
            </a:r>
            <a:r>
              <a:rPr lang="en-US" sz="1000" dirty="0">
                <a:solidFill>
                  <a:srgbClr val="FFFFFF"/>
                </a:solidFill>
              </a:rPr>
              <a:t>offer more detailed classifications vs. basic targeting, so you can </a:t>
            </a:r>
            <a:r>
              <a:rPr lang="en-US" sz="1000" dirty="0" smtClean="0">
                <a:solidFill>
                  <a:srgbClr val="FFFFFF"/>
                </a:solidFill>
              </a:rPr>
              <a:t>engage</a:t>
            </a:r>
            <a:br>
              <a:rPr lang="en-US" sz="1000" dirty="0" smtClean="0">
                <a:solidFill>
                  <a:srgbClr val="FFFFFF"/>
                </a:solidFill>
              </a:rPr>
            </a:br>
            <a:r>
              <a:rPr lang="en-US" sz="1000" dirty="0" smtClean="0">
                <a:solidFill>
                  <a:srgbClr val="FFFFFF"/>
                </a:solidFill>
              </a:rPr>
              <a:t> </a:t>
            </a:r>
            <a:r>
              <a:rPr lang="en-US" sz="1000" dirty="0">
                <a:solidFill>
                  <a:srgbClr val="FFFFFF"/>
                </a:solidFill>
              </a:rPr>
              <a:t>the right </a:t>
            </a:r>
            <a:r>
              <a:rPr lang="en-US" sz="1000" dirty="0" smtClean="0">
                <a:solidFill>
                  <a:srgbClr val="FFFFFF"/>
                </a:solidFill>
              </a:rPr>
              <a:t>audience</a:t>
            </a:r>
            <a:endParaRPr lang="en-US" sz="1000" dirty="0">
              <a:solidFill>
                <a:srgbClr val="FFFFFF"/>
              </a:solidFill>
            </a:endParaRPr>
          </a:p>
        </p:txBody>
      </p:sp>
      <p:sp>
        <p:nvSpPr>
          <p:cNvPr id="10" name="Text Placeholder 5"/>
          <p:cNvSpPr txBox="1">
            <a:spLocks/>
          </p:cNvSpPr>
          <p:nvPr/>
        </p:nvSpPr>
        <p:spPr>
          <a:xfrm>
            <a:off x="451262" y="3306228"/>
            <a:ext cx="2624448" cy="838254"/>
          </a:xfrm>
          <a:prstGeom prst="rect">
            <a:avLst/>
          </a:prstGeom>
          <a:noFill/>
        </p:spPr>
        <p:txBody>
          <a:bodyPr vert="horz" wrap="square" lIns="0" tIns="0" rIns="0" bIns="0" numCol="2"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66688" indent="-107950">
              <a:buFont typeface="Arial" pitchFamily="34" charset="0"/>
              <a:buChar char="•"/>
            </a:pPr>
            <a:r>
              <a:rPr lang="en-US" sz="1000" dirty="0" smtClean="0">
                <a:solidFill>
                  <a:srgbClr val="FFFFFF"/>
                </a:solidFill>
              </a:rPr>
              <a:t>Occupation </a:t>
            </a:r>
            <a:r>
              <a:rPr lang="en-US" sz="1000" dirty="0">
                <a:solidFill>
                  <a:srgbClr val="FFFFFF"/>
                </a:solidFill>
              </a:rPr>
              <a:t>detail </a:t>
            </a:r>
            <a:r>
              <a:rPr lang="en-US" sz="1000" dirty="0" smtClean="0">
                <a:solidFill>
                  <a:srgbClr val="FFFFFF"/>
                </a:solidFill>
              </a:rPr>
              <a:t/>
            </a:r>
            <a:br>
              <a:rPr lang="en-US" sz="1000" dirty="0" smtClean="0">
                <a:solidFill>
                  <a:srgbClr val="FFFFFF"/>
                </a:solidFill>
              </a:rPr>
            </a:br>
            <a:r>
              <a:rPr lang="en-US" sz="1000" dirty="0" smtClean="0">
                <a:solidFill>
                  <a:srgbClr val="FFFFFF"/>
                </a:solidFill>
              </a:rPr>
              <a:t>(</a:t>
            </a:r>
            <a:r>
              <a:rPr lang="en-US" sz="1000" dirty="0">
                <a:solidFill>
                  <a:srgbClr val="FFFFFF"/>
                </a:solidFill>
              </a:rPr>
              <a:t>Job Titles) </a:t>
            </a:r>
          </a:p>
          <a:p>
            <a:pPr marL="166688" indent="-107950">
              <a:buFont typeface="Arial" pitchFamily="34" charset="0"/>
              <a:buChar char="•"/>
            </a:pPr>
            <a:r>
              <a:rPr lang="en-US" sz="1000" dirty="0">
                <a:solidFill>
                  <a:srgbClr val="FFFFFF"/>
                </a:solidFill>
              </a:rPr>
              <a:t>Median equivalency score</a:t>
            </a:r>
          </a:p>
          <a:p>
            <a:pPr marL="166688" indent="-107950">
              <a:buFont typeface="Arial" pitchFamily="34" charset="0"/>
              <a:buChar char="•"/>
            </a:pPr>
            <a:r>
              <a:rPr lang="en-US" sz="1000" dirty="0">
                <a:solidFill>
                  <a:srgbClr val="FFFFFF"/>
                </a:solidFill>
              </a:rPr>
              <a:t>Education </a:t>
            </a:r>
            <a:r>
              <a:rPr lang="en-US" sz="1000" dirty="0" smtClean="0">
                <a:solidFill>
                  <a:srgbClr val="FFFFFF"/>
                </a:solidFill>
              </a:rPr>
              <a:t/>
            </a:r>
            <a:br>
              <a:rPr lang="en-US" sz="1000" dirty="0" smtClean="0">
                <a:solidFill>
                  <a:srgbClr val="FFFFFF"/>
                </a:solidFill>
              </a:rPr>
            </a:br>
            <a:endParaRPr lang="en-US" sz="1000" dirty="0">
              <a:solidFill>
                <a:srgbClr val="FFFFFF"/>
              </a:solidFill>
            </a:endParaRPr>
          </a:p>
          <a:p>
            <a:pPr marL="166688" indent="-107950">
              <a:buFont typeface="Arial" pitchFamily="34" charset="0"/>
              <a:buChar char="•"/>
            </a:pPr>
            <a:r>
              <a:rPr lang="en-US" sz="1000" dirty="0">
                <a:solidFill>
                  <a:srgbClr val="FFFFFF"/>
                </a:solidFill>
              </a:rPr>
              <a:t>Life Events – New Parents</a:t>
            </a:r>
          </a:p>
          <a:p>
            <a:pPr marL="166688" indent="-107950">
              <a:buFont typeface="Arial" pitchFamily="34" charset="0"/>
              <a:buChar char="•"/>
            </a:pPr>
            <a:r>
              <a:rPr lang="en-US" sz="1000" dirty="0">
                <a:solidFill>
                  <a:srgbClr val="FFFFFF"/>
                </a:solidFill>
              </a:rPr>
              <a:t>Children in the HH </a:t>
            </a:r>
            <a:r>
              <a:rPr lang="en-US" sz="1000" dirty="0" smtClean="0">
                <a:solidFill>
                  <a:srgbClr val="FFFFFF"/>
                </a:solidFill>
              </a:rPr>
              <a:t/>
            </a:r>
            <a:br>
              <a:rPr lang="en-US" sz="1000" dirty="0" smtClean="0">
                <a:solidFill>
                  <a:srgbClr val="FFFFFF"/>
                </a:solidFill>
              </a:rPr>
            </a:br>
            <a:r>
              <a:rPr lang="en-US" sz="1000" dirty="0" smtClean="0">
                <a:solidFill>
                  <a:srgbClr val="FFFFFF"/>
                </a:solidFill>
              </a:rPr>
              <a:t>by </a:t>
            </a:r>
            <a:r>
              <a:rPr lang="en-US" sz="1000" dirty="0">
                <a:solidFill>
                  <a:srgbClr val="FFFFFF"/>
                </a:solidFill>
              </a:rPr>
              <a:t>age range </a:t>
            </a:r>
          </a:p>
          <a:p>
            <a:pPr marL="166688" indent="-107950">
              <a:buFont typeface="Arial" pitchFamily="34" charset="0"/>
              <a:buChar char="•"/>
            </a:pPr>
            <a:r>
              <a:rPr lang="en-US" sz="1000" dirty="0">
                <a:solidFill>
                  <a:srgbClr val="FFFFFF"/>
                </a:solidFill>
              </a:rPr>
              <a:t>Marital Status </a:t>
            </a:r>
          </a:p>
          <a:p>
            <a:pPr marL="166688" indent="-107950">
              <a:buFont typeface="Arial" pitchFamily="34" charset="0"/>
              <a:buChar char="•"/>
            </a:pPr>
            <a:r>
              <a:rPr lang="en-US" sz="1000" dirty="0">
                <a:solidFill>
                  <a:srgbClr val="FFFFFF"/>
                </a:solidFill>
              </a:rPr>
              <a:t>New Movers </a:t>
            </a:r>
          </a:p>
        </p:txBody>
      </p:sp>
      <p:sp>
        <p:nvSpPr>
          <p:cNvPr id="11" name="Text Placeholder 5"/>
          <p:cNvSpPr txBox="1">
            <a:spLocks/>
          </p:cNvSpPr>
          <p:nvPr/>
        </p:nvSpPr>
        <p:spPr>
          <a:xfrm>
            <a:off x="451262" y="2079687"/>
            <a:ext cx="2624448" cy="722532"/>
          </a:xfrm>
          <a:prstGeom prst="rect">
            <a:avLst/>
          </a:prstGeom>
          <a:noFill/>
        </p:spPr>
        <p:txBody>
          <a:bodyPr vert="horz" wrap="square" lIns="0" tIns="0" rIns="0" bIns="0" numCol="2"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66688" indent="-107950">
              <a:buFont typeface="Arial" pitchFamily="34" charset="0"/>
              <a:buChar char="•"/>
            </a:pPr>
            <a:r>
              <a:rPr lang="en-US" sz="1000" dirty="0" smtClean="0">
                <a:solidFill>
                  <a:srgbClr val="FFFFFF"/>
                </a:solidFill>
              </a:rPr>
              <a:t>Demographics</a:t>
            </a:r>
            <a:endParaRPr lang="en-US" sz="1000" dirty="0">
              <a:solidFill>
                <a:srgbClr val="FFFFFF"/>
              </a:solidFill>
            </a:endParaRPr>
          </a:p>
          <a:p>
            <a:pPr marL="166688" indent="-107950">
              <a:buFont typeface="Arial" pitchFamily="34" charset="0"/>
              <a:buChar char="•"/>
            </a:pPr>
            <a:r>
              <a:rPr lang="en-US" sz="1000" dirty="0">
                <a:solidFill>
                  <a:srgbClr val="FFFFFF"/>
                </a:solidFill>
              </a:rPr>
              <a:t>Behaviors </a:t>
            </a:r>
          </a:p>
          <a:p>
            <a:pPr marL="166688" indent="-107950">
              <a:buFont typeface="Arial" pitchFamily="34" charset="0"/>
              <a:buChar char="•"/>
            </a:pPr>
            <a:r>
              <a:rPr lang="en-US" sz="1000" dirty="0">
                <a:solidFill>
                  <a:srgbClr val="FFFFFF"/>
                </a:solidFill>
              </a:rPr>
              <a:t>Purchase choices </a:t>
            </a:r>
            <a:r>
              <a:rPr lang="en-US" sz="1000" dirty="0" smtClean="0">
                <a:solidFill>
                  <a:srgbClr val="FFFFFF"/>
                </a:solidFill>
              </a:rPr>
              <a:t/>
            </a:r>
            <a:br>
              <a:rPr lang="en-US" sz="1000" dirty="0" smtClean="0">
                <a:solidFill>
                  <a:srgbClr val="FFFFFF"/>
                </a:solidFill>
              </a:rPr>
            </a:br>
            <a:r>
              <a:rPr lang="en-US" sz="1000" dirty="0" smtClean="0">
                <a:solidFill>
                  <a:srgbClr val="FFFFFF"/>
                </a:solidFill>
              </a:rPr>
              <a:t>and </a:t>
            </a:r>
            <a:r>
              <a:rPr lang="en-US" sz="1000" dirty="0">
                <a:solidFill>
                  <a:srgbClr val="FFFFFF"/>
                </a:solidFill>
              </a:rPr>
              <a:t>Intent</a:t>
            </a:r>
          </a:p>
          <a:p>
            <a:pPr marL="166688" indent="-107950">
              <a:buFont typeface="Arial" pitchFamily="34" charset="0"/>
              <a:buChar char="•"/>
            </a:pPr>
            <a:r>
              <a:rPr lang="en-US" sz="1000" dirty="0">
                <a:solidFill>
                  <a:srgbClr val="FFFFFF"/>
                </a:solidFill>
              </a:rPr>
              <a:t>Lifestyle Choices </a:t>
            </a:r>
          </a:p>
          <a:p>
            <a:pPr marL="166688" indent="-107950">
              <a:buFont typeface="Arial" pitchFamily="34" charset="0"/>
              <a:buChar char="•"/>
            </a:pPr>
            <a:r>
              <a:rPr lang="en-US" sz="1000" dirty="0">
                <a:solidFill>
                  <a:srgbClr val="FFFFFF"/>
                </a:solidFill>
              </a:rPr>
              <a:t>Recreational Activity </a:t>
            </a:r>
          </a:p>
          <a:p>
            <a:pPr marL="166688" indent="-107950">
              <a:spcAft>
                <a:spcPts val="600"/>
              </a:spcAft>
              <a:buFont typeface="Arial" pitchFamily="34" charset="0"/>
              <a:buChar char="•"/>
            </a:pPr>
            <a:r>
              <a:rPr lang="en-US" sz="1000" dirty="0">
                <a:solidFill>
                  <a:srgbClr val="FFFFFF"/>
                </a:solidFill>
              </a:rPr>
              <a:t>Investment behavior </a:t>
            </a:r>
            <a:endParaRPr lang="en-US" sz="900" dirty="0">
              <a:solidFill>
                <a:srgbClr val="FFFFFF"/>
              </a:solidFill>
            </a:endParaRPr>
          </a:p>
        </p:txBody>
      </p:sp>
      <p:sp>
        <p:nvSpPr>
          <p:cNvPr id="12" name="Text Placeholder 5"/>
          <p:cNvSpPr txBox="1">
            <a:spLocks/>
          </p:cNvSpPr>
          <p:nvPr/>
        </p:nvSpPr>
        <p:spPr>
          <a:xfrm>
            <a:off x="451262" y="2781176"/>
            <a:ext cx="2624448" cy="496406"/>
          </a:xfrm>
          <a:prstGeom prst="rect">
            <a:avLst/>
          </a:prstGeom>
          <a:noFill/>
        </p:spPr>
        <p:txBody>
          <a:bodyPr vert="horz" wrap="square" lIns="0" tIns="0" rIns="0" bIns="0" rtlCol="0">
            <a:noAutofit/>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u="sng" dirty="0" smtClean="0">
                <a:solidFill>
                  <a:srgbClr val="FFFFFF"/>
                </a:solidFill>
              </a:rPr>
              <a:t>Profile </a:t>
            </a:r>
            <a:r>
              <a:rPr lang="en-US" sz="1200" u="sng" dirty="0">
                <a:solidFill>
                  <a:srgbClr val="FFFFFF"/>
                </a:solidFill>
              </a:rPr>
              <a:t>Targeting</a:t>
            </a:r>
          </a:p>
          <a:p>
            <a:r>
              <a:rPr lang="en-US" sz="1000" dirty="0">
                <a:solidFill>
                  <a:srgbClr val="FFFFFF"/>
                </a:solidFill>
              </a:rPr>
              <a:t>Reach users based on key life events and behavioral </a:t>
            </a:r>
            <a:r>
              <a:rPr lang="en-US" sz="1000" dirty="0" smtClean="0">
                <a:solidFill>
                  <a:srgbClr val="FFFFFF"/>
                </a:solidFill>
              </a:rPr>
              <a:t>choices</a:t>
            </a:r>
            <a:endParaRPr lang="en-US" sz="1000" dirty="0">
              <a:solidFill>
                <a:srgbClr val="FFFFFF"/>
              </a:solidFill>
            </a:endParaRPr>
          </a:p>
        </p:txBody>
      </p:sp>
      <p:sp>
        <p:nvSpPr>
          <p:cNvPr id="13" name="TextBox 12"/>
          <p:cNvSpPr txBox="1"/>
          <p:nvPr/>
        </p:nvSpPr>
        <p:spPr>
          <a:xfrm>
            <a:off x="3408218" y="2313559"/>
            <a:ext cx="5355772" cy="1830923"/>
          </a:xfrm>
          <a:prstGeom prst="rect">
            <a:avLst/>
          </a:prstGeom>
          <a:noFill/>
        </p:spPr>
        <p:txBody>
          <a:bodyPr wrap="square" lIns="0" tIns="0" rIns="0" bIns="0" numCol="2" spcCol="182880" rtlCol="0">
            <a:noAutofit/>
          </a:bodyPr>
          <a:lstStyle/>
          <a:p>
            <a:pPr defTabSz="699945">
              <a:lnSpc>
                <a:spcPct val="90000"/>
              </a:lnSpc>
              <a:spcAft>
                <a:spcPts val="600"/>
              </a:spcAft>
              <a:buSzPct val="90000"/>
            </a:pPr>
            <a:r>
              <a:rPr lang="en-US" sz="1200" u="sng" dirty="0" smtClean="0">
                <a:solidFill>
                  <a:srgbClr val="FFFFFF"/>
                </a:solidFill>
                <a:latin typeface="+mj-lt"/>
              </a:rPr>
              <a:t>Financial </a:t>
            </a:r>
            <a:r>
              <a:rPr lang="en-US" sz="1200" u="sng" dirty="0">
                <a:solidFill>
                  <a:srgbClr val="FFFFFF"/>
                </a:solidFill>
                <a:latin typeface="+mj-lt"/>
              </a:rPr>
              <a:t>Cohorts Digital </a:t>
            </a:r>
          </a:p>
          <a:p>
            <a:pPr defTabSz="685531"/>
            <a:r>
              <a:rPr lang="en-US" sz="1000" dirty="0">
                <a:solidFill>
                  <a:srgbClr val="FFFFFF"/>
                </a:solidFill>
                <a:latin typeface="Segoe UI Light"/>
              </a:rPr>
              <a:t>Financial Cohorts Digital is an asset-based household segmentation system that segments households based on IXI’s proprietary measures of assets, total income, discretionary spending, and credit use. Clients use Financial Cohorts Digital to better understand the estimated financial and behavioral characteristics of households in their target clusters in order to increase the relevance and effectiveness of marketing efforts. There are 61 Financial Cohorts clusters</a:t>
            </a:r>
            <a:r>
              <a:rPr lang="en-US" sz="1000" dirty="0" smtClean="0">
                <a:solidFill>
                  <a:srgbClr val="FFFFFF"/>
                </a:solidFill>
                <a:latin typeface="Segoe UI Light"/>
              </a:rPr>
              <a:t>.</a:t>
            </a:r>
            <a:r>
              <a:rPr lang="en-US" sz="1000" dirty="0">
                <a:solidFill>
                  <a:srgbClr val="FFFFFF"/>
                </a:solidFill>
                <a:latin typeface="Segoe UI Light"/>
              </a:rPr>
              <a:t> </a:t>
            </a:r>
          </a:p>
          <a:p>
            <a:pPr defTabSz="699945">
              <a:lnSpc>
                <a:spcPct val="90000"/>
              </a:lnSpc>
              <a:spcAft>
                <a:spcPts val="600"/>
              </a:spcAft>
              <a:buSzPct val="90000"/>
            </a:pPr>
            <a:r>
              <a:rPr lang="en-US" sz="1200" u="sng" dirty="0">
                <a:solidFill>
                  <a:srgbClr val="FFFFFF"/>
                </a:solidFill>
                <a:latin typeface="+mj-lt"/>
              </a:rPr>
              <a:t>Economic Cohorts Digital </a:t>
            </a:r>
          </a:p>
          <a:p>
            <a:pPr defTabSz="685531"/>
            <a:r>
              <a:rPr lang="en-US" sz="1000" dirty="0">
                <a:solidFill>
                  <a:srgbClr val="FFFFFF"/>
                </a:solidFill>
                <a:latin typeface="Segoe UI Light"/>
              </a:rPr>
              <a:t>Economic Cohorts Digital is an economic-based household segmentation system that segments households based on households’ economics, including estimates of total income, discretionary spending, and credit usage. Economic Cohorts’ 71 clusters allow marketers to better understand the economic and behavioral characteristics of households in their target clusters in order to increase the relevance and effectiveness of marketing efforts</a:t>
            </a:r>
            <a:r>
              <a:rPr lang="en-US" sz="1200" dirty="0">
                <a:solidFill>
                  <a:srgbClr val="FFFFFF"/>
                </a:solidFill>
                <a:latin typeface="Segoe UI Light"/>
              </a:rPr>
              <a:t>.</a:t>
            </a:r>
          </a:p>
        </p:txBody>
      </p:sp>
    </p:spTree>
    <p:extLst>
      <p:ext uri="{BB962C8B-B14F-4D97-AF65-F5344CB8AC3E}">
        <p14:creationId xmlns:p14="http://schemas.microsoft.com/office/powerpoint/2010/main" val="311212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More Targeting Options coming in early 2014</a:t>
            </a:r>
          </a:p>
        </p:txBody>
      </p:sp>
      <p:sp>
        <p:nvSpPr>
          <p:cNvPr id="3" name="TextBox 2"/>
          <p:cNvSpPr txBox="1"/>
          <p:nvPr/>
        </p:nvSpPr>
        <p:spPr>
          <a:xfrm>
            <a:off x="301625" y="739997"/>
            <a:ext cx="2798064" cy="829310"/>
          </a:xfrm>
          <a:prstGeom prst="rect">
            <a:avLst/>
          </a:prstGeom>
          <a:solidFill>
            <a:schemeClr val="accent4"/>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6" name="TextBox 5"/>
          <p:cNvSpPr txBox="1"/>
          <p:nvPr/>
        </p:nvSpPr>
        <p:spPr>
          <a:xfrm>
            <a:off x="3169951" y="739997"/>
            <a:ext cx="2798064" cy="829310"/>
          </a:xfrm>
          <a:prstGeom prst="rect">
            <a:avLst/>
          </a:prstGeom>
          <a:solidFill>
            <a:srgbClr val="7030A0"/>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7" name="TextBox 6"/>
          <p:cNvSpPr txBox="1"/>
          <p:nvPr/>
        </p:nvSpPr>
        <p:spPr>
          <a:xfrm>
            <a:off x="6038276" y="739997"/>
            <a:ext cx="2798064" cy="829310"/>
          </a:xfrm>
          <a:prstGeom prst="rect">
            <a:avLst/>
          </a:prstGeom>
          <a:solidFill>
            <a:srgbClr val="0070C0"/>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12" name="TextBox 11"/>
          <p:cNvSpPr txBox="1"/>
          <p:nvPr/>
        </p:nvSpPr>
        <p:spPr>
          <a:xfrm>
            <a:off x="301625" y="1569307"/>
            <a:ext cx="2798064" cy="2836438"/>
          </a:xfrm>
          <a:prstGeom prst="rect">
            <a:avLst/>
          </a:prstGeom>
          <a:solidFill>
            <a:schemeClr val="accent4">
              <a:lumMod val="60000"/>
              <a:lumOff val="40000"/>
            </a:schemeClr>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13" name="TextBox 12"/>
          <p:cNvSpPr txBox="1"/>
          <p:nvPr/>
        </p:nvSpPr>
        <p:spPr>
          <a:xfrm>
            <a:off x="3169951" y="1569307"/>
            <a:ext cx="2798064" cy="2836438"/>
          </a:xfrm>
          <a:prstGeom prst="rect">
            <a:avLst/>
          </a:prstGeom>
          <a:solidFill>
            <a:srgbClr val="9A52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240">
              <a:defRPr sz="1800">
                <a:solidFill>
                  <a:srgbClr val="505050"/>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14" name="TextBox 13"/>
          <p:cNvSpPr txBox="1"/>
          <p:nvPr/>
        </p:nvSpPr>
        <p:spPr>
          <a:xfrm>
            <a:off x="6038276" y="1569307"/>
            <a:ext cx="2798064" cy="2836438"/>
          </a:xfrm>
          <a:prstGeom prst="rect">
            <a:avLst/>
          </a:prstGeom>
          <a:solidFill>
            <a:srgbClr val="00A0B3"/>
          </a:solidFill>
        </p:spPr>
        <p:txBody>
          <a:bodyPr wrap="square" lIns="0" tIns="0" rIns="0" bIns="0" rtlCol="0">
            <a:noAutofit/>
          </a:bodyPr>
          <a:lstStyle/>
          <a:p>
            <a:pPr defTabSz="685531"/>
            <a:endParaRPr lang="en-US" sz="1200" dirty="0">
              <a:solidFill>
                <a:srgbClr val="FFFFFF"/>
              </a:solidFill>
              <a:latin typeface="Segoe UI Light"/>
            </a:endParaRPr>
          </a:p>
        </p:txBody>
      </p:sp>
      <p:sp>
        <p:nvSpPr>
          <p:cNvPr id="9" name="TextBox 8"/>
          <p:cNvSpPr txBox="1"/>
          <p:nvPr/>
        </p:nvSpPr>
        <p:spPr>
          <a:xfrm>
            <a:off x="388731" y="843152"/>
            <a:ext cx="2568225" cy="3384467"/>
          </a:xfrm>
          <a:prstGeom prst="rect">
            <a:avLst/>
          </a:prstGeom>
          <a:noFill/>
        </p:spPr>
        <p:txBody>
          <a:bodyPr vert="horz" wrap="square" lIns="0" tIns="0" rIns="0" bIns="0" rtlCol="0" anchor="t">
            <a:noAutofit/>
          </a:bodyPr>
          <a:lstStyle/>
          <a:p>
            <a:pPr marL="0" lvl="2" defTabSz="514491">
              <a:spcBef>
                <a:spcPct val="20000"/>
              </a:spcBef>
              <a:spcAft>
                <a:spcPts val="450"/>
              </a:spcAft>
              <a:buClr>
                <a:srgbClr val="EF3A42"/>
              </a:buClr>
            </a:pPr>
            <a:r>
              <a:rPr lang="en-US" sz="2000" dirty="0">
                <a:solidFill>
                  <a:prstClr val="white"/>
                </a:solidFill>
                <a:latin typeface="+mj-lt"/>
              </a:rPr>
              <a:t>Small Business Segments</a:t>
            </a:r>
          </a:p>
          <a:p>
            <a:pPr marL="0" lvl="2" defTabSz="514491">
              <a:spcBef>
                <a:spcPts val="900"/>
              </a:spcBef>
              <a:spcAft>
                <a:spcPts val="450"/>
              </a:spcAft>
              <a:buClr>
                <a:srgbClr val="EF3A42"/>
              </a:buClr>
            </a:pPr>
            <a:r>
              <a:rPr lang="en-US" sz="1200" dirty="0">
                <a:solidFill>
                  <a:prstClr val="white"/>
                </a:solidFill>
              </a:rPr>
              <a:t>Small Business Assets Digital enables online marketers at financial institutions to target online visitors that are likely to be small business owners based on an estimate of the assets invested by small businesses, while maintaining user privacy. It is comprised of 6 categories that estimate small business assets up to $20M</a:t>
            </a:r>
          </a:p>
        </p:txBody>
      </p:sp>
      <p:sp>
        <p:nvSpPr>
          <p:cNvPr id="10" name="TextBox 9"/>
          <p:cNvSpPr txBox="1"/>
          <p:nvPr/>
        </p:nvSpPr>
        <p:spPr>
          <a:xfrm>
            <a:off x="3284870" y="843152"/>
            <a:ext cx="2568225" cy="3384467"/>
          </a:xfrm>
          <a:prstGeom prst="rect">
            <a:avLst/>
          </a:prstGeom>
          <a:noFill/>
        </p:spPr>
        <p:txBody>
          <a:bodyPr vert="horz" wrap="square" lIns="0" tIns="0" rIns="0" bIns="0" rtlCol="0" anchor="t">
            <a:noAutofit/>
          </a:bodyPr>
          <a:lstStyle/>
          <a:p>
            <a:pPr marL="0" lvl="2" defTabSz="514491">
              <a:spcBef>
                <a:spcPct val="20000"/>
              </a:spcBef>
              <a:spcAft>
                <a:spcPts val="450"/>
              </a:spcAft>
              <a:buClr>
                <a:srgbClr val="EF3A42"/>
              </a:buClr>
            </a:pPr>
            <a:r>
              <a:rPr lang="en-US" sz="2000" dirty="0">
                <a:solidFill>
                  <a:prstClr val="white"/>
                </a:solidFill>
                <a:latin typeface="+mj-lt"/>
              </a:rPr>
              <a:t>Discretionary Spending Dollars Digital</a:t>
            </a:r>
          </a:p>
          <a:p>
            <a:pPr marL="0" lvl="2" defTabSz="514491">
              <a:spcBef>
                <a:spcPts val="900"/>
              </a:spcBef>
              <a:spcAft>
                <a:spcPts val="450"/>
              </a:spcAft>
              <a:buClr>
                <a:srgbClr val="EF3A42"/>
              </a:buClr>
            </a:pPr>
            <a:r>
              <a:rPr lang="en-US" sz="1200" dirty="0" smtClean="0">
                <a:solidFill>
                  <a:prstClr val="white"/>
                </a:solidFill>
              </a:rPr>
              <a:t>Income </a:t>
            </a:r>
            <a:r>
              <a:rPr lang="en-US" sz="1200" dirty="0">
                <a:solidFill>
                  <a:prstClr val="white"/>
                </a:solidFill>
              </a:rPr>
              <a:t>data is often used by marketers to identify the spending capacity for a given household. But it neglects consumers’ financial commitments and ignores consumers’ discretionary spending. DS$ Digital is an estimate of a household’s spending after accounting for the fixed expenses of life (housing, utilities, public transportation, personal insurance and pensions). IXI’s discretionary spending estimates are organized in 9 differentiating ranges.</a:t>
            </a:r>
          </a:p>
        </p:txBody>
      </p:sp>
      <p:sp>
        <p:nvSpPr>
          <p:cNvPr id="11" name="TextBox 10"/>
          <p:cNvSpPr txBox="1"/>
          <p:nvPr/>
        </p:nvSpPr>
        <p:spPr>
          <a:xfrm>
            <a:off x="6153195" y="843152"/>
            <a:ext cx="2568225" cy="3384467"/>
          </a:xfrm>
          <a:prstGeom prst="rect">
            <a:avLst/>
          </a:prstGeom>
          <a:noFill/>
        </p:spPr>
        <p:txBody>
          <a:bodyPr vert="horz" wrap="square" lIns="0" tIns="0" rIns="0" bIns="0" rtlCol="0" anchor="t">
            <a:noAutofit/>
          </a:bodyPr>
          <a:lstStyle/>
          <a:p>
            <a:pPr marL="0" lvl="2" defTabSz="514491">
              <a:spcBef>
                <a:spcPct val="20000"/>
              </a:spcBef>
              <a:spcAft>
                <a:spcPts val="450"/>
              </a:spcAft>
              <a:buClr>
                <a:srgbClr val="EF3A42"/>
              </a:buClr>
            </a:pPr>
            <a:r>
              <a:rPr lang="en-US" sz="2000" dirty="0">
                <a:solidFill>
                  <a:prstClr val="white"/>
                </a:solidFill>
                <a:latin typeface="+mj-lt"/>
              </a:rPr>
              <a:t>Income 360 </a:t>
            </a:r>
            <a:r>
              <a:rPr lang="en-US" sz="2000" dirty="0" smtClean="0">
                <a:solidFill>
                  <a:prstClr val="white"/>
                </a:solidFill>
                <a:latin typeface="+mj-lt"/>
              </a:rPr>
              <a:t/>
            </a:r>
            <a:br>
              <a:rPr lang="en-US" sz="2000" dirty="0" smtClean="0">
                <a:solidFill>
                  <a:prstClr val="white"/>
                </a:solidFill>
                <a:latin typeface="+mj-lt"/>
              </a:rPr>
            </a:br>
            <a:r>
              <a:rPr lang="en-US" sz="2000" dirty="0" smtClean="0">
                <a:solidFill>
                  <a:prstClr val="white"/>
                </a:solidFill>
                <a:latin typeface="+mj-lt"/>
              </a:rPr>
              <a:t>Digital</a:t>
            </a:r>
            <a:endParaRPr lang="en-US" sz="2000" dirty="0">
              <a:solidFill>
                <a:prstClr val="white"/>
              </a:solidFill>
              <a:latin typeface="+mj-lt"/>
            </a:endParaRPr>
          </a:p>
          <a:p>
            <a:pPr marL="0" lvl="2" defTabSz="514491">
              <a:spcBef>
                <a:spcPts val="900"/>
              </a:spcBef>
              <a:spcAft>
                <a:spcPts val="450"/>
              </a:spcAft>
              <a:buClr>
                <a:srgbClr val="EF3A42"/>
              </a:buClr>
            </a:pPr>
            <a:r>
              <a:rPr lang="en-US" sz="1200" dirty="0">
                <a:solidFill>
                  <a:prstClr val="white"/>
                </a:solidFill>
              </a:rPr>
              <a:t>Income measures are pervasive but they are not all created equal. Income360 Digital provides a powerful estimate of your prospects’ and customers’ total household income, while maintaining user privacy. It estimates average household income in 11 ranges up to $250,000+. It is superior to other income measures because it factors in income generated from assets and is based on directly measured data rather than survey data.</a:t>
            </a:r>
            <a:endParaRPr lang="en-US" dirty="0">
              <a:solidFill>
                <a:prstClr val="white"/>
              </a:solidFill>
            </a:endParaRPr>
          </a:p>
        </p:txBody>
      </p:sp>
    </p:spTree>
    <p:extLst>
      <p:ext uri="{BB962C8B-B14F-4D97-AF65-F5344CB8AC3E}">
        <p14:creationId xmlns:p14="http://schemas.microsoft.com/office/powerpoint/2010/main" val="10830603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300" dirty="0"/>
              <a:t>Financial Service Targeting Segments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25630551"/>
              </p:ext>
            </p:extLst>
          </p:nvPr>
        </p:nvGraphicFramePr>
        <p:xfrm>
          <a:off x="301624" y="748147"/>
          <a:ext cx="8556629" cy="4020312"/>
        </p:xfrm>
        <a:graphic>
          <a:graphicData uri="http://schemas.openxmlformats.org/drawingml/2006/table">
            <a:tbl>
              <a:tblPr firstRow="1" bandRow="1">
                <a:tableStyleId>{00A15C55-8517-42AA-B614-E9B94910E393}</a:tableStyleId>
              </a:tblPr>
              <a:tblGrid>
                <a:gridCol w="1616601"/>
                <a:gridCol w="1735007"/>
                <a:gridCol w="1735007"/>
                <a:gridCol w="1735007"/>
                <a:gridCol w="1735007"/>
              </a:tblGrid>
              <a:tr h="1463040">
                <a:tc>
                  <a:txBody>
                    <a:bodyPr/>
                    <a:lstStyle/>
                    <a:p>
                      <a:r>
                        <a:rPr lang="en-US" sz="1200" b="0" dirty="0" smtClean="0">
                          <a:solidFill>
                            <a:schemeClr val="tx2"/>
                          </a:solidFill>
                          <a:latin typeface="+mj-lt"/>
                        </a:rPr>
                        <a:t>Standard</a:t>
                      </a:r>
                      <a:r>
                        <a:rPr lang="en-US" sz="1200" b="0" baseline="0" dirty="0" smtClean="0">
                          <a:solidFill>
                            <a:schemeClr val="tx2"/>
                          </a:solidFill>
                          <a:latin typeface="+mj-lt"/>
                        </a:rPr>
                        <a:t> BT (Behavioral Targeting)</a:t>
                      </a:r>
                      <a:endParaRPr lang="en-US" sz="1200" b="0" dirty="0">
                        <a:solidFill>
                          <a:schemeClr val="tx2"/>
                        </a:solidFill>
                        <a:latin typeface="+mj-lt"/>
                      </a:endParaRPr>
                    </a:p>
                  </a:txBody>
                  <a:tcPr marL="64008" marR="137160" marT="36576" marB="36576" anchor="ctr">
                    <a:lnL w="12700" cmpd="sng">
                      <a:noFill/>
                    </a:lnL>
                    <a:lnR w="762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Active Traders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Auto Insurance Researchers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Boat Insurance Researchers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Credit Card Shoppers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Credit Reporting Researchers</a:t>
                      </a:r>
                    </a:p>
                  </a:txBody>
                  <a:tcPr marL="137160" marR="64008" marT="91440" marB="64008">
                    <a:lnL w="762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Expert Traders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Health Insurance Researchers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Home Buyers</a:t>
                      </a:r>
                    </a:p>
                    <a:p>
                      <a:pPr marL="0" lvl="3" indent="0">
                        <a:spcAft>
                          <a:spcPts val="600"/>
                        </a:spcAft>
                        <a:buClr>
                          <a:srgbClr val="E81123"/>
                        </a:buClr>
                        <a:buSzPct val="70000"/>
                        <a:buFont typeface="Arial" pitchFamily="34" charset="0"/>
                        <a:buNone/>
                      </a:pPr>
                      <a:r>
                        <a:rPr lang="en-US" sz="1000" b="1" dirty="0" smtClean="0">
                          <a:solidFill>
                            <a:srgbClr val="505050"/>
                          </a:solidFill>
                          <a:ea typeface="Segoe UI" pitchFamily="34" charset="0"/>
                          <a:cs typeface="Segoe UI" pitchFamily="34" charset="0"/>
                        </a:rPr>
                        <a:t>Home Refinancing and Home Equity Loan Researchers</a:t>
                      </a:r>
                    </a:p>
                  </a:txBody>
                  <a:tcPr marL="64008" marR="64008" marT="91440" marB="36576">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Long Term Investors and Retirement Planners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Mid/Large Business Decision Makers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Motorcycle Insurance Researchers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New Traders</a:t>
                      </a:r>
                    </a:p>
                  </a:txBody>
                  <a:tcPr marL="64008" marR="64008" marT="91440" marB="36576">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Personal Banking Researchers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Personal Investors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Small Business Decision Makers</a:t>
                      </a:r>
                    </a:p>
                    <a:p>
                      <a:pPr marL="0" lvl="3" indent="0">
                        <a:spcAft>
                          <a:spcPts val="600"/>
                        </a:spcAft>
                        <a:buClr>
                          <a:srgbClr val="E81123"/>
                        </a:buClr>
                        <a:buSzPct val="70000"/>
                        <a:buFont typeface="Arial" pitchFamily="34" charset="0"/>
                        <a:buNone/>
                      </a:pPr>
                      <a:r>
                        <a:rPr lang="en-US" sz="1000" b="1" dirty="0" smtClean="0">
                          <a:gradFill>
                            <a:gsLst>
                              <a:gs pos="2917">
                                <a:srgbClr val="505050"/>
                              </a:gs>
                              <a:gs pos="30000">
                                <a:srgbClr val="505050"/>
                              </a:gs>
                            </a:gsLst>
                            <a:lin ang="5400000" scaled="0"/>
                          </a:gradFill>
                        </a:rPr>
                        <a:t>Tax Preparers</a:t>
                      </a:r>
                    </a:p>
                  </a:txBody>
                  <a:tcPr marL="64008" marR="64008" marT="91440" marB="36576">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40000"/>
                        <a:lumOff val="60000"/>
                      </a:schemeClr>
                    </a:solidFill>
                  </a:tcPr>
                </a:tc>
              </a:tr>
              <a:tr h="548640">
                <a:tc>
                  <a:txBody>
                    <a:bodyPr/>
                    <a:lstStyle/>
                    <a:p>
                      <a:r>
                        <a:rPr lang="en-US" sz="1200" b="0" dirty="0" smtClean="0">
                          <a:solidFill>
                            <a:schemeClr val="tx2"/>
                          </a:solidFill>
                          <a:latin typeface="+mj-lt"/>
                        </a:rPr>
                        <a:t>Standard</a:t>
                      </a:r>
                      <a:r>
                        <a:rPr lang="en-US" sz="1200" b="0" baseline="0" dirty="0" smtClean="0">
                          <a:solidFill>
                            <a:schemeClr val="tx2"/>
                          </a:solidFill>
                          <a:latin typeface="+mj-lt"/>
                        </a:rPr>
                        <a:t> Profile Targeting</a:t>
                      </a:r>
                      <a:endParaRPr lang="en-US" sz="1200" b="0" dirty="0">
                        <a:solidFill>
                          <a:schemeClr val="tx2"/>
                        </a:solidFill>
                        <a:latin typeface="+mj-lt"/>
                      </a:endParaRPr>
                    </a:p>
                  </a:txBody>
                  <a:tcPr marL="64008" marR="137160" marT="36576" marB="36576" anchor="ctr">
                    <a:lnL w="12700" cmpd="sng">
                      <a:noFill/>
                    </a:lnL>
                    <a:lnR w="762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solidFill>
                  </a:tcPr>
                </a:tc>
                <a:tc gridSpan="4">
                  <a:txBody>
                    <a:bodyPr/>
                    <a:lstStyle/>
                    <a:p>
                      <a:pPr marL="0" indent="0">
                        <a:buFont typeface="Wingdings" panose="05000000000000000000" pitchFamily="2" charset="2"/>
                        <a:buNone/>
                      </a:pPr>
                      <a:r>
                        <a:rPr lang="en-US" sz="1000" b="1" dirty="0" smtClean="0">
                          <a:latin typeface="+mn-lt"/>
                        </a:rPr>
                        <a:t>Income &amp; Occupation Targeting</a:t>
                      </a:r>
                      <a:endParaRPr lang="en-US" sz="1000" b="1" dirty="0">
                        <a:latin typeface="+mn-lt"/>
                      </a:endParaRPr>
                    </a:p>
                  </a:txBody>
                  <a:tcPr marL="137160" marR="64008" marT="64008" marB="64008" anchor="ctr">
                    <a:lnL w="76200" cap="flat" cmpd="sng" algn="ctr">
                      <a:solidFill>
                        <a:schemeClr val="tx2"/>
                      </a:solid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48640">
                <a:tc>
                  <a:txBody>
                    <a:bodyPr/>
                    <a:lstStyle/>
                    <a:p>
                      <a:r>
                        <a:rPr lang="en-US" sz="1200" b="0" dirty="0" smtClean="0">
                          <a:solidFill>
                            <a:schemeClr val="tx2"/>
                          </a:solidFill>
                          <a:latin typeface="+mj-lt"/>
                        </a:rPr>
                        <a:t>Experian</a:t>
                      </a:r>
                      <a:r>
                        <a:rPr lang="en-US" sz="1200" b="0" baseline="0" dirty="0" smtClean="0">
                          <a:solidFill>
                            <a:schemeClr val="tx2"/>
                          </a:solidFill>
                          <a:latin typeface="+mj-lt"/>
                        </a:rPr>
                        <a:t> Advanced Profile Targeting &amp; Experian Mosaics</a:t>
                      </a:r>
                      <a:endParaRPr lang="en-US" sz="1200" b="0" dirty="0" smtClean="0">
                        <a:solidFill>
                          <a:schemeClr val="tx2"/>
                        </a:solidFill>
                        <a:latin typeface="+mj-lt"/>
                      </a:endParaRPr>
                    </a:p>
                  </a:txBody>
                  <a:tcPr marL="64008" marR="137160" marT="36576" marB="36576" anchor="ctr">
                    <a:lnL w="12700" cmpd="sng">
                      <a:noFill/>
                    </a:lnL>
                    <a:lnR w="762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solidFill>
                  </a:tcPr>
                </a:tc>
                <a:tc gridSpan="4">
                  <a:txBody>
                    <a:bodyPr/>
                    <a:lstStyle/>
                    <a:p>
                      <a:pPr marL="0" indent="0">
                        <a:buFont typeface="Wingdings" panose="05000000000000000000" pitchFamily="2" charset="2"/>
                        <a:buNone/>
                      </a:pPr>
                      <a:r>
                        <a:rPr lang="en-US" sz="1000" b="1" dirty="0" smtClean="0"/>
                        <a:t>Occupation, Education Level, Behaviors,</a:t>
                      </a:r>
                      <a:r>
                        <a:rPr lang="en-US" sz="1000" b="1" baseline="0" dirty="0" smtClean="0"/>
                        <a:t> Investment Behavior</a:t>
                      </a:r>
                    </a:p>
                  </a:txBody>
                  <a:tcPr marL="137160" marR="64008" marT="64008" marB="64008" anchor="ctr">
                    <a:lnL w="76200" cap="flat" cmpd="sng" algn="ctr">
                      <a:solidFill>
                        <a:schemeClr val="tx2"/>
                      </a:solid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48640">
                <a:tc>
                  <a:txBody>
                    <a:bodyPr/>
                    <a:lstStyle/>
                    <a:p>
                      <a:r>
                        <a:rPr lang="en-US" sz="1200" b="0" dirty="0" smtClean="0">
                          <a:solidFill>
                            <a:schemeClr val="tx2"/>
                          </a:solidFill>
                          <a:latin typeface="+mj-lt"/>
                        </a:rPr>
                        <a:t>Precision Financial Segment</a:t>
                      </a:r>
                      <a:r>
                        <a:rPr lang="en-US" sz="1200" b="0" baseline="0" dirty="0" smtClean="0">
                          <a:solidFill>
                            <a:schemeClr val="tx2"/>
                          </a:solidFill>
                          <a:latin typeface="+mj-lt"/>
                        </a:rPr>
                        <a:t> Targets </a:t>
                      </a:r>
                      <a:r>
                        <a:rPr lang="en-US" sz="1200" b="0" dirty="0" smtClean="0">
                          <a:solidFill>
                            <a:schemeClr val="tx2"/>
                          </a:solidFill>
                          <a:latin typeface="+mj-lt"/>
                        </a:rPr>
                        <a:t>From IXI</a:t>
                      </a:r>
                      <a:endParaRPr lang="en-US" sz="1200" b="0" dirty="0">
                        <a:solidFill>
                          <a:schemeClr val="tx2"/>
                        </a:solidFill>
                        <a:latin typeface="+mj-lt"/>
                      </a:endParaRPr>
                    </a:p>
                  </a:txBody>
                  <a:tcPr marL="64008" marR="137160" marT="36576" marB="36576" anchor="ctr">
                    <a:lnL w="12700" cmpd="sng">
                      <a:noFill/>
                    </a:lnL>
                    <a:lnR w="762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solidFill>
                  </a:tcPr>
                </a:tc>
                <a:tc gridSpan="4">
                  <a:txBody>
                    <a:bodyPr/>
                    <a:lstStyle/>
                    <a:p>
                      <a:pPr marL="0" lvl="0" indent="0" algn="l">
                        <a:spcAft>
                          <a:spcPts val="1800"/>
                        </a:spcAft>
                        <a:buClrTx/>
                        <a:buFont typeface="Wingdings" panose="05000000000000000000" pitchFamily="2" charset="2"/>
                        <a:buNone/>
                      </a:pPr>
                      <a:r>
                        <a:rPr lang="en-US" sz="1000" b="1" dirty="0" smtClean="0">
                          <a:solidFill>
                            <a:schemeClr val="tx1"/>
                          </a:solidFill>
                          <a:latin typeface="+mn-lt"/>
                        </a:rPr>
                        <a:t>18 consumer groups based on estimated assets, income, spending, credit usage, and behavioral characteristics</a:t>
                      </a:r>
                    </a:p>
                  </a:txBody>
                  <a:tcPr marL="137160" marR="64008" marT="64008" marB="64008" anchor="ctr">
                    <a:lnL w="76200" cap="flat" cmpd="sng" algn="ctr">
                      <a:solidFill>
                        <a:schemeClr val="tx2"/>
                      </a:solid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48640">
                <a:tc>
                  <a:txBody>
                    <a:bodyPr/>
                    <a:lstStyle/>
                    <a:p>
                      <a:r>
                        <a:rPr lang="en-US" sz="1200" b="0" dirty="0" smtClean="0">
                          <a:solidFill>
                            <a:schemeClr val="tx2"/>
                          </a:solidFill>
                          <a:latin typeface="+mj-lt"/>
                        </a:rPr>
                        <a:t>Search</a:t>
                      </a:r>
                      <a:r>
                        <a:rPr lang="en-US" sz="1200" b="0" baseline="0" dirty="0" smtClean="0">
                          <a:solidFill>
                            <a:schemeClr val="tx2"/>
                          </a:solidFill>
                          <a:latin typeface="+mj-lt"/>
                        </a:rPr>
                        <a:t> </a:t>
                      </a:r>
                      <a:r>
                        <a:rPr lang="en-US" sz="1200" b="0" baseline="0" dirty="0" err="1" smtClean="0">
                          <a:solidFill>
                            <a:schemeClr val="tx2"/>
                          </a:solidFill>
                          <a:latin typeface="+mj-lt"/>
                        </a:rPr>
                        <a:t>Remessaging</a:t>
                      </a:r>
                      <a:endParaRPr lang="en-US" sz="1200" b="0" dirty="0">
                        <a:solidFill>
                          <a:schemeClr val="tx2"/>
                        </a:solidFill>
                        <a:latin typeface="+mj-lt"/>
                      </a:endParaRPr>
                    </a:p>
                  </a:txBody>
                  <a:tcPr marL="64008" marR="137160" marT="36576" marB="36576" anchor="ctr">
                    <a:lnL w="12700" cmpd="sng">
                      <a:noFill/>
                    </a:lnL>
                    <a:lnR w="762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solidFill>
                      <a:schemeClr val="accent4"/>
                    </a:solidFill>
                  </a:tcPr>
                </a:tc>
                <a:tc gridSpan="4">
                  <a:txBody>
                    <a:bodyPr/>
                    <a:lstStyle/>
                    <a:p>
                      <a:pPr marL="0" indent="0">
                        <a:buFont typeface="Wingdings" panose="05000000000000000000" pitchFamily="2" charset="2"/>
                        <a:buNone/>
                      </a:pPr>
                      <a:r>
                        <a:rPr lang="en-US" sz="1000" b="1" dirty="0" smtClean="0">
                          <a:latin typeface="+mn-lt"/>
                        </a:rPr>
                        <a:t>Insert</a:t>
                      </a:r>
                      <a:r>
                        <a:rPr lang="en-US" sz="1000" b="1" baseline="0" dirty="0" smtClean="0">
                          <a:latin typeface="+mn-lt"/>
                        </a:rPr>
                        <a:t> Financial Service Type Key works</a:t>
                      </a:r>
                      <a:endParaRPr lang="en-US" sz="1000" b="1" dirty="0">
                        <a:latin typeface="+mj-lt"/>
                      </a:endParaRPr>
                    </a:p>
                  </a:txBody>
                  <a:tcPr marL="137160" marR="64008" marT="64008" marB="64008" anchor="ctr">
                    <a:lnL w="76200" cap="flat" cmpd="sng" algn="ctr">
                      <a:solidFill>
                        <a:schemeClr val="tx2"/>
                      </a:solid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2492820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Bing search </a:t>
            </a:r>
            <a:r>
              <a:rPr lang="en-US" dirty="0" err="1"/>
              <a:t>remessaging</a:t>
            </a:r>
            <a:r>
              <a:rPr lang="en-US" dirty="0"/>
              <a:t> on the </a:t>
            </a:r>
            <a:br>
              <a:rPr lang="en-US" dirty="0"/>
            </a:br>
            <a:r>
              <a:rPr lang="en-US" dirty="0"/>
              <a:t>Microsoft Media Network? </a:t>
            </a:r>
          </a:p>
        </p:txBody>
      </p:sp>
      <p:sp>
        <p:nvSpPr>
          <p:cNvPr id="3" name="Text Placeholder 2"/>
          <p:cNvSpPr>
            <a:spLocks noGrp="1"/>
          </p:cNvSpPr>
          <p:nvPr>
            <p:ph type="body" sz="quarter" idx="18"/>
          </p:nvPr>
        </p:nvSpPr>
        <p:spPr/>
        <p:txBody>
          <a:bodyPr/>
          <a:lstStyle/>
          <a:p>
            <a:r>
              <a:rPr lang="en-US" dirty="0" err="1"/>
              <a:t>comScore</a:t>
            </a:r>
            <a:r>
              <a:rPr lang="en-US" dirty="0"/>
              <a:t> </a:t>
            </a:r>
            <a:r>
              <a:rPr lang="en-US" dirty="0" err="1"/>
              <a:t>MediaMetrix</a:t>
            </a:r>
            <a:r>
              <a:rPr lang="en-US" dirty="0"/>
              <a:t>, March </a:t>
            </a:r>
            <a:r>
              <a:rPr lang="en-US" dirty="0" smtClean="0"/>
              <a:t>2013</a:t>
            </a:r>
            <a:endParaRPr lang="en-US" dirty="0"/>
          </a:p>
        </p:txBody>
      </p:sp>
      <p:sp>
        <p:nvSpPr>
          <p:cNvPr id="4" name="Rectangle 3"/>
          <p:cNvSpPr/>
          <p:nvPr/>
        </p:nvSpPr>
        <p:spPr>
          <a:xfrm>
            <a:off x="301625" y="1151904"/>
            <a:ext cx="4258502" cy="325241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443794" y="1258785"/>
            <a:ext cx="3890700" cy="855023"/>
          </a:xfrm>
          <a:prstGeom prst="rect">
            <a:avLst/>
          </a:prstGeom>
        </p:spPr>
        <p:txBody>
          <a:bodyPr vert="horz" wrap="square" lIns="0" tIns="0" rIns="0" bIns="0" rtlCol="0" anchor="t">
            <a:noAutofit/>
          </a:bodyPr>
          <a:lstStyle/>
          <a:p>
            <a:pPr defTabSz="376473">
              <a:spcBef>
                <a:spcPct val="20000"/>
              </a:spcBef>
              <a:buClr>
                <a:srgbClr val="EF3A42"/>
              </a:buClr>
            </a:pPr>
            <a:r>
              <a:rPr lang="en-US" sz="2000" dirty="0">
                <a:solidFill>
                  <a:srgbClr val="FFFFFF"/>
                </a:solidFill>
                <a:latin typeface="Segoe UI Light"/>
              </a:rPr>
              <a:t>The power of search intent across high quality, brand safe content</a:t>
            </a:r>
          </a:p>
        </p:txBody>
      </p:sp>
      <p:sp>
        <p:nvSpPr>
          <p:cNvPr id="7" name="Rectangle 6"/>
          <p:cNvSpPr/>
          <p:nvPr/>
        </p:nvSpPr>
        <p:spPr>
          <a:xfrm>
            <a:off x="4560127" y="1151904"/>
            <a:ext cx="4298123" cy="3252411"/>
          </a:xfrm>
          <a:prstGeom prst="rect">
            <a:avLst/>
          </a:prstGeom>
          <a:solidFill>
            <a:schemeClr val="tx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60127" y="1697673"/>
            <a:ext cx="4298123" cy="216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430876" y="2115197"/>
            <a:ext cx="1943102" cy="6629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00264">
              <a:spcBef>
                <a:spcPct val="20000"/>
              </a:spcBef>
              <a:spcAft>
                <a:spcPts val="882"/>
              </a:spcAft>
              <a:buClr>
                <a:srgbClr val="EF3A42"/>
              </a:buClr>
            </a:pPr>
            <a:r>
              <a:rPr lang="en-US" kern="0" dirty="0">
                <a:solidFill>
                  <a:srgbClr val="FFFFFF"/>
                </a:solidFill>
                <a:cs typeface="Segoe UI" pitchFamily="34" charset="0"/>
              </a:rPr>
              <a:t>Target Search Keywords on Content for a fraction of Search CPCs</a:t>
            </a:r>
          </a:p>
        </p:txBody>
      </p:sp>
      <p:sp>
        <p:nvSpPr>
          <p:cNvPr id="9" name="Rectangle 8"/>
          <p:cNvSpPr/>
          <p:nvPr/>
        </p:nvSpPr>
        <p:spPr bwMode="auto">
          <a:xfrm>
            <a:off x="443794" y="2115193"/>
            <a:ext cx="1945350" cy="662916"/>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165" fontAlgn="base">
              <a:spcBef>
                <a:spcPct val="0"/>
              </a:spcBef>
              <a:spcAft>
                <a:spcPct val="0"/>
              </a:spcAft>
            </a:pPr>
            <a:r>
              <a:rPr lang="en-US" dirty="0">
                <a:solidFill>
                  <a:srgbClr val="FFFFFF"/>
                </a:solidFill>
                <a:ea typeface="Segoe UI" pitchFamily="34" charset="0"/>
                <a:cs typeface="Segoe UI" pitchFamily="34" charset="0"/>
              </a:rPr>
              <a:t>Remessage to your users within 5 minutes of their search.</a:t>
            </a:r>
          </a:p>
        </p:txBody>
      </p:sp>
      <p:sp>
        <p:nvSpPr>
          <p:cNvPr id="10" name="Rectangle 9"/>
          <p:cNvSpPr/>
          <p:nvPr/>
        </p:nvSpPr>
        <p:spPr bwMode="auto">
          <a:xfrm>
            <a:off x="443794" y="2944361"/>
            <a:ext cx="3890700" cy="4940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0959" rIns="60959" bIns="60959" numCol="1" spcCol="0" rtlCol="0" fromWordArt="0" anchor="ctr" anchorCtr="0" forceAA="0" compatLnSpc="1">
            <a:prstTxWarp prst="textNoShape">
              <a:avLst/>
            </a:prstTxWarp>
            <a:noAutofit/>
          </a:bodyPr>
          <a:lstStyle/>
          <a:p>
            <a:pPr defTabSz="914165" fontAlgn="base">
              <a:spcBef>
                <a:spcPct val="0"/>
              </a:spcBef>
              <a:spcAft>
                <a:spcPct val="0"/>
              </a:spcAft>
            </a:pPr>
            <a:r>
              <a:rPr lang="en-US" dirty="0">
                <a:solidFill>
                  <a:srgbClr val="FFFFFF"/>
                </a:solidFill>
                <a:latin typeface="Segoe UI Light"/>
                <a:cs typeface="Segoe UI" pitchFamily="34" charset="0"/>
              </a:rPr>
              <a:t>Bing Search </a:t>
            </a:r>
            <a:r>
              <a:rPr lang="en-US" dirty="0" err="1">
                <a:solidFill>
                  <a:srgbClr val="FFFFFF"/>
                </a:solidFill>
                <a:latin typeface="Segoe UI Light"/>
                <a:cs typeface="Segoe UI" pitchFamily="34" charset="0"/>
              </a:rPr>
              <a:t>Remessaging</a:t>
            </a:r>
            <a:r>
              <a:rPr lang="en-US" dirty="0">
                <a:solidFill>
                  <a:srgbClr val="FFFFFF"/>
                </a:solidFill>
                <a:latin typeface="Segoe UI Light"/>
                <a:cs typeface="Segoe UI" pitchFamily="34" charset="0"/>
              </a:rPr>
              <a:t> is the largest first party solution in market.</a:t>
            </a:r>
            <a:endParaRPr lang="en-US" spc="-100" dirty="0">
              <a:solidFill>
                <a:srgbClr val="FFFFFF"/>
              </a:solidFill>
              <a:latin typeface="Segoe UI Light"/>
              <a:ea typeface="Segoe UI" pitchFamily="34" charset="0"/>
              <a:cs typeface="Segoe UI" pitchFamily="34" charset="0"/>
            </a:endParaRPr>
          </a:p>
        </p:txBody>
      </p:sp>
      <p:sp>
        <p:nvSpPr>
          <p:cNvPr id="11" name="Rectangle 10"/>
          <p:cNvSpPr/>
          <p:nvPr/>
        </p:nvSpPr>
        <p:spPr bwMode="auto">
          <a:xfrm>
            <a:off x="446877" y="3645251"/>
            <a:ext cx="3886533" cy="534863"/>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45727" rIns="45727" bIns="45727" numCol="1" spcCol="0" rtlCol="0" fromWordArt="0" anchor="ctr" anchorCtr="0" forceAA="0" compatLnSpc="1">
            <a:prstTxWarp prst="textNoShape">
              <a:avLst/>
            </a:prstTxWarp>
            <a:noAutofit/>
          </a:bodyPr>
          <a:lstStyle/>
          <a:p>
            <a:pPr defTabSz="914165" fontAlgn="base">
              <a:spcBef>
                <a:spcPct val="0"/>
              </a:spcBef>
              <a:spcAft>
                <a:spcPct val="0"/>
              </a:spcAft>
            </a:pPr>
            <a:r>
              <a:rPr lang="en-US" dirty="0">
                <a:solidFill>
                  <a:srgbClr val="FFFFFF"/>
                </a:solidFill>
                <a:latin typeface="Segoe UI Light"/>
              </a:rPr>
              <a:t>The Bing audience spends 18% more in online purchases than the average Internet user</a:t>
            </a:r>
            <a:r>
              <a:rPr lang="en-US" altLang="zh-CN" baseline="30000" dirty="0">
                <a:solidFill>
                  <a:srgbClr val="FFFFFF"/>
                </a:solidFill>
                <a:latin typeface="Segoe UI Light"/>
              </a:rPr>
              <a:t>1</a:t>
            </a:r>
            <a:endParaRPr lang="en-US" spc="-100" dirty="0">
              <a:solidFill>
                <a:srgbClr val="FFFFFF"/>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13026859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95281" y="3785056"/>
            <a:ext cx="1709862" cy="525783"/>
          </a:xfrm>
          <a:prstGeom prst="rect">
            <a:avLst/>
          </a:prstGeom>
          <a:solidFill>
            <a:schemeClr val="bg2">
              <a:lumMod val="50000"/>
            </a:schemeClr>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23" name="Rectangle 22"/>
          <p:cNvSpPr/>
          <p:nvPr/>
        </p:nvSpPr>
        <p:spPr>
          <a:xfrm>
            <a:off x="295281" y="3175342"/>
            <a:ext cx="1709862" cy="544770"/>
          </a:xfrm>
          <a:prstGeom prst="rect">
            <a:avLst/>
          </a:prstGeom>
          <a:solidFill>
            <a:schemeClr val="accent4"/>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20" name="Rectangle 19"/>
          <p:cNvSpPr/>
          <p:nvPr/>
        </p:nvSpPr>
        <p:spPr>
          <a:xfrm>
            <a:off x="295281" y="2563976"/>
            <a:ext cx="1709862" cy="530371"/>
          </a:xfrm>
          <a:prstGeom prst="rect">
            <a:avLst/>
          </a:prstGeom>
          <a:solidFill>
            <a:schemeClr val="bg2">
              <a:lumMod val="50000"/>
            </a:schemeClr>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18" name="Rectangle 17"/>
          <p:cNvSpPr/>
          <p:nvPr/>
        </p:nvSpPr>
        <p:spPr>
          <a:xfrm>
            <a:off x="295281" y="1945941"/>
            <a:ext cx="1709862" cy="536324"/>
          </a:xfrm>
          <a:prstGeom prst="rect">
            <a:avLst/>
          </a:prstGeom>
          <a:solidFill>
            <a:schemeClr val="accent4"/>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17" name="Rectangle 16"/>
          <p:cNvSpPr/>
          <p:nvPr/>
        </p:nvSpPr>
        <p:spPr>
          <a:xfrm>
            <a:off x="295281" y="1341991"/>
            <a:ext cx="1709862" cy="536324"/>
          </a:xfrm>
          <a:prstGeom prst="rect">
            <a:avLst/>
          </a:prstGeom>
          <a:solidFill>
            <a:schemeClr val="bg2">
              <a:lumMod val="50000"/>
            </a:schemeClr>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4" name="Rectangle 3"/>
          <p:cNvSpPr/>
          <p:nvPr/>
        </p:nvSpPr>
        <p:spPr>
          <a:xfrm>
            <a:off x="295281" y="751596"/>
            <a:ext cx="1709862" cy="536324"/>
          </a:xfrm>
          <a:prstGeom prst="rect">
            <a:avLst/>
          </a:prstGeom>
          <a:solidFill>
            <a:schemeClr val="accent4"/>
          </a:solidFill>
        </p:spPr>
        <p:txBody>
          <a:bodyPr lIns="0" tIns="0" rIns="0" bIns="0" rtlCol="0" anchor="ctr">
            <a:noAutofit/>
          </a:bodyPr>
          <a:lstStyle/>
          <a:p>
            <a:pPr algn="ctr" defTabSz="376573">
              <a:lnSpc>
                <a:spcPct val="90000"/>
              </a:lnSpc>
              <a:spcBef>
                <a:spcPct val="20000"/>
              </a:spcBef>
              <a:buClr>
                <a:srgbClr val="EF3A42"/>
              </a:buClr>
            </a:pPr>
            <a:endParaRPr lang="en-US" dirty="0">
              <a:solidFill>
                <a:prstClr val="white"/>
              </a:solidFill>
            </a:endParaRPr>
          </a:p>
        </p:txBody>
      </p:sp>
      <p:sp>
        <p:nvSpPr>
          <p:cNvPr id="5" name="Title 4"/>
          <p:cNvSpPr>
            <a:spLocks noGrp="1"/>
          </p:cNvSpPr>
          <p:nvPr>
            <p:ph type="title"/>
          </p:nvPr>
        </p:nvSpPr>
        <p:spPr/>
        <p:txBody>
          <a:bodyPr/>
          <a:lstStyle/>
          <a:p>
            <a:r>
              <a:rPr lang="en-US" dirty="0" smtClean="0"/>
              <a:t>Bing and the finance </a:t>
            </a:r>
            <a:r>
              <a:rPr lang="en-US" dirty="0"/>
              <a:t>industry, Your audience is...</a:t>
            </a:r>
            <a:br>
              <a:rPr lang="en-US" dirty="0"/>
            </a:br>
            <a:endParaRPr lang="en-US" dirty="0"/>
          </a:p>
        </p:txBody>
      </p:sp>
      <p:sp>
        <p:nvSpPr>
          <p:cNvPr id="21" name="Text Placeholder 20"/>
          <p:cNvSpPr>
            <a:spLocks noGrp="1"/>
          </p:cNvSpPr>
          <p:nvPr>
            <p:ph type="body" sz="quarter" idx="18"/>
          </p:nvPr>
        </p:nvSpPr>
        <p:spPr/>
        <p:txBody>
          <a:bodyPr/>
          <a:lstStyle/>
          <a:p>
            <a:r>
              <a:rPr lang="it-IT" dirty="0" smtClean="0"/>
              <a:t>comScore Media Metrix, February 2013</a:t>
            </a:r>
            <a:endParaRPr lang="it-IT" dirty="0"/>
          </a:p>
        </p:txBody>
      </p:sp>
      <p:pic>
        <p:nvPicPr>
          <p:cNvPr id="3074" name="Picture 2"/>
          <p:cNvPicPr>
            <a:picLocks noGrp="1" noChangeAspect="1" noChangeArrowheads="1"/>
          </p:cNvPicPr>
          <p:nvPr>
            <p:ph sz="quarter" idx="4294967295"/>
          </p:nvPr>
        </p:nvPicPr>
        <p:blipFill rotWithShape="1">
          <a:blip r:embed="rId2" cstate="screen">
            <a:extLst>
              <a:ext uri="{28A0092B-C50C-407E-A947-70E740481C1C}">
                <a14:useLocalDpi xmlns:a14="http://schemas.microsoft.com/office/drawing/2010/main"/>
              </a:ext>
            </a:extLst>
          </a:blip>
          <a:srcRect/>
          <a:stretch/>
        </p:blipFill>
        <p:spPr>
          <a:xfrm>
            <a:off x="4976050" y="743749"/>
            <a:ext cx="3870325" cy="2813013"/>
          </a:xfrm>
        </p:spPr>
      </p:pic>
      <p:sp>
        <p:nvSpPr>
          <p:cNvPr id="8" name="Content Placeholder 5"/>
          <p:cNvSpPr txBox="1">
            <a:spLocks/>
          </p:cNvSpPr>
          <p:nvPr/>
        </p:nvSpPr>
        <p:spPr>
          <a:xfrm>
            <a:off x="230063" y="692161"/>
            <a:ext cx="3961927" cy="400076"/>
          </a:xfrm>
          <a:prstGeom prst="rect">
            <a:avLst/>
          </a:prstGeom>
        </p:spPr>
        <p:txBody>
          <a:bodyPr/>
          <a:lstStyle>
            <a:lvl1pPr marL="0" marR="0" indent="0" algn="l" defTabSz="699945" rtl="0" eaLnBrk="1" fontAlgn="auto" latinLnBrk="0" hangingPunct="1">
              <a:lnSpc>
                <a:spcPct val="90000"/>
              </a:lnSpc>
              <a:spcBef>
                <a:spcPct val="20000"/>
              </a:spcBef>
              <a:spcAft>
                <a:spcPts val="0"/>
              </a:spcAft>
              <a:buClrTx/>
              <a:buSzPct val="90000"/>
              <a:buFont typeface="Arial" pitchFamily="34" charset="0"/>
              <a:buNone/>
              <a:tabLst/>
              <a:defRPr sz="2100" kern="1200" spc="0" baseline="0">
                <a:solidFill>
                  <a:schemeClr val="tx1"/>
                </a:solidFill>
                <a:latin typeface="+mj-lt"/>
                <a:ea typeface="+mn-ea"/>
                <a:cs typeface="+mn-cs"/>
              </a:defRPr>
            </a:lvl1pPr>
            <a:lvl2pPr marL="438393" marR="0" indent="-181075" algn="l" defTabSz="699945"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solidFill>
                  <a:schemeClr val="tx1"/>
                </a:solidFill>
                <a:latin typeface="+mn-lt"/>
                <a:ea typeface="+mn-ea"/>
                <a:cs typeface="+mn-cs"/>
              </a:defRPr>
            </a:lvl2pPr>
            <a:lvl3pPr marL="600408"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3pPr>
            <a:lvl4pPr marL="771953"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4pPr>
            <a:lvl5pPr marL="943497" marR="0" indent="-171545" algn="l" defTabSz="699945"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tx1"/>
                </a:solidFill>
                <a:latin typeface="+mn-lt"/>
                <a:ea typeface="+mn-ea"/>
                <a:cs typeface="+mn-cs"/>
              </a:defRPr>
            </a:lvl5pPr>
            <a:lvl6pPr marL="1924845"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818"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790"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4763" indent="-174986" algn="l" defTabSz="69994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dirty="0" smtClean="0">
              <a:solidFill>
                <a:srgbClr val="002060"/>
              </a:solidFill>
            </a:endParaRPr>
          </a:p>
        </p:txBody>
      </p:sp>
      <p:sp>
        <p:nvSpPr>
          <p:cNvPr id="7" name="Rectangle 6"/>
          <p:cNvSpPr/>
          <p:nvPr/>
        </p:nvSpPr>
        <p:spPr bwMode="auto">
          <a:xfrm>
            <a:off x="1369919" y="752341"/>
            <a:ext cx="3505644" cy="535579"/>
          </a:xfrm>
          <a:prstGeom prst="rect">
            <a:avLst/>
          </a:prstGeom>
          <a:solidFill>
            <a:srgbClr val="FF8C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applied for an education loan online in the last 6 months</a:t>
            </a:r>
          </a:p>
        </p:txBody>
      </p:sp>
      <p:sp>
        <p:nvSpPr>
          <p:cNvPr id="9" name="Rectangle 8"/>
          <p:cNvSpPr/>
          <p:nvPr/>
        </p:nvSpPr>
        <p:spPr bwMode="auto">
          <a:xfrm>
            <a:off x="1369919" y="1341991"/>
            <a:ext cx="3505643" cy="536324"/>
          </a:xfrm>
          <a:prstGeom prst="rect">
            <a:avLst/>
          </a:prstGeom>
          <a:solidFill>
            <a:schemeClr val="bg2">
              <a:lumMod val="5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applied for an IRA account online in the last 6 months</a:t>
            </a:r>
          </a:p>
        </p:txBody>
      </p:sp>
      <p:sp>
        <p:nvSpPr>
          <p:cNvPr id="10" name="Rectangle 9"/>
          <p:cNvSpPr/>
          <p:nvPr/>
        </p:nvSpPr>
        <p:spPr bwMode="auto">
          <a:xfrm>
            <a:off x="1369036" y="1945941"/>
            <a:ext cx="3506526" cy="536324"/>
          </a:xfrm>
          <a:prstGeom prst="rect">
            <a:avLst/>
          </a:prstGeom>
          <a:solidFill>
            <a:srgbClr val="FF8C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applied for an initial home mortgage online in the last 6 months</a:t>
            </a:r>
          </a:p>
        </p:txBody>
      </p:sp>
      <p:sp>
        <p:nvSpPr>
          <p:cNvPr id="11" name="Rectangle 10"/>
          <p:cNvSpPr/>
          <p:nvPr/>
        </p:nvSpPr>
        <p:spPr bwMode="auto">
          <a:xfrm>
            <a:off x="1369036" y="2563977"/>
            <a:ext cx="3506526" cy="530371"/>
          </a:xfrm>
          <a:prstGeom prst="rect">
            <a:avLst/>
          </a:prstGeom>
          <a:solidFill>
            <a:schemeClr val="bg2">
              <a:lumMod val="5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applied for Life Insurance online in the last 6 months</a:t>
            </a:r>
          </a:p>
        </p:txBody>
      </p:sp>
      <p:sp>
        <p:nvSpPr>
          <p:cNvPr id="12" name="Rectangle 11"/>
          <p:cNvSpPr/>
          <p:nvPr/>
        </p:nvSpPr>
        <p:spPr bwMode="auto">
          <a:xfrm>
            <a:off x="1369036" y="3175342"/>
            <a:ext cx="3506527" cy="544770"/>
          </a:xfrm>
          <a:prstGeom prst="rect">
            <a:avLst/>
          </a:prstGeom>
          <a:solidFill>
            <a:srgbClr val="FF8C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 primary residence valued at $1 million or more</a:t>
            </a:r>
          </a:p>
        </p:txBody>
      </p:sp>
      <p:sp>
        <p:nvSpPr>
          <p:cNvPr id="14" name="Rectangle 13"/>
          <p:cNvSpPr/>
          <p:nvPr/>
        </p:nvSpPr>
        <p:spPr bwMode="auto">
          <a:xfrm>
            <a:off x="1369035" y="3785057"/>
            <a:ext cx="3506527" cy="525783"/>
          </a:xfrm>
          <a:prstGeom prst="rect">
            <a:avLst/>
          </a:prstGeom>
          <a:solidFill>
            <a:schemeClr val="bg2">
              <a:lumMod val="5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5725" tIns="45725" rIns="45725" bIns="45725" numCol="1" spcCol="0" rtlCol="0" fromWordArt="0" anchor="t" anchorCtr="0" forceAA="0" compatLnSpc="1">
            <a:prstTxWarp prst="textNoShape">
              <a:avLst/>
            </a:prstTxWarp>
            <a:noAutofit/>
          </a:bodyPr>
          <a:lstStyle/>
          <a:p>
            <a:pPr marL="45724" defTabSz="914165" fontAlgn="base">
              <a:spcBef>
                <a:spcPct val="0"/>
              </a:spcBef>
              <a:spcAft>
                <a:spcPct val="0"/>
              </a:spcAft>
            </a:pPr>
            <a:r>
              <a:rPr lang="en-US" sz="1200" dirty="0" smtClean="0">
                <a:solidFill>
                  <a:srgbClr val="FFFFFF"/>
                </a:solidFill>
                <a:ea typeface="Segoe UI" pitchFamily="34" charset="0"/>
                <a:cs typeface="Segoe UI" pitchFamily="34" charset="0"/>
              </a:rPr>
              <a:t>more </a:t>
            </a:r>
            <a:r>
              <a:rPr lang="en-US" sz="1200" dirty="0">
                <a:solidFill>
                  <a:srgbClr val="FFFFFF"/>
                </a:solidFill>
                <a:ea typeface="Segoe UI" pitchFamily="34" charset="0"/>
                <a:cs typeface="Segoe UI" pitchFamily="34" charset="0"/>
              </a:rPr>
              <a:t>likely to have applied for Life </a:t>
            </a:r>
            <a:r>
              <a:rPr lang="en-US" sz="1200" dirty="0" smtClean="0">
                <a:solidFill>
                  <a:srgbClr val="FFFFFF"/>
                </a:solidFill>
                <a:ea typeface="Segoe UI" pitchFamily="34" charset="0"/>
                <a:cs typeface="Segoe UI" pitchFamily="34" charset="0"/>
              </a:rPr>
              <a:t/>
            </a:r>
            <a:br>
              <a:rPr lang="en-US" sz="1200" dirty="0" smtClean="0">
                <a:solidFill>
                  <a:srgbClr val="FFFFFF"/>
                </a:solidFill>
                <a:ea typeface="Segoe UI" pitchFamily="34" charset="0"/>
                <a:cs typeface="Segoe UI" pitchFamily="34" charset="0"/>
              </a:rPr>
            </a:br>
            <a:r>
              <a:rPr lang="en-US" sz="1200" dirty="0" smtClean="0">
                <a:solidFill>
                  <a:srgbClr val="FFFFFF"/>
                </a:solidFill>
                <a:ea typeface="Segoe UI" pitchFamily="34" charset="0"/>
                <a:cs typeface="Segoe UI" pitchFamily="34" charset="0"/>
              </a:rPr>
              <a:t>Insurance </a:t>
            </a:r>
            <a:r>
              <a:rPr lang="en-US" sz="1200" dirty="0">
                <a:solidFill>
                  <a:srgbClr val="FFFFFF"/>
                </a:solidFill>
                <a:ea typeface="Segoe UI" pitchFamily="34" charset="0"/>
                <a:cs typeface="Segoe UI" pitchFamily="34" charset="0"/>
              </a:rPr>
              <a:t>online in the last 6 months</a:t>
            </a:r>
          </a:p>
        </p:txBody>
      </p:sp>
      <p:sp>
        <p:nvSpPr>
          <p:cNvPr id="3" name="Rectangle 2"/>
          <p:cNvSpPr/>
          <p:nvPr/>
        </p:nvSpPr>
        <p:spPr>
          <a:xfrm>
            <a:off x="295281" y="703145"/>
            <a:ext cx="1225403" cy="584775"/>
          </a:xfrm>
          <a:prstGeom prst="rect">
            <a:avLst/>
          </a:prstGeom>
        </p:spPr>
        <p:txBody>
          <a:bodyPr wrap="square">
            <a:spAutoFit/>
          </a:bodyPr>
          <a:lstStyle/>
          <a:p>
            <a:r>
              <a:rPr lang="en-US" sz="3200" dirty="0">
                <a:solidFill>
                  <a:srgbClr val="FFFFFF"/>
                </a:solidFill>
                <a:latin typeface="+mj-lt"/>
                <a:ea typeface="Segoe UI" pitchFamily="34" charset="0"/>
                <a:cs typeface="Segoe UI" pitchFamily="34" charset="0"/>
              </a:rPr>
              <a:t>142% </a:t>
            </a:r>
            <a:endParaRPr lang="en-US" sz="3200" dirty="0">
              <a:latin typeface="+mj-lt"/>
            </a:endParaRPr>
          </a:p>
        </p:txBody>
      </p:sp>
      <p:sp>
        <p:nvSpPr>
          <p:cNvPr id="16" name="Rectangle 15"/>
          <p:cNvSpPr/>
          <p:nvPr/>
        </p:nvSpPr>
        <p:spPr>
          <a:xfrm>
            <a:off x="426026" y="1287587"/>
            <a:ext cx="943893" cy="584775"/>
          </a:xfrm>
          <a:prstGeom prst="rect">
            <a:avLst/>
          </a:prstGeom>
        </p:spPr>
        <p:txBody>
          <a:bodyPr wrap="square">
            <a:spAutoFit/>
          </a:bodyPr>
          <a:lstStyle/>
          <a:p>
            <a:r>
              <a:rPr lang="en-US" sz="3200" dirty="0">
                <a:solidFill>
                  <a:srgbClr val="FFFFFF"/>
                </a:solidFill>
                <a:latin typeface="+mj-lt"/>
                <a:ea typeface="Segoe UI" pitchFamily="34" charset="0"/>
                <a:cs typeface="Segoe UI" pitchFamily="34" charset="0"/>
              </a:rPr>
              <a:t>37%</a:t>
            </a:r>
            <a:endParaRPr lang="en-US" sz="3200" dirty="0">
              <a:latin typeface="+mj-lt"/>
            </a:endParaRPr>
          </a:p>
        </p:txBody>
      </p:sp>
      <p:sp>
        <p:nvSpPr>
          <p:cNvPr id="19" name="Rectangle 18"/>
          <p:cNvSpPr/>
          <p:nvPr/>
        </p:nvSpPr>
        <p:spPr>
          <a:xfrm>
            <a:off x="426026" y="1891537"/>
            <a:ext cx="943893" cy="584775"/>
          </a:xfrm>
          <a:prstGeom prst="rect">
            <a:avLst/>
          </a:prstGeom>
        </p:spPr>
        <p:txBody>
          <a:bodyPr wrap="square">
            <a:spAutoFit/>
          </a:bodyPr>
          <a:lstStyle/>
          <a:p>
            <a:r>
              <a:rPr lang="en-US" sz="3200" dirty="0" smtClean="0">
                <a:solidFill>
                  <a:srgbClr val="FFFFFF"/>
                </a:solidFill>
                <a:latin typeface="+mj-lt"/>
                <a:ea typeface="Segoe UI" pitchFamily="34" charset="0"/>
                <a:cs typeface="Segoe UI" pitchFamily="34" charset="0"/>
              </a:rPr>
              <a:t>33%</a:t>
            </a:r>
            <a:endParaRPr lang="en-US" sz="3200" dirty="0">
              <a:latin typeface="+mj-lt"/>
            </a:endParaRPr>
          </a:p>
        </p:txBody>
      </p:sp>
      <p:sp>
        <p:nvSpPr>
          <p:cNvPr id="22" name="Rectangle 21"/>
          <p:cNvSpPr/>
          <p:nvPr/>
        </p:nvSpPr>
        <p:spPr>
          <a:xfrm>
            <a:off x="426026" y="2509573"/>
            <a:ext cx="943893" cy="584775"/>
          </a:xfrm>
          <a:prstGeom prst="rect">
            <a:avLst/>
          </a:prstGeom>
          <a:noFill/>
        </p:spPr>
        <p:txBody>
          <a:bodyPr wrap="square">
            <a:spAutoFit/>
          </a:bodyPr>
          <a:lstStyle/>
          <a:p>
            <a:r>
              <a:rPr lang="en-US" sz="3200" dirty="0" smtClean="0">
                <a:solidFill>
                  <a:srgbClr val="FFFFFF"/>
                </a:solidFill>
                <a:latin typeface="+mj-lt"/>
                <a:ea typeface="Segoe UI" pitchFamily="34" charset="0"/>
                <a:cs typeface="Segoe UI" pitchFamily="34" charset="0"/>
              </a:rPr>
              <a:t>16%</a:t>
            </a:r>
            <a:endParaRPr lang="en-US" sz="3200" dirty="0">
              <a:latin typeface="+mj-lt"/>
            </a:endParaRPr>
          </a:p>
        </p:txBody>
      </p:sp>
      <p:sp>
        <p:nvSpPr>
          <p:cNvPr id="24" name="Rectangle 23"/>
          <p:cNvSpPr/>
          <p:nvPr/>
        </p:nvSpPr>
        <p:spPr>
          <a:xfrm>
            <a:off x="426026" y="3120938"/>
            <a:ext cx="943893" cy="584775"/>
          </a:xfrm>
          <a:prstGeom prst="rect">
            <a:avLst/>
          </a:prstGeom>
        </p:spPr>
        <p:txBody>
          <a:bodyPr wrap="square">
            <a:spAutoFit/>
          </a:bodyPr>
          <a:lstStyle/>
          <a:p>
            <a:r>
              <a:rPr lang="en-US" sz="3200" dirty="0" smtClean="0">
                <a:solidFill>
                  <a:srgbClr val="FFFFFF"/>
                </a:solidFill>
                <a:latin typeface="+mj-lt"/>
                <a:ea typeface="Segoe UI" pitchFamily="34" charset="0"/>
                <a:cs typeface="Segoe UI" pitchFamily="34" charset="0"/>
              </a:rPr>
              <a:t>16%</a:t>
            </a:r>
            <a:endParaRPr lang="en-US" sz="3200" dirty="0">
              <a:latin typeface="+mj-lt"/>
            </a:endParaRPr>
          </a:p>
        </p:txBody>
      </p:sp>
      <p:sp>
        <p:nvSpPr>
          <p:cNvPr id="26" name="Rectangle 25"/>
          <p:cNvSpPr/>
          <p:nvPr/>
        </p:nvSpPr>
        <p:spPr>
          <a:xfrm>
            <a:off x="426026" y="3720112"/>
            <a:ext cx="943893" cy="584775"/>
          </a:xfrm>
          <a:prstGeom prst="rect">
            <a:avLst/>
          </a:prstGeom>
          <a:noFill/>
        </p:spPr>
        <p:txBody>
          <a:bodyPr wrap="square">
            <a:spAutoFit/>
          </a:bodyPr>
          <a:lstStyle/>
          <a:p>
            <a:r>
              <a:rPr lang="en-US" sz="3200" dirty="0" smtClean="0">
                <a:solidFill>
                  <a:srgbClr val="FFFFFF"/>
                </a:solidFill>
                <a:latin typeface="+mj-lt"/>
                <a:ea typeface="Segoe UI" pitchFamily="34" charset="0"/>
                <a:cs typeface="Segoe UI" pitchFamily="34" charset="0"/>
              </a:rPr>
              <a:t>15%</a:t>
            </a:r>
            <a:endParaRPr lang="en-US" sz="3200" dirty="0">
              <a:latin typeface="+mj-lt"/>
            </a:endParaRPr>
          </a:p>
        </p:txBody>
      </p:sp>
    </p:spTree>
    <p:extLst>
      <p:ext uri="{BB962C8B-B14F-4D97-AF65-F5344CB8AC3E}">
        <p14:creationId xmlns:p14="http://schemas.microsoft.com/office/powerpoint/2010/main" val="29652478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1625" y="1865313"/>
            <a:ext cx="4270375" cy="2484437"/>
          </a:xfrm>
          <a:prstGeom prst="rect">
            <a:avLst/>
          </a:prstGeom>
          <a:solidFill>
            <a:srgbClr val="00206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Targeting</a:t>
            </a:r>
            <a:endParaRPr lang="en-US" sz="4800" spc="0" dirty="0">
              <a:solidFill>
                <a:schemeClr val="tx2"/>
              </a:solidFill>
            </a:endParaRPr>
          </a:p>
        </p:txBody>
      </p:sp>
    </p:spTree>
    <p:extLst>
      <p:ext uri="{BB962C8B-B14F-4D97-AF65-F5344CB8AC3E}">
        <p14:creationId xmlns:p14="http://schemas.microsoft.com/office/powerpoint/2010/main" val="167039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1625" y="1865313"/>
            <a:ext cx="4270375" cy="2484437"/>
          </a:xfrm>
          <a:prstGeom prst="rect">
            <a:avLst/>
          </a:prstGeom>
          <a:solidFill>
            <a:srgbClr val="7030A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Banking &amp; Lending</a:t>
            </a:r>
            <a:endParaRPr lang="en-US" sz="4800" spc="0" dirty="0">
              <a:solidFill>
                <a:schemeClr val="tx2"/>
              </a:solidFill>
            </a:endParaRPr>
          </a:p>
        </p:txBody>
      </p:sp>
    </p:spTree>
    <p:extLst>
      <p:ext uri="{BB962C8B-B14F-4D97-AF65-F5344CB8AC3E}">
        <p14:creationId xmlns:p14="http://schemas.microsoft.com/office/powerpoint/2010/main" val="1720422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Banking services researchers on MSN are young &amp; </a:t>
            </a:r>
            <a:r>
              <a:rPr lang="en-US" dirty="0" smtClean="0"/>
              <a:t/>
            </a:r>
            <a:br>
              <a:rPr lang="en-US" dirty="0" smtClean="0"/>
            </a:br>
            <a:r>
              <a:rPr lang="en-US" dirty="0" smtClean="0"/>
              <a:t>affluent</a:t>
            </a:r>
            <a:r>
              <a:rPr lang="en-US" dirty="0"/>
              <a:t>; are prospective auto buyers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May 2013 (Banking Services Researcher audience defined as those who have searched online for high yield saving accounts or CDs or checking account or initial/second home mortgages or savings account or credit cards in the last 6 months</a:t>
            </a:r>
            <a:r>
              <a:rPr lang="en-US" dirty="0" smtClean="0"/>
              <a:t>)</a:t>
            </a:r>
            <a:endParaRPr lang="en-US" dirty="0"/>
          </a:p>
        </p:txBody>
      </p:sp>
      <p:sp>
        <p:nvSpPr>
          <p:cNvPr id="4" name="Rectangle 3"/>
          <p:cNvSpPr/>
          <p:nvPr/>
        </p:nvSpPr>
        <p:spPr>
          <a:xfrm>
            <a:off x="301624" y="3087555"/>
            <a:ext cx="2743200" cy="13167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443794" y="3087555"/>
            <a:ext cx="2451806" cy="1316762"/>
          </a:xfrm>
          <a:prstGeom prst="rect">
            <a:avLst/>
          </a:prstGeom>
        </p:spPr>
        <p:txBody>
          <a:bodyPr vert="horz" wrap="square" lIns="0" tIns="0" rIns="0" bIns="0" rtlCol="0" anchor="ctr">
            <a:noAutofit/>
          </a:bodyPr>
          <a:lstStyle/>
          <a:p>
            <a:pPr defTabSz="376473">
              <a:spcBef>
                <a:spcPct val="20000"/>
              </a:spcBef>
              <a:buClr>
                <a:srgbClr val="EF3A42"/>
              </a:buClr>
            </a:pPr>
            <a:r>
              <a:rPr lang="en-US" sz="1800" dirty="0">
                <a:solidFill>
                  <a:srgbClr val="FFFFFF"/>
                </a:solidFill>
                <a:latin typeface="Segoe UI Light"/>
              </a:rPr>
              <a:t>36M banking services researchers online. Microsoft properties reach 84% of them</a:t>
            </a:r>
          </a:p>
        </p:txBody>
      </p:sp>
      <p:sp>
        <p:nvSpPr>
          <p:cNvPr id="7" name="Rectangle 6"/>
          <p:cNvSpPr/>
          <p:nvPr/>
        </p:nvSpPr>
        <p:spPr>
          <a:xfrm>
            <a:off x="3138144" y="1140031"/>
            <a:ext cx="1792224" cy="159105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3274459" y="1240021"/>
            <a:ext cx="1467016"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57%</a:t>
            </a:r>
            <a:endParaRPr lang="en-US" sz="1176" dirty="0">
              <a:solidFill>
                <a:prstClr val="white"/>
              </a:solidFill>
            </a:endParaRPr>
          </a:p>
          <a:p>
            <a:pPr defTabSz="376473">
              <a:lnSpc>
                <a:spcPct val="90000"/>
              </a:lnSpc>
              <a:spcBef>
                <a:spcPct val="20000"/>
              </a:spcBef>
              <a:buClr>
                <a:srgbClr val="EF3A42"/>
              </a:buClr>
            </a:pPr>
            <a:r>
              <a:rPr lang="en-US" dirty="0" smtClean="0">
                <a:solidFill>
                  <a:prstClr val="white"/>
                </a:solidFill>
              </a:rPr>
              <a:t>Between the ages of 25-44</a:t>
            </a:r>
            <a:endParaRPr lang="en-US" dirty="0">
              <a:solidFill>
                <a:prstClr val="white"/>
              </a:solidFill>
            </a:endParaRPr>
          </a:p>
        </p:txBody>
      </p:sp>
      <p:sp>
        <p:nvSpPr>
          <p:cNvPr id="10" name="Rectangle 9"/>
          <p:cNvSpPr/>
          <p:nvPr/>
        </p:nvSpPr>
        <p:spPr>
          <a:xfrm>
            <a:off x="5021466" y="1140031"/>
            <a:ext cx="1792224" cy="159105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140424" y="1238614"/>
            <a:ext cx="1457833"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56%</a:t>
            </a:r>
            <a:endParaRPr lang="en-US" sz="3600" dirty="0">
              <a:solidFill>
                <a:prstClr val="white"/>
              </a:solidFill>
              <a:latin typeface="Segoe UI Light"/>
            </a:endParaRPr>
          </a:p>
          <a:p>
            <a:pPr defTabSz="376473">
              <a:lnSpc>
                <a:spcPct val="90000"/>
              </a:lnSpc>
              <a:spcBef>
                <a:spcPct val="20000"/>
              </a:spcBef>
              <a:buClr>
                <a:srgbClr val="EF3A42"/>
              </a:buClr>
            </a:pPr>
            <a:r>
              <a:rPr lang="en-US" dirty="0" smtClean="0">
                <a:solidFill>
                  <a:prstClr val="white"/>
                </a:solidFill>
              </a:rPr>
              <a:t>Male</a:t>
            </a:r>
            <a:endParaRPr lang="en-US" dirty="0">
              <a:solidFill>
                <a:prstClr val="white"/>
              </a:solidFill>
            </a:endParaRPr>
          </a:p>
        </p:txBody>
      </p:sp>
      <p:sp>
        <p:nvSpPr>
          <p:cNvPr id="13" name="Rectangle 12"/>
          <p:cNvSpPr/>
          <p:nvPr/>
        </p:nvSpPr>
        <p:spPr>
          <a:xfrm>
            <a:off x="6904788" y="1140031"/>
            <a:ext cx="1792224" cy="159105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7012527" y="1238614"/>
            <a:ext cx="1467016"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33%</a:t>
            </a:r>
            <a:r>
              <a:rPr lang="en-US" sz="2059" dirty="0">
                <a:solidFill>
                  <a:prstClr val="white"/>
                </a:solidFill>
              </a:rPr>
              <a:t/>
            </a:r>
            <a:br>
              <a:rPr lang="en-US" sz="2059" dirty="0">
                <a:solidFill>
                  <a:prstClr val="white"/>
                </a:solidFill>
              </a:rPr>
            </a:br>
            <a:r>
              <a:rPr lang="en-US" dirty="0">
                <a:solidFill>
                  <a:prstClr val="white"/>
                </a:solidFill>
              </a:rPr>
              <a:t>Make more </a:t>
            </a:r>
            <a:r>
              <a:rPr lang="en-US" dirty="0" smtClean="0">
                <a:solidFill>
                  <a:prstClr val="white"/>
                </a:solidFill>
              </a:rPr>
              <a:t/>
            </a:r>
            <a:br>
              <a:rPr lang="en-US" dirty="0" smtClean="0">
                <a:solidFill>
                  <a:prstClr val="white"/>
                </a:solidFill>
              </a:rPr>
            </a:br>
            <a:r>
              <a:rPr lang="en-US" dirty="0" smtClean="0">
                <a:solidFill>
                  <a:prstClr val="white"/>
                </a:solidFill>
              </a:rPr>
              <a:t>than </a:t>
            </a:r>
            <a:r>
              <a:rPr lang="en-US" dirty="0">
                <a:solidFill>
                  <a:prstClr val="white"/>
                </a:solidFill>
              </a:rPr>
              <a:t>$100K </a:t>
            </a:r>
          </a:p>
        </p:txBody>
      </p:sp>
      <p:sp>
        <p:nvSpPr>
          <p:cNvPr id="16" name="Rectangle 15"/>
          <p:cNvSpPr/>
          <p:nvPr/>
        </p:nvSpPr>
        <p:spPr>
          <a:xfrm>
            <a:off x="6904788" y="2804117"/>
            <a:ext cx="1792224" cy="160020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7012527" y="2909405"/>
            <a:ext cx="1467016" cy="131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22%</a:t>
            </a:r>
          </a:p>
          <a:p>
            <a:pPr defTabSz="376473">
              <a:lnSpc>
                <a:spcPct val="90000"/>
              </a:lnSpc>
              <a:spcBef>
                <a:spcPct val="20000"/>
              </a:spcBef>
              <a:buClr>
                <a:srgbClr val="EF3A42"/>
              </a:buClr>
            </a:pPr>
            <a:r>
              <a:rPr lang="en-US" sz="1050" dirty="0">
                <a:solidFill>
                  <a:prstClr val="white"/>
                </a:solidFill>
              </a:rPr>
              <a:t>More likely to conduct research on the internet before making major online purchase (higher than Yahoo!, Google, AOL &amp; Facebook)</a:t>
            </a:r>
            <a:endParaRPr lang="en-US" sz="1200" dirty="0">
              <a:solidFill>
                <a:prstClr val="white"/>
              </a:solidFill>
            </a:endParaRPr>
          </a:p>
        </p:txBody>
      </p:sp>
      <p:sp>
        <p:nvSpPr>
          <p:cNvPr id="22" name="Rectangle 21"/>
          <p:cNvSpPr/>
          <p:nvPr/>
        </p:nvSpPr>
        <p:spPr>
          <a:xfrm>
            <a:off x="5021466" y="2804117"/>
            <a:ext cx="1792224" cy="1600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5140425" y="2909405"/>
            <a:ext cx="1457832" cy="13212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24%</a:t>
            </a:r>
            <a:endParaRPr lang="en-US" sz="3600" dirty="0">
              <a:solidFill>
                <a:prstClr val="white"/>
              </a:solidFill>
              <a:latin typeface="Segoe UI Light"/>
            </a:endParaRPr>
          </a:p>
          <a:p>
            <a:pPr defTabSz="376473">
              <a:lnSpc>
                <a:spcPct val="90000"/>
              </a:lnSpc>
              <a:spcBef>
                <a:spcPct val="20000"/>
              </a:spcBef>
              <a:buClr>
                <a:srgbClr val="EF3A42"/>
              </a:buClr>
            </a:pPr>
            <a:r>
              <a:rPr lang="en-US" sz="1050" dirty="0">
                <a:solidFill>
                  <a:prstClr val="white"/>
                </a:solidFill>
              </a:rPr>
              <a:t>More likely to have 50-74 online brokerage transactions (higher than Yahoo! &amp; Google)</a:t>
            </a:r>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625" y="1156490"/>
            <a:ext cx="2743199" cy="1931066"/>
          </a:xfrm>
          <a:prstGeom prst="rect">
            <a:avLst/>
          </a:prstGeom>
        </p:spPr>
      </p:pic>
      <p:sp>
        <p:nvSpPr>
          <p:cNvPr id="32" name="Rectangle 31"/>
          <p:cNvSpPr/>
          <p:nvPr/>
        </p:nvSpPr>
        <p:spPr>
          <a:xfrm>
            <a:off x="3138144" y="2804117"/>
            <a:ext cx="1792224" cy="16002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3257103" y="2909405"/>
            <a:ext cx="1457832" cy="13212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94%</a:t>
            </a:r>
            <a:endParaRPr lang="en-US" sz="3600" dirty="0">
              <a:solidFill>
                <a:prstClr val="white"/>
              </a:solidFill>
              <a:latin typeface="Segoe UI Light"/>
            </a:endParaRPr>
          </a:p>
          <a:p>
            <a:pPr defTabSz="376473">
              <a:lnSpc>
                <a:spcPct val="90000"/>
              </a:lnSpc>
              <a:spcBef>
                <a:spcPct val="20000"/>
              </a:spcBef>
              <a:buClr>
                <a:srgbClr val="EF3A42"/>
              </a:buClr>
            </a:pPr>
            <a:r>
              <a:rPr lang="en-US" dirty="0" smtClean="0">
                <a:solidFill>
                  <a:prstClr val="white"/>
                </a:solidFill>
              </a:rPr>
              <a:t>Bought products &amp; services online</a:t>
            </a:r>
            <a:endParaRPr lang="en-US" dirty="0">
              <a:solidFill>
                <a:prstClr val="white"/>
              </a:solidFill>
            </a:endParaRPr>
          </a:p>
        </p:txBody>
      </p:sp>
    </p:spTree>
    <p:extLst>
      <p:ext uri="{BB962C8B-B14F-4D97-AF65-F5344CB8AC3E}">
        <p14:creationId xmlns:p14="http://schemas.microsoft.com/office/powerpoint/2010/main" val="22496600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Banking Services researchers are on </a:t>
            </a:r>
            <a:br>
              <a:rPr lang="en-US" dirty="0" smtClean="0"/>
            </a:br>
            <a:r>
              <a:rPr lang="en-US" dirty="0" smtClean="0"/>
              <a:t>Microsoft properties throughout the day</a:t>
            </a:r>
            <a:endParaRPr lang="en-US" dirty="0"/>
          </a:p>
        </p:txBody>
      </p:sp>
      <p:sp>
        <p:nvSpPr>
          <p:cNvPr id="3" name="Text Placeholder 2"/>
          <p:cNvSpPr>
            <a:spLocks noGrp="1"/>
          </p:cNvSpPr>
          <p:nvPr>
            <p:ph type="body" sz="quarter" idx="18"/>
          </p:nvPr>
        </p:nvSpPr>
        <p:spPr/>
        <p:txBody>
          <a:bodyPr/>
          <a:lstStyle/>
          <a:p>
            <a:r>
              <a:rPr lang="en-US" dirty="0">
                <a:solidFill>
                  <a:srgbClr val="505050"/>
                </a:solidFill>
              </a:rPr>
              <a:t>Source: Microsoft Advertising Internal Reports for US, May 2013</a:t>
            </a:r>
          </a:p>
        </p:txBody>
      </p:sp>
      <p:sp>
        <p:nvSpPr>
          <p:cNvPr id="300" name="Rectangle 299"/>
          <p:cNvSpPr/>
          <p:nvPr/>
        </p:nvSpPr>
        <p:spPr bwMode="auto">
          <a:xfrm>
            <a:off x="3176333" y="1028699"/>
            <a:ext cx="2807208" cy="165936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1" name="Rectangle 300"/>
          <p:cNvSpPr/>
          <p:nvPr/>
        </p:nvSpPr>
        <p:spPr bwMode="auto">
          <a:xfrm>
            <a:off x="3176333" y="2731855"/>
            <a:ext cx="2807208" cy="165936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2" name="Rectangle 301"/>
          <p:cNvSpPr/>
          <p:nvPr/>
        </p:nvSpPr>
        <p:spPr bwMode="auto">
          <a:xfrm>
            <a:off x="6051042" y="1028699"/>
            <a:ext cx="2807208" cy="16593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3" name="Picture 302"/>
          <p:cNvPicPr>
            <a:picLocks noChangeAspect="1"/>
          </p:cNvPicPr>
          <p:nvPr/>
        </p:nvPicPr>
        <p:blipFill rotWithShape="1">
          <a:blip r:embed="rId3" cstate="screen">
            <a:extLst>
              <a:ext uri="{28A0092B-C50C-407E-A947-70E740481C1C}">
                <a14:useLocalDpi xmlns:a14="http://schemas.microsoft.com/office/drawing/2010/main"/>
              </a:ext>
            </a:extLst>
          </a:blip>
          <a:srcRect l="35965" r="24825"/>
          <a:stretch/>
        </p:blipFill>
        <p:spPr>
          <a:xfrm>
            <a:off x="3175175" y="1028700"/>
            <a:ext cx="976567" cy="1659360"/>
          </a:xfrm>
          <a:prstGeom prst="rect">
            <a:avLst/>
          </a:prstGeom>
        </p:spPr>
      </p:pic>
      <p:sp>
        <p:nvSpPr>
          <p:cNvPr id="304" name="Rectangle 303"/>
          <p:cNvSpPr/>
          <p:nvPr/>
        </p:nvSpPr>
        <p:spPr bwMode="auto">
          <a:xfrm>
            <a:off x="6051042" y="2731855"/>
            <a:ext cx="2807208" cy="16593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6" name="Picture 30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pic>
        <p:nvPicPr>
          <p:cNvPr id="308" name="Picture 30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5175" y="2732915"/>
            <a:ext cx="976567" cy="1657242"/>
          </a:xfrm>
          <a:prstGeom prst="rect">
            <a:avLst/>
          </a:prstGeom>
        </p:spPr>
      </p:pic>
      <p:pic>
        <p:nvPicPr>
          <p:cNvPr id="310" name="Picture 30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grpSp>
        <p:nvGrpSpPr>
          <p:cNvPr id="13" name="Group 12"/>
          <p:cNvGrpSpPr/>
          <p:nvPr/>
        </p:nvGrpSpPr>
        <p:grpSpPr>
          <a:xfrm>
            <a:off x="286011" y="1028699"/>
            <a:ext cx="2807208" cy="3362518"/>
            <a:chOff x="286011" y="1028699"/>
            <a:chExt cx="2807208" cy="3362518"/>
          </a:xfrm>
        </p:grpSpPr>
        <p:sp>
          <p:nvSpPr>
            <p:cNvPr id="299" name="Rectangle 298"/>
            <p:cNvSpPr/>
            <p:nvPr/>
          </p:nvSpPr>
          <p:spPr bwMode="auto">
            <a:xfrm>
              <a:off x="286011" y="1028699"/>
              <a:ext cx="2807208" cy="3362518"/>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4" name="Rectangle 313"/>
            <p:cNvSpPr/>
            <p:nvPr/>
          </p:nvSpPr>
          <p:spPr bwMode="auto">
            <a:xfrm>
              <a:off x="385531"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5" name="Rectangle 314"/>
            <p:cNvSpPr/>
            <p:nvPr/>
          </p:nvSpPr>
          <p:spPr bwMode="auto">
            <a:xfrm>
              <a:off x="2654279"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16" name="Group 315"/>
            <p:cNvGrpSpPr/>
            <p:nvPr/>
          </p:nvGrpSpPr>
          <p:grpSpPr>
            <a:xfrm>
              <a:off x="377017" y="1110882"/>
              <a:ext cx="2643022" cy="904909"/>
              <a:chOff x="377017" y="1110882"/>
              <a:chExt cx="2643022" cy="904909"/>
            </a:xfrm>
          </p:grpSpPr>
          <p:grpSp>
            <p:nvGrpSpPr>
              <p:cNvPr id="491" name="Group 490"/>
              <p:cNvGrpSpPr/>
              <p:nvPr/>
            </p:nvGrpSpPr>
            <p:grpSpPr>
              <a:xfrm>
                <a:off x="377017" y="1110882"/>
                <a:ext cx="473507" cy="904909"/>
                <a:chOff x="377017" y="1110882"/>
                <a:chExt cx="473507" cy="904909"/>
              </a:xfrm>
            </p:grpSpPr>
            <p:sp>
              <p:nvSpPr>
                <p:cNvPr id="494" name="Rectangle 493"/>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5" name="Rectangle 494"/>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92" name="Rectangle 491"/>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3" name="Rectangle 492"/>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7" name="Group 316"/>
            <p:cNvGrpSpPr/>
            <p:nvPr/>
          </p:nvGrpSpPr>
          <p:grpSpPr>
            <a:xfrm flipV="1">
              <a:off x="377017" y="3369917"/>
              <a:ext cx="2643022" cy="904909"/>
              <a:chOff x="377017" y="1110882"/>
              <a:chExt cx="2643022" cy="904909"/>
            </a:xfrm>
          </p:grpSpPr>
          <p:grpSp>
            <p:nvGrpSpPr>
              <p:cNvPr id="486" name="Group 485"/>
              <p:cNvGrpSpPr/>
              <p:nvPr/>
            </p:nvGrpSpPr>
            <p:grpSpPr>
              <a:xfrm>
                <a:off x="377017" y="1110882"/>
                <a:ext cx="473507" cy="904909"/>
                <a:chOff x="377017" y="1110882"/>
                <a:chExt cx="473507" cy="904909"/>
              </a:xfrm>
            </p:grpSpPr>
            <p:sp>
              <p:nvSpPr>
                <p:cNvPr id="489" name="Rectangle 488"/>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0" name="Rectangle 489"/>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87" name="Rectangle 486"/>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8" name="Rectangle 487"/>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8" name="Group 317"/>
            <p:cNvGrpSpPr/>
            <p:nvPr/>
          </p:nvGrpSpPr>
          <p:grpSpPr>
            <a:xfrm>
              <a:off x="1395080" y="2573292"/>
              <a:ext cx="1463040" cy="1097280"/>
              <a:chOff x="1395080" y="2573292"/>
              <a:chExt cx="1463040" cy="1097280"/>
            </a:xfrm>
          </p:grpSpPr>
          <p:sp>
            <p:nvSpPr>
              <p:cNvPr id="484" name="Rectangle 483"/>
              <p:cNvSpPr/>
              <p:nvPr/>
            </p:nvSpPr>
            <p:spPr bwMode="auto">
              <a:xfrm rot="11100000">
                <a:off x="1619698" y="2573292"/>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5" name="Rectangle 484"/>
              <p:cNvSpPr/>
              <p:nvPr/>
            </p:nvSpPr>
            <p:spPr bwMode="auto">
              <a:xfrm rot="7620000">
                <a:off x="2117456" y="230907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224" name="Title 2"/>
          <p:cNvSpPr txBox="1">
            <a:spLocks/>
          </p:cNvSpPr>
          <p:nvPr/>
        </p:nvSpPr>
        <p:spPr>
          <a:xfrm>
            <a:off x="4236993"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Morning</a:t>
            </a:r>
            <a:br>
              <a:rPr lang="en-US" sz="2800" spc="0" dirty="0" smtClean="0">
                <a:solidFill>
                  <a:schemeClr val="tx2"/>
                </a:solidFill>
              </a:rPr>
            </a:br>
            <a:r>
              <a:rPr lang="en-US" sz="1600" spc="0" dirty="0" smtClean="0">
                <a:solidFill>
                  <a:schemeClr val="tx2"/>
                </a:solidFill>
              </a:rPr>
              <a:t>5-9am</a:t>
            </a:r>
            <a:endParaRPr lang="en-US" sz="1600" spc="0" dirty="0">
              <a:solidFill>
                <a:schemeClr val="tx2"/>
              </a:solidFill>
            </a:endParaRPr>
          </a:p>
        </p:txBody>
      </p:sp>
      <p:pic>
        <p:nvPicPr>
          <p:cNvPr id="225" name="Picture 2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sp>
        <p:nvSpPr>
          <p:cNvPr id="226" name="Title 2"/>
          <p:cNvSpPr txBox="1">
            <a:spLocks/>
          </p:cNvSpPr>
          <p:nvPr/>
        </p:nvSpPr>
        <p:spPr>
          <a:xfrm>
            <a:off x="7112860"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Mid-Day</a:t>
            </a:r>
            <a:br>
              <a:rPr lang="en-US" sz="2800" spc="0" dirty="0" smtClean="0">
                <a:solidFill>
                  <a:schemeClr val="tx2"/>
                </a:solidFill>
              </a:rPr>
            </a:br>
            <a:r>
              <a:rPr lang="en-US" sz="1600" spc="0" dirty="0" smtClean="0">
                <a:solidFill>
                  <a:schemeClr val="tx2"/>
                </a:solidFill>
              </a:rPr>
              <a:t>9am-1pm</a:t>
            </a:r>
            <a:endParaRPr lang="en-US" sz="1600" spc="0" dirty="0">
              <a:solidFill>
                <a:schemeClr val="tx2"/>
              </a:solidFill>
            </a:endParaRPr>
          </a:p>
        </p:txBody>
      </p:sp>
      <p:sp>
        <p:nvSpPr>
          <p:cNvPr id="227" name="Title 2"/>
          <p:cNvSpPr txBox="1">
            <a:spLocks/>
          </p:cNvSpPr>
          <p:nvPr/>
        </p:nvSpPr>
        <p:spPr>
          <a:xfrm>
            <a:off x="4236993"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Afternoon</a:t>
            </a:r>
            <a:endParaRPr lang="en-US" sz="2800" spc="0" dirty="0">
              <a:solidFill>
                <a:schemeClr val="tx2"/>
              </a:solidFill>
            </a:endParaRPr>
          </a:p>
          <a:p>
            <a:r>
              <a:rPr lang="en-US" sz="1600" spc="0" dirty="0" smtClean="0">
                <a:solidFill>
                  <a:schemeClr val="tx2"/>
                </a:solidFill>
              </a:rPr>
              <a:t>1-5pm</a:t>
            </a:r>
            <a:endParaRPr lang="en-US" sz="1600" spc="0" dirty="0">
              <a:solidFill>
                <a:schemeClr val="tx2"/>
              </a:solidFill>
            </a:endParaRPr>
          </a:p>
          <a:p>
            <a:endParaRPr lang="en-US" sz="2800" spc="0" dirty="0" smtClean="0">
              <a:solidFill>
                <a:schemeClr val="tx2"/>
              </a:solidFill>
            </a:endParaRPr>
          </a:p>
        </p:txBody>
      </p:sp>
      <p:pic>
        <p:nvPicPr>
          <p:cNvPr id="228" name="Picture 2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229" name="Title 2"/>
          <p:cNvSpPr txBox="1">
            <a:spLocks/>
          </p:cNvSpPr>
          <p:nvPr/>
        </p:nvSpPr>
        <p:spPr>
          <a:xfrm>
            <a:off x="7112860"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Evening</a:t>
            </a:r>
            <a:br>
              <a:rPr lang="en-US" sz="2800" spc="0" dirty="0" smtClean="0">
                <a:solidFill>
                  <a:schemeClr val="tx2"/>
                </a:solidFill>
              </a:rPr>
            </a:br>
            <a:r>
              <a:rPr lang="en-US" sz="1600" spc="0" dirty="0" smtClean="0">
                <a:solidFill>
                  <a:schemeClr val="tx2"/>
                </a:solidFill>
              </a:rPr>
              <a:t>5-8pm</a:t>
            </a:r>
            <a:endParaRPr lang="en-US" sz="1600" spc="0" dirty="0">
              <a:solidFill>
                <a:schemeClr val="tx2"/>
              </a:solidFill>
            </a:endParaRPr>
          </a:p>
        </p:txBody>
      </p:sp>
      <p:grpSp>
        <p:nvGrpSpPr>
          <p:cNvPr id="283" name="Group 432"/>
          <p:cNvGrpSpPr>
            <a:grpSpLocks noChangeAspect="1"/>
          </p:cNvGrpSpPr>
          <p:nvPr/>
        </p:nvGrpSpPr>
        <p:grpSpPr bwMode="auto">
          <a:xfrm>
            <a:off x="7137022" y="3793763"/>
            <a:ext cx="654517" cy="136960"/>
            <a:chOff x="8" y="1359"/>
            <a:chExt cx="6332" cy="1325"/>
          </a:xfrm>
          <a:solidFill>
            <a:schemeClr val="tx2"/>
          </a:solidFill>
        </p:grpSpPr>
        <p:sp>
          <p:nvSpPr>
            <p:cNvPr id="284"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94" name="Picture 29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7022" y="4100186"/>
            <a:ext cx="741074" cy="166925"/>
          </a:xfrm>
          <a:prstGeom prst="rect">
            <a:avLst/>
          </a:prstGeom>
        </p:spPr>
      </p:pic>
      <p:pic>
        <p:nvPicPr>
          <p:cNvPr id="295" name="Picture 29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94388" y="3803413"/>
            <a:ext cx="472189" cy="201390"/>
          </a:xfrm>
          <a:prstGeom prst="rect">
            <a:avLst/>
          </a:prstGeom>
        </p:spPr>
      </p:pic>
      <p:pic>
        <p:nvPicPr>
          <p:cNvPr id="296" name="Picture 295"/>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810043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297" name="Group 516"/>
          <p:cNvGrpSpPr>
            <a:grpSpLocks noChangeAspect="1"/>
          </p:cNvGrpSpPr>
          <p:nvPr/>
        </p:nvGrpSpPr>
        <p:grpSpPr bwMode="auto">
          <a:xfrm>
            <a:off x="7137022" y="3466830"/>
            <a:ext cx="634387" cy="141568"/>
            <a:chOff x="500" y="1283"/>
            <a:chExt cx="6305" cy="1407"/>
          </a:xfrm>
          <a:solidFill>
            <a:schemeClr val="tx2"/>
          </a:solidFill>
        </p:grpSpPr>
        <p:sp>
          <p:nvSpPr>
            <p:cNvPr id="298"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58" name="Group 415"/>
          <p:cNvGrpSpPr>
            <a:grpSpLocks noChangeAspect="1"/>
          </p:cNvGrpSpPr>
          <p:nvPr/>
        </p:nvGrpSpPr>
        <p:grpSpPr bwMode="auto">
          <a:xfrm>
            <a:off x="4255960" y="3475161"/>
            <a:ext cx="893829" cy="153864"/>
            <a:chOff x="0" y="1496"/>
            <a:chExt cx="6303" cy="1085"/>
          </a:xfrm>
          <a:solidFill>
            <a:schemeClr val="tx2"/>
          </a:solidFill>
        </p:grpSpPr>
        <p:sp>
          <p:nvSpPr>
            <p:cNvPr id="559"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72" name="Group 432"/>
          <p:cNvGrpSpPr>
            <a:grpSpLocks noChangeAspect="1"/>
          </p:cNvGrpSpPr>
          <p:nvPr/>
        </p:nvGrpSpPr>
        <p:grpSpPr bwMode="auto">
          <a:xfrm>
            <a:off x="4255960" y="3701805"/>
            <a:ext cx="654517" cy="136960"/>
            <a:chOff x="8" y="1359"/>
            <a:chExt cx="6332" cy="1325"/>
          </a:xfrm>
          <a:solidFill>
            <a:schemeClr val="tx2"/>
          </a:solidFill>
        </p:grpSpPr>
        <p:sp>
          <p:nvSpPr>
            <p:cNvPr id="573"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83" name="Picture 5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5960" y="3911544"/>
            <a:ext cx="741074" cy="166925"/>
          </a:xfrm>
          <a:prstGeom prst="rect">
            <a:avLst/>
          </a:prstGeom>
        </p:spPr>
      </p:pic>
      <p:grpSp>
        <p:nvGrpSpPr>
          <p:cNvPr id="584" name="Group 516"/>
          <p:cNvGrpSpPr>
            <a:grpSpLocks noChangeAspect="1"/>
          </p:cNvGrpSpPr>
          <p:nvPr/>
        </p:nvGrpSpPr>
        <p:grpSpPr bwMode="auto">
          <a:xfrm>
            <a:off x="4238961" y="4125618"/>
            <a:ext cx="634387" cy="141568"/>
            <a:chOff x="500" y="1283"/>
            <a:chExt cx="6305" cy="1407"/>
          </a:xfrm>
          <a:solidFill>
            <a:schemeClr val="tx2"/>
          </a:solidFill>
        </p:grpSpPr>
        <p:sp>
          <p:nvSpPr>
            <p:cNvPr id="585"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94" name="Picture 59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42006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Group 502"/>
          <p:cNvGrpSpPr>
            <a:grpSpLocks noChangeAspect="1"/>
          </p:cNvGrpSpPr>
          <p:nvPr/>
        </p:nvGrpSpPr>
        <p:grpSpPr bwMode="auto">
          <a:xfrm>
            <a:off x="4248133" y="1780377"/>
            <a:ext cx="767921" cy="172994"/>
            <a:chOff x="0" y="1289"/>
            <a:chExt cx="6330" cy="1426"/>
          </a:xfrm>
          <a:solidFill>
            <a:schemeClr val="tx2"/>
          </a:solidFill>
        </p:grpSpPr>
        <p:sp>
          <p:nvSpPr>
            <p:cNvPr id="208"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8" name="Group 529"/>
          <p:cNvGrpSpPr>
            <a:grpSpLocks noChangeAspect="1"/>
          </p:cNvGrpSpPr>
          <p:nvPr/>
        </p:nvGrpSpPr>
        <p:grpSpPr bwMode="auto">
          <a:xfrm>
            <a:off x="4248133" y="2398802"/>
            <a:ext cx="1238267" cy="146531"/>
            <a:chOff x="0" y="1623"/>
            <a:chExt cx="6321" cy="748"/>
          </a:xfrm>
          <a:solidFill>
            <a:schemeClr val="tx2"/>
          </a:solidFill>
        </p:grpSpPr>
        <p:sp>
          <p:nvSpPr>
            <p:cNvPr id="219" name="Freeform 531"/>
            <p:cNvSpPr>
              <a:spLocks/>
            </p:cNvSpPr>
            <p:nvPr/>
          </p:nvSpPr>
          <p:spPr bwMode="auto">
            <a:xfrm>
              <a:off x="1359" y="1623"/>
              <a:ext cx="294" cy="638"/>
            </a:xfrm>
            <a:custGeom>
              <a:avLst/>
              <a:gdLst>
                <a:gd name="T0" fmla="*/ 148 w 294"/>
                <a:gd name="T1" fmla="*/ 0 h 638"/>
                <a:gd name="T2" fmla="*/ 175 w 294"/>
                <a:gd name="T3" fmla="*/ 6 h 638"/>
                <a:gd name="T4" fmla="*/ 198 w 294"/>
                <a:gd name="T5" fmla="*/ 21 h 638"/>
                <a:gd name="T6" fmla="*/ 219 w 294"/>
                <a:gd name="T7" fmla="*/ 42 h 638"/>
                <a:gd name="T8" fmla="*/ 237 w 294"/>
                <a:gd name="T9" fmla="*/ 75 h 638"/>
                <a:gd name="T10" fmla="*/ 248 w 294"/>
                <a:gd name="T11" fmla="*/ 111 h 638"/>
                <a:gd name="T12" fmla="*/ 252 w 294"/>
                <a:gd name="T13" fmla="*/ 150 h 638"/>
                <a:gd name="T14" fmla="*/ 250 w 294"/>
                <a:gd name="T15" fmla="*/ 192 h 638"/>
                <a:gd name="T16" fmla="*/ 242 w 294"/>
                <a:gd name="T17" fmla="*/ 233 h 638"/>
                <a:gd name="T18" fmla="*/ 233 w 294"/>
                <a:gd name="T19" fmla="*/ 273 h 638"/>
                <a:gd name="T20" fmla="*/ 213 w 294"/>
                <a:gd name="T21" fmla="*/ 332 h 638"/>
                <a:gd name="T22" fmla="*/ 190 w 294"/>
                <a:gd name="T23" fmla="*/ 388 h 638"/>
                <a:gd name="T24" fmla="*/ 240 w 294"/>
                <a:gd name="T25" fmla="*/ 438 h 638"/>
                <a:gd name="T26" fmla="*/ 263 w 294"/>
                <a:gd name="T27" fmla="*/ 471 h 638"/>
                <a:gd name="T28" fmla="*/ 283 w 294"/>
                <a:gd name="T29" fmla="*/ 505 h 638"/>
                <a:gd name="T30" fmla="*/ 292 w 294"/>
                <a:gd name="T31" fmla="*/ 542 h 638"/>
                <a:gd name="T32" fmla="*/ 294 w 294"/>
                <a:gd name="T33" fmla="*/ 565 h 638"/>
                <a:gd name="T34" fmla="*/ 292 w 294"/>
                <a:gd name="T35" fmla="*/ 586 h 638"/>
                <a:gd name="T36" fmla="*/ 285 w 294"/>
                <a:gd name="T37" fmla="*/ 605 h 638"/>
                <a:gd name="T38" fmla="*/ 271 w 294"/>
                <a:gd name="T39" fmla="*/ 623 h 638"/>
                <a:gd name="T40" fmla="*/ 252 w 294"/>
                <a:gd name="T41" fmla="*/ 632 h 638"/>
                <a:gd name="T42" fmla="*/ 225 w 294"/>
                <a:gd name="T43" fmla="*/ 638 h 638"/>
                <a:gd name="T44" fmla="*/ 200 w 294"/>
                <a:gd name="T45" fmla="*/ 634 h 638"/>
                <a:gd name="T46" fmla="*/ 175 w 294"/>
                <a:gd name="T47" fmla="*/ 625 h 638"/>
                <a:gd name="T48" fmla="*/ 152 w 294"/>
                <a:gd name="T49" fmla="*/ 611 h 638"/>
                <a:gd name="T50" fmla="*/ 117 w 294"/>
                <a:gd name="T51" fmla="*/ 582 h 638"/>
                <a:gd name="T52" fmla="*/ 91 w 294"/>
                <a:gd name="T53" fmla="*/ 548 h 638"/>
                <a:gd name="T54" fmla="*/ 68 w 294"/>
                <a:gd name="T55" fmla="*/ 509 h 638"/>
                <a:gd name="T56" fmla="*/ 50 w 294"/>
                <a:gd name="T57" fmla="*/ 467 h 638"/>
                <a:gd name="T58" fmla="*/ 39 w 294"/>
                <a:gd name="T59" fmla="*/ 425 h 638"/>
                <a:gd name="T60" fmla="*/ 35 w 294"/>
                <a:gd name="T61" fmla="*/ 413 h 638"/>
                <a:gd name="T62" fmla="*/ 18 w 294"/>
                <a:gd name="T63" fmla="*/ 363 h 638"/>
                <a:gd name="T64" fmla="*/ 8 w 294"/>
                <a:gd name="T65" fmla="*/ 311 h 638"/>
                <a:gd name="T66" fmla="*/ 0 w 294"/>
                <a:gd name="T67" fmla="*/ 250 h 638"/>
                <a:gd name="T68" fmla="*/ 0 w 294"/>
                <a:gd name="T69" fmla="*/ 188 h 638"/>
                <a:gd name="T70" fmla="*/ 6 w 294"/>
                <a:gd name="T71" fmla="*/ 150 h 638"/>
                <a:gd name="T72" fmla="*/ 18 w 294"/>
                <a:gd name="T73" fmla="*/ 111 h 638"/>
                <a:gd name="T74" fmla="*/ 35 w 294"/>
                <a:gd name="T75" fmla="*/ 77 h 638"/>
                <a:gd name="T76" fmla="*/ 50 w 294"/>
                <a:gd name="T77" fmla="*/ 52 h 638"/>
                <a:gd name="T78" fmla="*/ 69 w 294"/>
                <a:gd name="T79" fmla="*/ 31 h 638"/>
                <a:gd name="T80" fmla="*/ 93 w 294"/>
                <a:gd name="T81" fmla="*/ 13 h 638"/>
                <a:gd name="T82" fmla="*/ 119 w 294"/>
                <a:gd name="T83" fmla="*/ 4 h 638"/>
                <a:gd name="T84" fmla="*/ 148 w 294"/>
                <a:gd name="T85"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638">
                  <a:moveTo>
                    <a:pt x="148" y="0"/>
                  </a:moveTo>
                  <a:lnTo>
                    <a:pt x="175" y="6"/>
                  </a:lnTo>
                  <a:lnTo>
                    <a:pt x="198" y="21"/>
                  </a:lnTo>
                  <a:lnTo>
                    <a:pt x="219" y="42"/>
                  </a:lnTo>
                  <a:lnTo>
                    <a:pt x="237" y="75"/>
                  </a:lnTo>
                  <a:lnTo>
                    <a:pt x="248" y="111"/>
                  </a:lnTo>
                  <a:lnTo>
                    <a:pt x="252" y="150"/>
                  </a:lnTo>
                  <a:lnTo>
                    <a:pt x="250" y="192"/>
                  </a:lnTo>
                  <a:lnTo>
                    <a:pt x="242" y="233"/>
                  </a:lnTo>
                  <a:lnTo>
                    <a:pt x="233" y="273"/>
                  </a:lnTo>
                  <a:lnTo>
                    <a:pt x="213" y="332"/>
                  </a:lnTo>
                  <a:lnTo>
                    <a:pt x="190" y="388"/>
                  </a:lnTo>
                  <a:lnTo>
                    <a:pt x="240" y="438"/>
                  </a:lnTo>
                  <a:lnTo>
                    <a:pt x="263" y="471"/>
                  </a:lnTo>
                  <a:lnTo>
                    <a:pt x="283" y="505"/>
                  </a:lnTo>
                  <a:lnTo>
                    <a:pt x="292" y="542"/>
                  </a:lnTo>
                  <a:lnTo>
                    <a:pt x="294" y="565"/>
                  </a:lnTo>
                  <a:lnTo>
                    <a:pt x="292" y="586"/>
                  </a:lnTo>
                  <a:lnTo>
                    <a:pt x="285" y="605"/>
                  </a:lnTo>
                  <a:lnTo>
                    <a:pt x="271" y="623"/>
                  </a:lnTo>
                  <a:lnTo>
                    <a:pt x="252" y="632"/>
                  </a:lnTo>
                  <a:lnTo>
                    <a:pt x="225" y="638"/>
                  </a:lnTo>
                  <a:lnTo>
                    <a:pt x="200" y="634"/>
                  </a:lnTo>
                  <a:lnTo>
                    <a:pt x="175" y="625"/>
                  </a:lnTo>
                  <a:lnTo>
                    <a:pt x="152" y="611"/>
                  </a:lnTo>
                  <a:lnTo>
                    <a:pt x="117" y="582"/>
                  </a:lnTo>
                  <a:lnTo>
                    <a:pt x="91" y="548"/>
                  </a:lnTo>
                  <a:lnTo>
                    <a:pt x="68" y="509"/>
                  </a:lnTo>
                  <a:lnTo>
                    <a:pt x="50" y="467"/>
                  </a:lnTo>
                  <a:lnTo>
                    <a:pt x="39" y="425"/>
                  </a:lnTo>
                  <a:lnTo>
                    <a:pt x="35" y="413"/>
                  </a:lnTo>
                  <a:lnTo>
                    <a:pt x="18" y="363"/>
                  </a:lnTo>
                  <a:lnTo>
                    <a:pt x="8" y="311"/>
                  </a:lnTo>
                  <a:lnTo>
                    <a:pt x="0" y="250"/>
                  </a:lnTo>
                  <a:lnTo>
                    <a:pt x="0" y="188"/>
                  </a:lnTo>
                  <a:lnTo>
                    <a:pt x="6" y="150"/>
                  </a:lnTo>
                  <a:lnTo>
                    <a:pt x="18" y="111"/>
                  </a:lnTo>
                  <a:lnTo>
                    <a:pt x="35" y="77"/>
                  </a:lnTo>
                  <a:lnTo>
                    <a:pt x="50" y="52"/>
                  </a:lnTo>
                  <a:lnTo>
                    <a:pt x="69" y="31"/>
                  </a:lnTo>
                  <a:lnTo>
                    <a:pt x="93" y="13"/>
                  </a:lnTo>
                  <a:lnTo>
                    <a:pt x="119" y="4"/>
                  </a:lnTo>
                  <a:lnTo>
                    <a:pt x="14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0" name="Freeform 532"/>
            <p:cNvSpPr>
              <a:spLocks/>
            </p:cNvSpPr>
            <p:nvPr/>
          </p:nvSpPr>
          <p:spPr bwMode="auto">
            <a:xfrm>
              <a:off x="1181" y="1804"/>
              <a:ext cx="242" cy="438"/>
            </a:xfrm>
            <a:custGeom>
              <a:avLst/>
              <a:gdLst>
                <a:gd name="T0" fmla="*/ 27 w 242"/>
                <a:gd name="T1" fmla="*/ 0 h 438"/>
                <a:gd name="T2" fmla="*/ 40 w 242"/>
                <a:gd name="T3" fmla="*/ 4 h 438"/>
                <a:gd name="T4" fmla="*/ 54 w 242"/>
                <a:gd name="T5" fmla="*/ 11 h 438"/>
                <a:gd name="T6" fmla="*/ 63 w 242"/>
                <a:gd name="T7" fmla="*/ 19 h 438"/>
                <a:gd name="T8" fmla="*/ 84 w 242"/>
                <a:gd name="T9" fmla="*/ 40 h 438"/>
                <a:gd name="T10" fmla="*/ 103 w 242"/>
                <a:gd name="T11" fmla="*/ 63 h 438"/>
                <a:gd name="T12" fmla="*/ 136 w 242"/>
                <a:gd name="T13" fmla="*/ 115 h 438"/>
                <a:gd name="T14" fmla="*/ 161 w 242"/>
                <a:gd name="T15" fmla="*/ 169 h 438"/>
                <a:gd name="T16" fmla="*/ 176 w 242"/>
                <a:gd name="T17" fmla="*/ 207 h 438"/>
                <a:gd name="T18" fmla="*/ 190 w 242"/>
                <a:gd name="T19" fmla="*/ 246 h 438"/>
                <a:gd name="T20" fmla="*/ 203 w 242"/>
                <a:gd name="T21" fmla="*/ 273 h 438"/>
                <a:gd name="T22" fmla="*/ 226 w 242"/>
                <a:gd name="T23" fmla="*/ 332 h 438"/>
                <a:gd name="T24" fmla="*/ 236 w 242"/>
                <a:gd name="T25" fmla="*/ 359 h 438"/>
                <a:gd name="T26" fmla="*/ 242 w 242"/>
                <a:gd name="T27" fmla="*/ 390 h 438"/>
                <a:gd name="T28" fmla="*/ 242 w 242"/>
                <a:gd name="T29" fmla="*/ 399 h 438"/>
                <a:gd name="T30" fmla="*/ 242 w 242"/>
                <a:gd name="T31" fmla="*/ 413 h 438"/>
                <a:gd name="T32" fmla="*/ 238 w 242"/>
                <a:gd name="T33" fmla="*/ 424 h 438"/>
                <a:gd name="T34" fmla="*/ 232 w 242"/>
                <a:gd name="T35" fmla="*/ 434 h 438"/>
                <a:gd name="T36" fmla="*/ 223 w 242"/>
                <a:gd name="T37" fmla="*/ 438 h 438"/>
                <a:gd name="T38" fmla="*/ 209 w 242"/>
                <a:gd name="T39" fmla="*/ 438 h 438"/>
                <a:gd name="T40" fmla="*/ 196 w 242"/>
                <a:gd name="T41" fmla="*/ 430 h 438"/>
                <a:gd name="T42" fmla="*/ 184 w 242"/>
                <a:gd name="T43" fmla="*/ 419 h 438"/>
                <a:gd name="T44" fmla="*/ 175 w 242"/>
                <a:gd name="T45" fmla="*/ 409 h 438"/>
                <a:gd name="T46" fmla="*/ 151 w 242"/>
                <a:gd name="T47" fmla="*/ 374 h 438"/>
                <a:gd name="T48" fmla="*/ 136 w 242"/>
                <a:gd name="T49" fmla="*/ 338 h 438"/>
                <a:gd name="T50" fmla="*/ 127 w 242"/>
                <a:gd name="T51" fmla="*/ 299 h 438"/>
                <a:gd name="T52" fmla="*/ 123 w 242"/>
                <a:gd name="T53" fmla="*/ 261 h 438"/>
                <a:gd name="T54" fmla="*/ 105 w 242"/>
                <a:gd name="T55" fmla="*/ 240 h 438"/>
                <a:gd name="T56" fmla="*/ 73 w 242"/>
                <a:gd name="T57" fmla="*/ 198 h 438"/>
                <a:gd name="T58" fmla="*/ 42 w 242"/>
                <a:gd name="T59" fmla="*/ 153 h 438"/>
                <a:gd name="T60" fmla="*/ 19 w 242"/>
                <a:gd name="T61" fmla="*/ 107 h 438"/>
                <a:gd name="T62" fmla="*/ 7 w 242"/>
                <a:gd name="T63" fmla="*/ 80 h 438"/>
                <a:gd name="T64" fmla="*/ 2 w 242"/>
                <a:gd name="T65" fmla="*/ 52 h 438"/>
                <a:gd name="T66" fmla="*/ 0 w 242"/>
                <a:gd name="T67" fmla="*/ 38 h 438"/>
                <a:gd name="T68" fmla="*/ 2 w 242"/>
                <a:gd name="T69" fmla="*/ 25 h 438"/>
                <a:gd name="T70" fmla="*/ 6 w 242"/>
                <a:gd name="T71" fmla="*/ 11 h 438"/>
                <a:gd name="T72" fmla="*/ 15 w 242"/>
                <a:gd name="T73" fmla="*/ 2 h 438"/>
                <a:gd name="T74" fmla="*/ 27 w 242"/>
                <a:gd name="T7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438">
                  <a:moveTo>
                    <a:pt x="27" y="0"/>
                  </a:moveTo>
                  <a:lnTo>
                    <a:pt x="40" y="4"/>
                  </a:lnTo>
                  <a:lnTo>
                    <a:pt x="54" y="11"/>
                  </a:lnTo>
                  <a:lnTo>
                    <a:pt x="63" y="19"/>
                  </a:lnTo>
                  <a:lnTo>
                    <a:pt x="84" y="40"/>
                  </a:lnTo>
                  <a:lnTo>
                    <a:pt x="103" y="63"/>
                  </a:lnTo>
                  <a:lnTo>
                    <a:pt x="136" y="115"/>
                  </a:lnTo>
                  <a:lnTo>
                    <a:pt x="161" y="169"/>
                  </a:lnTo>
                  <a:lnTo>
                    <a:pt x="176" y="207"/>
                  </a:lnTo>
                  <a:lnTo>
                    <a:pt x="190" y="246"/>
                  </a:lnTo>
                  <a:lnTo>
                    <a:pt x="203" y="273"/>
                  </a:lnTo>
                  <a:lnTo>
                    <a:pt x="226" y="332"/>
                  </a:lnTo>
                  <a:lnTo>
                    <a:pt x="236" y="359"/>
                  </a:lnTo>
                  <a:lnTo>
                    <a:pt x="242" y="390"/>
                  </a:lnTo>
                  <a:lnTo>
                    <a:pt x="242" y="399"/>
                  </a:lnTo>
                  <a:lnTo>
                    <a:pt x="242" y="413"/>
                  </a:lnTo>
                  <a:lnTo>
                    <a:pt x="238" y="424"/>
                  </a:lnTo>
                  <a:lnTo>
                    <a:pt x="232" y="434"/>
                  </a:lnTo>
                  <a:lnTo>
                    <a:pt x="223" y="438"/>
                  </a:lnTo>
                  <a:lnTo>
                    <a:pt x="209" y="438"/>
                  </a:lnTo>
                  <a:lnTo>
                    <a:pt x="196" y="430"/>
                  </a:lnTo>
                  <a:lnTo>
                    <a:pt x="184" y="419"/>
                  </a:lnTo>
                  <a:lnTo>
                    <a:pt x="175" y="409"/>
                  </a:lnTo>
                  <a:lnTo>
                    <a:pt x="151" y="374"/>
                  </a:lnTo>
                  <a:lnTo>
                    <a:pt x="136" y="338"/>
                  </a:lnTo>
                  <a:lnTo>
                    <a:pt x="127" y="299"/>
                  </a:lnTo>
                  <a:lnTo>
                    <a:pt x="123" y="261"/>
                  </a:lnTo>
                  <a:lnTo>
                    <a:pt x="105" y="240"/>
                  </a:lnTo>
                  <a:lnTo>
                    <a:pt x="73" y="198"/>
                  </a:lnTo>
                  <a:lnTo>
                    <a:pt x="42" y="153"/>
                  </a:lnTo>
                  <a:lnTo>
                    <a:pt x="19" y="107"/>
                  </a:lnTo>
                  <a:lnTo>
                    <a:pt x="7" y="80"/>
                  </a:lnTo>
                  <a:lnTo>
                    <a:pt x="2" y="52"/>
                  </a:lnTo>
                  <a:lnTo>
                    <a:pt x="0" y="38"/>
                  </a:lnTo>
                  <a:lnTo>
                    <a:pt x="2" y="25"/>
                  </a:lnTo>
                  <a:lnTo>
                    <a:pt x="6" y="11"/>
                  </a:lnTo>
                  <a:lnTo>
                    <a:pt x="15" y="2"/>
                  </a:lnTo>
                  <a:lnTo>
                    <a:pt x="2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1" name="Freeform 533"/>
            <p:cNvSpPr>
              <a:spLocks/>
            </p:cNvSpPr>
            <p:nvPr/>
          </p:nvSpPr>
          <p:spPr bwMode="auto">
            <a:xfrm>
              <a:off x="0" y="2065"/>
              <a:ext cx="528" cy="298"/>
            </a:xfrm>
            <a:custGeom>
              <a:avLst/>
              <a:gdLst>
                <a:gd name="T0" fmla="*/ 184 w 528"/>
                <a:gd name="T1" fmla="*/ 4 h 298"/>
                <a:gd name="T2" fmla="*/ 246 w 528"/>
                <a:gd name="T3" fmla="*/ 35 h 298"/>
                <a:gd name="T4" fmla="*/ 288 w 528"/>
                <a:gd name="T5" fmla="*/ 35 h 298"/>
                <a:gd name="T6" fmla="*/ 348 w 528"/>
                <a:gd name="T7" fmla="*/ 4 h 298"/>
                <a:gd name="T8" fmla="*/ 417 w 528"/>
                <a:gd name="T9" fmla="*/ 2 h 298"/>
                <a:gd name="T10" fmla="*/ 470 w 528"/>
                <a:gd name="T11" fmla="*/ 21 h 298"/>
                <a:gd name="T12" fmla="*/ 507 w 528"/>
                <a:gd name="T13" fmla="*/ 54 h 298"/>
                <a:gd name="T14" fmla="*/ 526 w 528"/>
                <a:gd name="T15" fmla="*/ 102 h 298"/>
                <a:gd name="T16" fmla="*/ 528 w 528"/>
                <a:gd name="T17" fmla="*/ 298 h 298"/>
                <a:gd name="T18" fmla="*/ 482 w 528"/>
                <a:gd name="T19" fmla="*/ 129 h 298"/>
                <a:gd name="T20" fmla="*/ 474 w 528"/>
                <a:gd name="T21" fmla="*/ 92 h 298"/>
                <a:gd name="T22" fmla="*/ 461 w 528"/>
                <a:gd name="T23" fmla="*/ 73 h 298"/>
                <a:gd name="T24" fmla="*/ 440 w 528"/>
                <a:gd name="T25" fmla="*/ 56 h 298"/>
                <a:gd name="T26" fmla="*/ 403 w 528"/>
                <a:gd name="T27" fmla="*/ 44 h 298"/>
                <a:gd name="T28" fmla="*/ 348 w 528"/>
                <a:gd name="T29" fmla="*/ 48 h 298"/>
                <a:gd name="T30" fmla="*/ 317 w 528"/>
                <a:gd name="T31" fmla="*/ 63 h 298"/>
                <a:gd name="T32" fmla="*/ 301 w 528"/>
                <a:gd name="T33" fmla="*/ 81 h 298"/>
                <a:gd name="T34" fmla="*/ 290 w 528"/>
                <a:gd name="T35" fmla="*/ 108 h 298"/>
                <a:gd name="T36" fmla="*/ 288 w 528"/>
                <a:gd name="T37" fmla="*/ 298 h 298"/>
                <a:gd name="T38" fmla="*/ 240 w 528"/>
                <a:gd name="T39" fmla="*/ 129 h 298"/>
                <a:gd name="T40" fmla="*/ 232 w 528"/>
                <a:gd name="T41" fmla="*/ 90 h 298"/>
                <a:gd name="T42" fmla="*/ 221 w 528"/>
                <a:gd name="T43" fmla="*/ 71 h 298"/>
                <a:gd name="T44" fmla="*/ 198 w 528"/>
                <a:gd name="T45" fmla="*/ 56 h 298"/>
                <a:gd name="T46" fmla="*/ 144 w 528"/>
                <a:gd name="T47" fmla="*/ 44 h 298"/>
                <a:gd name="T48" fmla="*/ 90 w 528"/>
                <a:gd name="T49" fmla="*/ 56 h 298"/>
                <a:gd name="T50" fmla="*/ 67 w 528"/>
                <a:gd name="T51" fmla="*/ 71 h 298"/>
                <a:gd name="T52" fmla="*/ 54 w 528"/>
                <a:gd name="T53" fmla="*/ 90 h 298"/>
                <a:gd name="T54" fmla="*/ 46 w 528"/>
                <a:gd name="T55" fmla="*/ 129 h 298"/>
                <a:gd name="T56" fmla="*/ 0 w 528"/>
                <a:gd name="T57" fmla="*/ 298 h 298"/>
                <a:gd name="T58" fmla="*/ 46 w 528"/>
                <a:gd name="T59" fmla="*/ 35 h 298"/>
                <a:gd name="T60" fmla="*/ 88 w 528"/>
                <a:gd name="T61" fmla="*/ 10 h 298"/>
                <a:gd name="T62" fmla="*/ 144 w 528"/>
                <a:gd name="T6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8" h="298">
                  <a:moveTo>
                    <a:pt x="144" y="0"/>
                  </a:moveTo>
                  <a:lnTo>
                    <a:pt x="184" y="4"/>
                  </a:lnTo>
                  <a:lnTo>
                    <a:pt x="219" y="15"/>
                  </a:lnTo>
                  <a:lnTo>
                    <a:pt x="246" y="35"/>
                  </a:lnTo>
                  <a:lnTo>
                    <a:pt x="267" y="58"/>
                  </a:lnTo>
                  <a:lnTo>
                    <a:pt x="288" y="35"/>
                  </a:lnTo>
                  <a:lnTo>
                    <a:pt x="315" y="15"/>
                  </a:lnTo>
                  <a:lnTo>
                    <a:pt x="348" y="4"/>
                  </a:lnTo>
                  <a:lnTo>
                    <a:pt x="384" y="0"/>
                  </a:lnTo>
                  <a:lnTo>
                    <a:pt x="417" y="2"/>
                  </a:lnTo>
                  <a:lnTo>
                    <a:pt x="445" y="10"/>
                  </a:lnTo>
                  <a:lnTo>
                    <a:pt x="470" y="21"/>
                  </a:lnTo>
                  <a:lnTo>
                    <a:pt x="490" y="37"/>
                  </a:lnTo>
                  <a:lnTo>
                    <a:pt x="507" y="54"/>
                  </a:lnTo>
                  <a:lnTo>
                    <a:pt x="518" y="77"/>
                  </a:lnTo>
                  <a:lnTo>
                    <a:pt x="526" y="102"/>
                  </a:lnTo>
                  <a:lnTo>
                    <a:pt x="528" y="129"/>
                  </a:lnTo>
                  <a:lnTo>
                    <a:pt x="528" y="298"/>
                  </a:lnTo>
                  <a:lnTo>
                    <a:pt x="482" y="298"/>
                  </a:lnTo>
                  <a:lnTo>
                    <a:pt x="482" y="129"/>
                  </a:lnTo>
                  <a:lnTo>
                    <a:pt x="480" y="110"/>
                  </a:lnTo>
                  <a:lnTo>
                    <a:pt x="474" y="92"/>
                  </a:lnTo>
                  <a:lnTo>
                    <a:pt x="468" y="83"/>
                  </a:lnTo>
                  <a:lnTo>
                    <a:pt x="461" y="73"/>
                  </a:lnTo>
                  <a:lnTo>
                    <a:pt x="453" y="65"/>
                  </a:lnTo>
                  <a:lnTo>
                    <a:pt x="440" y="56"/>
                  </a:lnTo>
                  <a:lnTo>
                    <a:pt x="422" y="50"/>
                  </a:lnTo>
                  <a:lnTo>
                    <a:pt x="403" y="44"/>
                  </a:lnTo>
                  <a:lnTo>
                    <a:pt x="384" y="44"/>
                  </a:lnTo>
                  <a:lnTo>
                    <a:pt x="348" y="48"/>
                  </a:lnTo>
                  <a:lnTo>
                    <a:pt x="332" y="56"/>
                  </a:lnTo>
                  <a:lnTo>
                    <a:pt x="317" y="63"/>
                  </a:lnTo>
                  <a:lnTo>
                    <a:pt x="309" y="71"/>
                  </a:lnTo>
                  <a:lnTo>
                    <a:pt x="301" y="81"/>
                  </a:lnTo>
                  <a:lnTo>
                    <a:pt x="296" y="90"/>
                  </a:lnTo>
                  <a:lnTo>
                    <a:pt x="290" y="108"/>
                  </a:lnTo>
                  <a:lnTo>
                    <a:pt x="288" y="129"/>
                  </a:lnTo>
                  <a:lnTo>
                    <a:pt x="288" y="298"/>
                  </a:lnTo>
                  <a:lnTo>
                    <a:pt x="240" y="298"/>
                  </a:lnTo>
                  <a:lnTo>
                    <a:pt x="240" y="129"/>
                  </a:lnTo>
                  <a:lnTo>
                    <a:pt x="238" y="108"/>
                  </a:lnTo>
                  <a:lnTo>
                    <a:pt x="232" y="90"/>
                  </a:lnTo>
                  <a:lnTo>
                    <a:pt x="227" y="81"/>
                  </a:lnTo>
                  <a:lnTo>
                    <a:pt x="221" y="71"/>
                  </a:lnTo>
                  <a:lnTo>
                    <a:pt x="211" y="63"/>
                  </a:lnTo>
                  <a:lnTo>
                    <a:pt x="198" y="56"/>
                  </a:lnTo>
                  <a:lnTo>
                    <a:pt x="180" y="48"/>
                  </a:lnTo>
                  <a:lnTo>
                    <a:pt x="144" y="44"/>
                  </a:lnTo>
                  <a:lnTo>
                    <a:pt x="108" y="48"/>
                  </a:lnTo>
                  <a:lnTo>
                    <a:pt x="90" y="56"/>
                  </a:lnTo>
                  <a:lnTo>
                    <a:pt x="77" y="63"/>
                  </a:lnTo>
                  <a:lnTo>
                    <a:pt x="67" y="71"/>
                  </a:lnTo>
                  <a:lnTo>
                    <a:pt x="60" y="81"/>
                  </a:lnTo>
                  <a:lnTo>
                    <a:pt x="54" y="90"/>
                  </a:lnTo>
                  <a:lnTo>
                    <a:pt x="48" y="108"/>
                  </a:lnTo>
                  <a:lnTo>
                    <a:pt x="46" y="129"/>
                  </a:lnTo>
                  <a:lnTo>
                    <a:pt x="46" y="298"/>
                  </a:lnTo>
                  <a:lnTo>
                    <a:pt x="0" y="298"/>
                  </a:lnTo>
                  <a:lnTo>
                    <a:pt x="0" y="35"/>
                  </a:lnTo>
                  <a:lnTo>
                    <a:pt x="46" y="35"/>
                  </a:lnTo>
                  <a:lnTo>
                    <a:pt x="65" y="21"/>
                  </a:lnTo>
                  <a:lnTo>
                    <a:pt x="88" y="10"/>
                  </a:lnTo>
                  <a:lnTo>
                    <a:pt x="115" y="2"/>
                  </a:lnTo>
                  <a:lnTo>
                    <a:pt x="14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2" name="Freeform 534"/>
            <p:cNvSpPr>
              <a:spLocks/>
            </p:cNvSpPr>
            <p:nvPr/>
          </p:nvSpPr>
          <p:spPr bwMode="auto">
            <a:xfrm>
              <a:off x="584" y="2065"/>
              <a:ext cx="301" cy="304"/>
            </a:xfrm>
            <a:custGeom>
              <a:avLst/>
              <a:gdLst>
                <a:gd name="T0" fmla="*/ 178 w 301"/>
                <a:gd name="T1" fmla="*/ 2 h 304"/>
                <a:gd name="T2" fmla="*/ 251 w 301"/>
                <a:gd name="T3" fmla="*/ 17 h 304"/>
                <a:gd name="T4" fmla="*/ 286 w 301"/>
                <a:gd name="T5" fmla="*/ 77 h 304"/>
                <a:gd name="T6" fmla="*/ 213 w 301"/>
                <a:gd name="T7" fmla="*/ 50 h 304"/>
                <a:gd name="T8" fmla="*/ 138 w 301"/>
                <a:gd name="T9" fmla="*/ 40 h 304"/>
                <a:gd name="T10" fmla="*/ 90 w 301"/>
                <a:gd name="T11" fmla="*/ 46 h 304"/>
                <a:gd name="T12" fmla="*/ 73 w 301"/>
                <a:gd name="T13" fmla="*/ 52 h 304"/>
                <a:gd name="T14" fmla="*/ 59 w 301"/>
                <a:gd name="T15" fmla="*/ 62 h 304"/>
                <a:gd name="T16" fmla="*/ 52 w 301"/>
                <a:gd name="T17" fmla="*/ 73 h 304"/>
                <a:gd name="T18" fmla="*/ 50 w 301"/>
                <a:gd name="T19" fmla="*/ 87 h 304"/>
                <a:gd name="T20" fmla="*/ 53 w 301"/>
                <a:gd name="T21" fmla="*/ 102 h 304"/>
                <a:gd name="T22" fmla="*/ 63 w 301"/>
                <a:gd name="T23" fmla="*/ 110 h 304"/>
                <a:gd name="T24" fmla="*/ 82 w 301"/>
                <a:gd name="T25" fmla="*/ 115 h 304"/>
                <a:gd name="T26" fmla="*/ 124 w 301"/>
                <a:gd name="T27" fmla="*/ 121 h 304"/>
                <a:gd name="T28" fmla="*/ 194 w 301"/>
                <a:gd name="T29" fmla="*/ 127 h 304"/>
                <a:gd name="T30" fmla="*/ 251 w 301"/>
                <a:gd name="T31" fmla="*/ 138 h 304"/>
                <a:gd name="T32" fmla="*/ 280 w 301"/>
                <a:gd name="T33" fmla="*/ 154 h 304"/>
                <a:gd name="T34" fmla="*/ 295 w 301"/>
                <a:gd name="T35" fmla="*/ 173 h 304"/>
                <a:gd name="T36" fmla="*/ 301 w 301"/>
                <a:gd name="T37" fmla="*/ 210 h 304"/>
                <a:gd name="T38" fmla="*/ 292 w 301"/>
                <a:gd name="T39" fmla="*/ 254 h 304"/>
                <a:gd name="T40" fmla="*/ 272 w 301"/>
                <a:gd name="T41" fmla="*/ 273 h 304"/>
                <a:gd name="T42" fmla="*/ 238 w 301"/>
                <a:gd name="T43" fmla="*/ 292 h 304"/>
                <a:gd name="T44" fmla="*/ 182 w 301"/>
                <a:gd name="T45" fmla="*/ 304 h 304"/>
                <a:gd name="T46" fmla="*/ 107 w 301"/>
                <a:gd name="T47" fmla="*/ 302 h 304"/>
                <a:gd name="T48" fmla="*/ 34 w 301"/>
                <a:gd name="T49" fmla="*/ 288 h 304"/>
                <a:gd name="T50" fmla="*/ 0 w 301"/>
                <a:gd name="T51" fmla="*/ 223 h 304"/>
                <a:gd name="T52" fmla="*/ 71 w 301"/>
                <a:gd name="T53" fmla="*/ 254 h 304"/>
                <a:gd name="T54" fmla="*/ 149 w 301"/>
                <a:gd name="T55" fmla="*/ 263 h 304"/>
                <a:gd name="T56" fmla="*/ 194 w 301"/>
                <a:gd name="T57" fmla="*/ 259 h 304"/>
                <a:gd name="T58" fmla="*/ 226 w 301"/>
                <a:gd name="T59" fmla="*/ 250 h 304"/>
                <a:gd name="T60" fmla="*/ 242 w 301"/>
                <a:gd name="T61" fmla="*/ 240 h 304"/>
                <a:gd name="T62" fmla="*/ 251 w 301"/>
                <a:gd name="T63" fmla="*/ 227 h 304"/>
                <a:gd name="T64" fmla="*/ 255 w 301"/>
                <a:gd name="T65" fmla="*/ 211 h 304"/>
                <a:gd name="T66" fmla="*/ 251 w 301"/>
                <a:gd name="T67" fmla="*/ 194 h 304"/>
                <a:gd name="T68" fmla="*/ 242 w 301"/>
                <a:gd name="T69" fmla="*/ 185 h 304"/>
                <a:gd name="T70" fmla="*/ 220 w 301"/>
                <a:gd name="T71" fmla="*/ 177 h 304"/>
                <a:gd name="T72" fmla="*/ 180 w 301"/>
                <a:gd name="T73" fmla="*/ 171 h 304"/>
                <a:gd name="T74" fmla="*/ 113 w 301"/>
                <a:gd name="T75" fmla="*/ 165 h 304"/>
                <a:gd name="T76" fmla="*/ 61 w 301"/>
                <a:gd name="T77" fmla="*/ 156 h 304"/>
                <a:gd name="T78" fmla="*/ 34 w 301"/>
                <a:gd name="T79" fmla="*/ 146 h 304"/>
                <a:gd name="T80" fmla="*/ 17 w 301"/>
                <a:gd name="T81" fmla="*/ 133 h 304"/>
                <a:gd name="T82" fmla="*/ 7 w 301"/>
                <a:gd name="T83" fmla="*/ 117 h 304"/>
                <a:gd name="T84" fmla="*/ 2 w 301"/>
                <a:gd name="T85" fmla="*/ 98 h 304"/>
                <a:gd name="T86" fmla="*/ 4 w 301"/>
                <a:gd name="T87" fmla="*/ 71 h 304"/>
                <a:gd name="T88" fmla="*/ 13 w 301"/>
                <a:gd name="T89" fmla="*/ 48 h 304"/>
                <a:gd name="T90" fmla="*/ 25 w 301"/>
                <a:gd name="T91" fmla="*/ 35 h 304"/>
                <a:gd name="T92" fmla="*/ 48 w 301"/>
                <a:gd name="T93" fmla="*/ 17 h 304"/>
                <a:gd name="T94" fmla="*/ 76 w 301"/>
                <a:gd name="T95" fmla="*/ 8 h 304"/>
                <a:gd name="T96" fmla="*/ 107 w 301"/>
                <a:gd name="T97" fmla="*/ 2 h 304"/>
                <a:gd name="T98" fmla="*/ 138 w 301"/>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04">
                  <a:moveTo>
                    <a:pt x="138" y="0"/>
                  </a:moveTo>
                  <a:lnTo>
                    <a:pt x="178" y="2"/>
                  </a:lnTo>
                  <a:lnTo>
                    <a:pt x="217" y="8"/>
                  </a:lnTo>
                  <a:lnTo>
                    <a:pt x="251" y="17"/>
                  </a:lnTo>
                  <a:lnTo>
                    <a:pt x="286" y="29"/>
                  </a:lnTo>
                  <a:lnTo>
                    <a:pt x="286" y="77"/>
                  </a:lnTo>
                  <a:lnTo>
                    <a:pt x="249" y="62"/>
                  </a:lnTo>
                  <a:lnTo>
                    <a:pt x="213" y="50"/>
                  </a:lnTo>
                  <a:lnTo>
                    <a:pt x="176" y="44"/>
                  </a:lnTo>
                  <a:lnTo>
                    <a:pt x="138" y="40"/>
                  </a:lnTo>
                  <a:lnTo>
                    <a:pt x="101" y="44"/>
                  </a:lnTo>
                  <a:lnTo>
                    <a:pt x="90" y="46"/>
                  </a:lnTo>
                  <a:lnTo>
                    <a:pt x="80" y="50"/>
                  </a:lnTo>
                  <a:lnTo>
                    <a:pt x="73" y="52"/>
                  </a:lnTo>
                  <a:lnTo>
                    <a:pt x="65" y="56"/>
                  </a:lnTo>
                  <a:lnTo>
                    <a:pt x="59" y="62"/>
                  </a:lnTo>
                  <a:lnTo>
                    <a:pt x="55" y="67"/>
                  </a:lnTo>
                  <a:lnTo>
                    <a:pt x="52" y="73"/>
                  </a:lnTo>
                  <a:lnTo>
                    <a:pt x="50" y="79"/>
                  </a:lnTo>
                  <a:lnTo>
                    <a:pt x="50" y="87"/>
                  </a:lnTo>
                  <a:lnTo>
                    <a:pt x="50" y="94"/>
                  </a:lnTo>
                  <a:lnTo>
                    <a:pt x="53" y="102"/>
                  </a:lnTo>
                  <a:lnTo>
                    <a:pt x="57" y="106"/>
                  </a:lnTo>
                  <a:lnTo>
                    <a:pt x="63" y="110"/>
                  </a:lnTo>
                  <a:lnTo>
                    <a:pt x="69" y="112"/>
                  </a:lnTo>
                  <a:lnTo>
                    <a:pt x="82" y="115"/>
                  </a:lnTo>
                  <a:lnTo>
                    <a:pt x="101" y="119"/>
                  </a:lnTo>
                  <a:lnTo>
                    <a:pt x="124" y="121"/>
                  </a:lnTo>
                  <a:lnTo>
                    <a:pt x="155" y="123"/>
                  </a:lnTo>
                  <a:lnTo>
                    <a:pt x="194" y="127"/>
                  </a:lnTo>
                  <a:lnTo>
                    <a:pt x="224" y="133"/>
                  </a:lnTo>
                  <a:lnTo>
                    <a:pt x="251" y="138"/>
                  </a:lnTo>
                  <a:lnTo>
                    <a:pt x="270" y="148"/>
                  </a:lnTo>
                  <a:lnTo>
                    <a:pt x="280" y="154"/>
                  </a:lnTo>
                  <a:lnTo>
                    <a:pt x="288" y="163"/>
                  </a:lnTo>
                  <a:lnTo>
                    <a:pt x="295" y="173"/>
                  </a:lnTo>
                  <a:lnTo>
                    <a:pt x="301" y="190"/>
                  </a:lnTo>
                  <a:lnTo>
                    <a:pt x="301" y="210"/>
                  </a:lnTo>
                  <a:lnTo>
                    <a:pt x="299" y="233"/>
                  </a:lnTo>
                  <a:lnTo>
                    <a:pt x="292" y="254"/>
                  </a:lnTo>
                  <a:lnTo>
                    <a:pt x="284" y="263"/>
                  </a:lnTo>
                  <a:lnTo>
                    <a:pt x="272" y="273"/>
                  </a:lnTo>
                  <a:lnTo>
                    <a:pt x="261" y="283"/>
                  </a:lnTo>
                  <a:lnTo>
                    <a:pt x="238" y="292"/>
                  </a:lnTo>
                  <a:lnTo>
                    <a:pt x="213" y="300"/>
                  </a:lnTo>
                  <a:lnTo>
                    <a:pt x="182" y="304"/>
                  </a:lnTo>
                  <a:lnTo>
                    <a:pt x="149" y="304"/>
                  </a:lnTo>
                  <a:lnTo>
                    <a:pt x="107" y="302"/>
                  </a:lnTo>
                  <a:lnTo>
                    <a:pt x="71" y="298"/>
                  </a:lnTo>
                  <a:lnTo>
                    <a:pt x="34" y="288"/>
                  </a:lnTo>
                  <a:lnTo>
                    <a:pt x="0" y="273"/>
                  </a:lnTo>
                  <a:lnTo>
                    <a:pt x="0" y="223"/>
                  </a:lnTo>
                  <a:lnTo>
                    <a:pt x="34" y="240"/>
                  </a:lnTo>
                  <a:lnTo>
                    <a:pt x="71" y="254"/>
                  </a:lnTo>
                  <a:lnTo>
                    <a:pt x="109" y="259"/>
                  </a:lnTo>
                  <a:lnTo>
                    <a:pt x="149" y="263"/>
                  </a:lnTo>
                  <a:lnTo>
                    <a:pt x="172" y="261"/>
                  </a:lnTo>
                  <a:lnTo>
                    <a:pt x="194" y="259"/>
                  </a:lnTo>
                  <a:lnTo>
                    <a:pt x="211" y="256"/>
                  </a:lnTo>
                  <a:lnTo>
                    <a:pt x="226" y="250"/>
                  </a:lnTo>
                  <a:lnTo>
                    <a:pt x="236" y="246"/>
                  </a:lnTo>
                  <a:lnTo>
                    <a:pt x="242" y="240"/>
                  </a:lnTo>
                  <a:lnTo>
                    <a:pt x="247" y="235"/>
                  </a:lnTo>
                  <a:lnTo>
                    <a:pt x="251" y="227"/>
                  </a:lnTo>
                  <a:lnTo>
                    <a:pt x="255" y="219"/>
                  </a:lnTo>
                  <a:lnTo>
                    <a:pt x="255" y="211"/>
                  </a:lnTo>
                  <a:lnTo>
                    <a:pt x="253" y="202"/>
                  </a:lnTo>
                  <a:lnTo>
                    <a:pt x="251" y="194"/>
                  </a:lnTo>
                  <a:lnTo>
                    <a:pt x="247" y="188"/>
                  </a:lnTo>
                  <a:lnTo>
                    <a:pt x="242" y="185"/>
                  </a:lnTo>
                  <a:lnTo>
                    <a:pt x="234" y="183"/>
                  </a:lnTo>
                  <a:lnTo>
                    <a:pt x="220" y="177"/>
                  </a:lnTo>
                  <a:lnTo>
                    <a:pt x="203" y="173"/>
                  </a:lnTo>
                  <a:lnTo>
                    <a:pt x="180" y="171"/>
                  </a:lnTo>
                  <a:lnTo>
                    <a:pt x="151" y="167"/>
                  </a:lnTo>
                  <a:lnTo>
                    <a:pt x="113" y="165"/>
                  </a:lnTo>
                  <a:lnTo>
                    <a:pt x="76" y="160"/>
                  </a:lnTo>
                  <a:lnTo>
                    <a:pt x="61" y="156"/>
                  </a:lnTo>
                  <a:lnTo>
                    <a:pt x="46" y="152"/>
                  </a:lnTo>
                  <a:lnTo>
                    <a:pt x="34" y="146"/>
                  </a:lnTo>
                  <a:lnTo>
                    <a:pt x="23" y="138"/>
                  </a:lnTo>
                  <a:lnTo>
                    <a:pt x="17" y="133"/>
                  </a:lnTo>
                  <a:lnTo>
                    <a:pt x="11" y="125"/>
                  </a:lnTo>
                  <a:lnTo>
                    <a:pt x="7" y="117"/>
                  </a:lnTo>
                  <a:lnTo>
                    <a:pt x="4" y="108"/>
                  </a:lnTo>
                  <a:lnTo>
                    <a:pt x="2" y="98"/>
                  </a:lnTo>
                  <a:lnTo>
                    <a:pt x="2" y="88"/>
                  </a:lnTo>
                  <a:lnTo>
                    <a:pt x="4" y="71"/>
                  </a:lnTo>
                  <a:lnTo>
                    <a:pt x="7" y="58"/>
                  </a:lnTo>
                  <a:lnTo>
                    <a:pt x="13" y="48"/>
                  </a:lnTo>
                  <a:lnTo>
                    <a:pt x="17" y="40"/>
                  </a:lnTo>
                  <a:lnTo>
                    <a:pt x="25" y="35"/>
                  </a:lnTo>
                  <a:lnTo>
                    <a:pt x="36" y="25"/>
                  </a:lnTo>
                  <a:lnTo>
                    <a:pt x="48" y="17"/>
                  </a:lnTo>
                  <a:lnTo>
                    <a:pt x="63" y="12"/>
                  </a:lnTo>
                  <a:lnTo>
                    <a:pt x="76" y="8"/>
                  </a:lnTo>
                  <a:lnTo>
                    <a:pt x="92" y="4"/>
                  </a:lnTo>
                  <a:lnTo>
                    <a:pt x="107" y="2"/>
                  </a:lnTo>
                  <a:lnTo>
                    <a:pt x="123" y="0"/>
                  </a:lnTo>
                  <a:lnTo>
                    <a:pt x="13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3" name="Freeform 535"/>
            <p:cNvSpPr>
              <a:spLocks/>
            </p:cNvSpPr>
            <p:nvPr/>
          </p:nvSpPr>
          <p:spPr bwMode="auto">
            <a:xfrm>
              <a:off x="941" y="2065"/>
              <a:ext cx="326" cy="298"/>
            </a:xfrm>
            <a:custGeom>
              <a:avLst/>
              <a:gdLst>
                <a:gd name="T0" fmla="*/ 165 w 326"/>
                <a:gd name="T1" fmla="*/ 0 h 298"/>
                <a:gd name="T2" fmla="*/ 201 w 326"/>
                <a:gd name="T3" fmla="*/ 2 h 298"/>
                <a:gd name="T4" fmla="*/ 234 w 326"/>
                <a:gd name="T5" fmla="*/ 10 h 298"/>
                <a:gd name="T6" fmla="*/ 263 w 326"/>
                <a:gd name="T7" fmla="*/ 19 h 298"/>
                <a:gd name="T8" fmla="*/ 284 w 326"/>
                <a:gd name="T9" fmla="*/ 35 h 298"/>
                <a:gd name="T10" fmla="*/ 303 w 326"/>
                <a:gd name="T11" fmla="*/ 54 h 298"/>
                <a:gd name="T12" fmla="*/ 315 w 326"/>
                <a:gd name="T13" fmla="*/ 75 h 298"/>
                <a:gd name="T14" fmla="*/ 322 w 326"/>
                <a:gd name="T15" fmla="*/ 100 h 298"/>
                <a:gd name="T16" fmla="*/ 326 w 326"/>
                <a:gd name="T17" fmla="*/ 129 h 298"/>
                <a:gd name="T18" fmla="*/ 326 w 326"/>
                <a:gd name="T19" fmla="*/ 298 h 298"/>
                <a:gd name="T20" fmla="*/ 280 w 326"/>
                <a:gd name="T21" fmla="*/ 298 h 298"/>
                <a:gd name="T22" fmla="*/ 280 w 326"/>
                <a:gd name="T23" fmla="*/ 129 h 298"/>
                <a:gd name="T24" fmla="*/ 278 w 326"/>
                <a:gd name="T25" fmla="*/ 108 h 298"/>
                <a:gd name="T26" fmla="*/ 271 w 326"/>
                <a:gd name="T27" fmla="*/ 90 h 298"/>
                <a:gd name="T28" fmla="*/ 265 w 326"/>
                <a:gd name="T29" fmla="*/ 81 h 298"/>
                <a:gd name="T30" fmla="*/ 257 w 326"/>
                <a:gd name="T31" fmla="*/ 71 h 298"/>
                <a:gd name="T32" fmla="*/ 247 w 326"/>
                <a:gd name="T33" fmla="*/ 63 h 298"/>
                <a:gd name="T34" fmla="*/ 230 w 326"/>
                <a:gd name="T35" fmla="*/ 54 h 298"/>
                <a:gd name="T36" fmla="*/ 209 w 326"/>
                <a:gd name="T37" fmla="*/ 48 h 298"/>
                <a:gd name="T38" fmla="*/ 188 w 326"/>
                <a:gd name="T39" fmla="*/ 44 h 298"/>
                <a:gd name="T40" fmla="*/ 163 w 326"/>
                <a:gd name="T41" fmla="*/ 44 h 298"/>
                <a:gd name="T42" fmla="*/ 138 w 326"/>
                <a:gd name="T43" fmla="*/ 44 h 298"/>
                <a:gd name="T44" fmla="*/ 115 w 326"/>
                <a:gd name="T45" fmla="*/ 48 h 298"/>
                <a:gd name="T46" fmla="*/ 96 w 326"/>
                <a:gd name="T47" fmla="*/ 54 h 298"/>
                <a:gd name="T48" fmla="*/ 79 w 326"/>
                <a:gd name="T49" fmla="*/ 63 h 298"/>
                <a:gd name="T50" fmla="*/ 69 w 326"/>
                <a:gd name="T51" fmla="*/ 71 h 298"/>
                <a:gd name="T52" fmla="*/ 61 w 326"/>
                <a:gd name="T53" fmla="*/ 81 h 298"/>
                <a:gd name="T54" fmla="*/ 55 w 326"/>
                <a:gd name="T55" fmla="*/ 90 h 298"/>
                <a:gd name="T56" fmla="*/ 48 w 326"/>
                <a:gd name="T57" fmla="*/ 108 h 298"/>
                <a:gd name="T58" fmla="*/ 46 w 326"/>
                <a:gd name="T59" fmla="*/ 129 h 298"/>
                <a:gd name="T60" fmla="*/ 46 w 326"/>
                <a:gd name="T61" fmla="*/ 298 h 298"/>
                <a:gd name="T62" fmla="*/ 0 w 326"/>
                <a:gd name="T63" fmla="*/ 298 h 298"/>
                <a:gd name="T64" fmla="*/ 0 w 326"/>
                <a:gd name="T65" fmla="*/ 35 h 298"/>
                <a:gd name="T66" fmla="*/ 46 w 326"/>
                <a:gd name="T67" fmla="*/ 35 h 298"/>
                <a:gd name="T68" fmla="*/ 73 w 326"/>
                <a:gd name="T69" fmla="*/ 19 h 298"/>
                <a:gd name="T70" fmla="*/ 100 w 326"/>
                <a:gd name="T71" fmla="*/ 8 h 298"/>
                <a:gd name="T72" fmla="*/ 130 w 326"/>
                <a:gd name="T73" fmla="*/ 2 h 298"/>
                <a:gd name="T74" fmla="*/ 165 w 326"/>
                <a:gd name="T7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298">
                  <a:moveTo>
                    <a:pt x="165" y="0"/>
                  </a:moveTo>
                  <a:lnTo>
                    <a:pt x="201" y="2"/>
                  </a:lnTo>
                  <a:lnTo>
                    <a:pt x="234" y="10"/>
                  </a:lnTo>
                  <a:lnTo>
                    <a:pt x="263" y="19"/>
                  </a:lnTo>
                  <a:lnTo>
                    <a:pt x="284" y="35"/>
                  </a:lnTo>
                  <a:lnTo>
                    <a:pt x="303" y="54"/>
                  </a:lnTo>
                  <a:lnTo>
                    <a:pt x="315" y="75"/>
                  </a:lnTo>
                  <a:lnTo>
                    <a:pt x="322" y="100"/>
                  </a:lnTo>
                  <a:lnTo>
                    <a:pt x="326" y="129"/>
                  </a:lnTo>
                  <a:lnTo>
                    <a:pt x="326" y="298"/>
                  </a:lnTo>
                  <a:lnTo>
                    <a:pt x="280" y="298"/>
                  </a:lnTo>
                  <a:lnTo>
                    <a:pt x="280" y="129"/>
                  </a:lnTo>
                  <a:lnTo>
                    <a:pt x="278" y="108"/>
                  </a:lnTo>
                  <a:lnTo>
                    <a:pt x="271" y="90"/>
                  </a:lnTo>
                  <a:lnTo>
                    <a:pt x="265" y="81"/>
                  </a:lnTo>
                  <a:lnTo>
                    <a:pt x="257" y="71"/>
                  </a:lnTo>
                  <a:lnTo>
                    <a:pt x="247" y="63"/>
                  </a:lnTo>
                  <a:lnTo>
                    <a:pt x="230" y="54"/>
                  </a:lnTo>
                  <a:lnTo>
                    <a:pt x="209" y="48"/>
                  </a:lnTo>
                  <a:lnTo>
                    <a:pt x="188" y="44"/>
                  </a:lnTo>
                  <a:lnTo>
                    <a:pt x="163" y="44"/>
                  </a:lnTo>
                  <a:lnTo>
                    <a:pt x="138" y="44"/>
                  </a:lnTo>
                  <a:lnTo>
                    <a:pt x="115" y="48"/>
                  </a:lnTo>
                  <a:lnTo>
                    <a:pt x="96" y="54"/>
                  </a:lnTo>
                  <a:lnTo>
                    <a:pt x="79" y="63"/>
                  </a:lnTo>
                  <a:lnTo>
                    <a:pt x="69" y="71"/>
                  </a:lnTo>
                  <a:lnTo>
                    <a:pt x="61" y="81"/>
                  </a:lnTo>
                  <a:lnTo>
                    <a:pt x="55" y="90"/>
                  </a:lnTo>
                  <a:lnTo>
                    <a:pt x="48" y="108"/>
                  </a:lnTo>
                  <a:lnTo>
                    <a:pt x="46" y="129"/>
                  </a:lnTo>
                  <a:lnTo>
                    <a:pt x="46" y="298"/>
                  </a:lnTo>
                  <a:lnTo>
                    <a:pt x="0" y="298"/>
                  </a:lnTo>
                  <a:lnTo>
                    <a:pt x="0" y="35"/>
                  </a:lnTo>
                  <a:lnTo>
                    <a:pt x="46" y="35"/>
                  </a:lnTo>
                  <a:lnTo>
                    <a:pt x="73" y="19"/>
                  </a:lnTo>
                  <a:lnTo>
                    <a:pt x="100" y="8"/>
                  </a:lnTo>
                  <a:lnTo>
                    <a:pt x="130" y="2"/>
                  </a:lnTo>
                  <a:lnTo>
                    <a:pt x="16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05" name="Freeform 536"/>
            <p:cNvSpPr>
              <a:spLocks noEditPoints="1"/>
            </p:cNvSpPr>
            <p:nvPr/>
          </p:nvSpPr>
          <p:spPr bwMode="auto">
            <a:xfrm>
              <a:off x="1805" y="2071"/>
              <a:ext cx="326" cy="300"/>
            </a:xfrm>
            <a:custGeom>
              <a:avLst/>
              <a:gdLst>
                <a:gd name="T0" fmla="*/ 123 w 326"/>
                <a:gd name="T1" fmla="*/ 46 h 300"/>
                <a:gd name="T2" fmla="*/ 90 w 326"/>
                <a:gd name="T3" fmla="*/ 61 h 300"/>
                <a:gd name="T4" fmla="*/ 73 w 326"/>
                <a:gd name="T5" fmla="*/ 77 h 300"/>
                <a:gd name="T6" fmla="*/ 55 w 326"/>
                <a:gd name="T7" fmla="*/ 104 h 300"/>
                <a:gd name="T8" fmla="*/ 276 w 326"/>
                <a:gd name="T9" fmla="*/ 125 h 300"/>
                <a:gd name="T10" fmla="*/ 263 w 326"/>
                <a:gd name="T11" fmla="*/ 88 h 300"/>
                <a:gd name="T12" fmla="*/ 247 w 326"/>
                <a:gd name="T13" fmla="*/ 69 h 300"/>
                <a:gd name="T14" fmla="*/ 223 w 326"/>
                <a:gd name="T15" fmla="*/ 52 h 300"/>
                <a:gd name="T16" fmla="*/ 186 w 326"/>
                <a:gd name="T17" fmla="*/ 42 h 300"/>
                <a:gd name="T18" fmla="*/ 163 w 326"/>
                <a:gd name="T19" fmla="*/ 0 h 300"/>
                <a:gd name="T20" fmla="*/ 228 w 326"/>
                <a:gd name="T21" fmla="*/ 11 h 300"/>
                <a:gd name="T22" fmla="*/ 280 w 326"/>
                <a:gd name="T23" fmla="*/ 40 h 300"/>
                <a:gd name="T24" fmla="*/ 313 w 326"/>
                <a:gd name="T25" fmla="*/ 88 h 300"/>
                <a:gd name="T26" fmla="*/ 326 w 326"/>
                <a:gd name="T27" fmla="*/ 154 h 300"/>
                <a:gd name="T28" fmla="*/ 48 w 326"/>
                <a:gd name="T29" fmla="*/ 163 h 300"/>
                <a:gd name="T30" fmla="*/ 61 w 326"/>
                <a:gd name="T31" fmla="*/ 205 h 300"/>
                <a:gd name="T32" fmla="*/ 79 w 326"/>
                <a:gd name="T33" fmla="*/ 227 h 300"/>
                <a:gd name="T34" fmla="*/ 107 w 326"/>
                <a:gd name="T35" fmla="*/ 246 h 300"/>
                <a:gd name="T36" fmla="*/ 151 w 326"/>
                <a:gd name="T37" fmla="*/ 257 h 300"/>
                <a:gd name="T38" fmla="*/ 209 w 326"/>
                <a:gd name="T39" fmla="*/ 257 h 300"/>
                <a:gd name="T40" fmla="*/ 271 w 326"/>
                <a:gd name="T41" fmla="*/ 238 h 300"/>
                <a:gd name="T42" fmla="*/ 299 w 326"/>
                <a:gd name="T43" fmla="*/ 271 h 300"/>
                <a:gd name="T44" fmla="*/ 242 w 326"/>
                <a:gd name="T45" fmla="*/ 292 h 300"/>
                <a:gd name="T46" fmla="*/ 175 w 326"/>
                <a:gd name="T47" fmla="*/ 300 h 300"/>
                <a:gd name="T48" fmla="*/ 105 w 326"/>
                <a:gd name="T49" fmla="*/ 292 h 300"/>
                <a:gd name="T50" fmla="*/ 50 w 326"/>
                <a:gd name="T51" fmla="*/ 263 h 300"/>
                <a:gd name="T52" fmla="*/ 13 w 326"/>
                <a:gd name="T53" fmla="*/ 217 h 300"/>
                <a:gd name="T54" fmla="*/ 0 w 326"/>
                <a:gd name="T55" fmla="*/ 152 h 300"/>
                <a:gd name="T56" fmla="*/ 13 w 326"/>
                <a:gd name="T57" fmla="*/ 86 h 300"/>
                <a:gd name="T58" fmla="*/ 48 w 326"/>
                <a:gd name="T59" fmla="*/ 38 h 300"/>
                <a:gd name="T60" fmla="*/ 100 w 326"/>
                <a:gd name="T61" fmla="*/ 9 h 300"/>
                <a:gd name="T62" fmla="*/ 163 w 326"/>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300">
                  <a:moveTo>
                    <a:pt x="163" y="40"/>
                  </a:moveTo>
                  <a:lnTo>
                    <a:pt x="123" y="46"/>
                  </a:lnTo>
                  <a:lnTo>
                    <a:pt x="105" y="52"/>
                  </a:lnTo>
                  <a:lnTo>
                    <a:pt x="90" y="61"/>
                  </a:lnTo>
                  <a:lnTo>
                    <a:pt x="80" y="67"/>
                  </a:lnTo>
                  <a:lnTo>
                    <a:pt x="73" y="77"/>
                  </a:lnTo>
                  <a:lnTo>
                    <a:pt x="65" y="86"/>
                  </a:lnTo>
                  <a:lnTo>
                    <a:pt x="55" y="104"/>
                  </a:lnTo>
                  <a:lnTo>
                    <a:pt x="50" y="125"/>
                  </a:lnTo>
                  <a:lnTo>
                    <a:pt x="276" y="125"/>
                  </a:lnTo>
                  <a:lnTo>
                    <a:pt x="272" y="106"/>
                  </a:lnTo>
                  <a:lnTo>
                    <a:pt x="263" y="88"/>
                  </a:lnTo>
                  <a:lnTo>
                    <a:pt x="257" y="79"/>
                  </a:lnTo>
                  <a:lnTo>
                    <a:pt x="247" y="69"/>
                  </a:lnTo>
                  <a:lnTo>
                    <a:pt x="238" y="61"/>
                  </a:lnTo>
                  <a:lnTo>
                    <a:pt x="223" y="52"/>
                  </a:lnTo>
                  <a:lnTo>
                    <a:pt x="205" y="46"/>
                  </a:lnTo>
                  <a:lnTo>
                    <a:pt x="186" y="42"/>
                  </a:lnTo>
                  <a:lnTo>
                    <a:pt x="163" y="40"/>
                  </a:lnTo>
                  <a:close/>
                  <a:moveTo>
                    <a:pt x="163" y="0"/>
                  </a:moveTo>
                  <a:lnTo>
                    <a:pt x="198" y="2"/>
                  </a:lnTo>
                  <a:lnTo>
                    <a:pt x="228" y="11"/>
                  </a:lnTo>
                  <a:lnTo>
                    <a:pt x="255" y="23"/>
                  </a:lnTo>
                  <a:lnTo>
                    <a:pt x="280" y="40"/>
                  </a:lnTo>
                  <a:lnTo>
                    <a:pt x="299" y="61"/>
                  </a:lnTo>
                  <a:lnTo>
                    <a:pt x="313" y="88"/>
                  </a:lnTo>
                  <a:lnTo>
                    <a:pt x="322" y="119"/>
                  </a:lnTo>
                  <a:lnTo>
                    <a:pt x="326" y="154"/>
                  </a:lnTo>
                  <a:lnTo>
                    <a:pt x="326" y="163"/>
                  </a:lnTo>
                  <a:lnTo>
                    <a:pt x="48" y="163"/>
                  </a:lnTo>
                  <a:lnTo>
                    <a:pt x="52" y="186"/>
                  </a:lnTo>
                  <a:lnTo>
                    <a:pt x="61" y="205"/>
                  </a:lnTo>
                  <a:lnTo>
                    <a:pt x="69" y="217"/>
                  </a:lnTo>
                  <a:lnTo>
                    <a:pt x="79" y="227"/>
                  </a:lnTo>
                  <a:lnTo>
                    <a:pt x="88" y="236"/>
                  </a:lnTo>
                  <a:lnTo>
                    <a:pt x="107" y="246"/>
                  </a:lnTo>
                  <a:lnTo>
                    <a:pt x="128" y="253"/>
                  </a:lnTo>
                  <a:lnTo>
                    <a:pt x="151" y="257"/>
                  </a:lnTo>
                  <a:lnTo>
                    <a:pt x="175" y="259"/>
                  </a:lnTo>
                  <a:lnTo>
                    <a:pt x="209" y="257"/>
                  </a:lnTo>
                  <a:lnTo>
                    <a:pt x="242" y="250"/>
                  </a:lnTo>
                  <a:lnTo>
                    <a:pt x="271" y="238"/>
                  </a:lnTo>
                  <a:lnTo>
                    <a:pt x="299" y="225"/>
                  </a:lnTo>
                  <a:lnTo>
                    <a:pt x="299" y="271"/>
                  </a:lnTo>
                  <a:lnTo>
                    <a:pt x="272" y="284"/>
                  </a:lnTo>
                  <a:lnTo>
                    <a:pt x="242" y="292"/>
                  </a:lnTo>
                  <a:lnTo>
                    <a:pt x="211" y="298"/>
                  </a:lnTo>
                  <a:lnTo>
                    <a:pt x="175" y="300"/>
                  </a:lnTo>
                  <a:lnTo>
                    <a:pt x="138" y="298"/>
                  </a:lnTo>
                  <a:lnTo>
                    <a:pt x="105" y="292"/>
                  </a:lnTo>
                  <a:lnTo>
                    <a:pt x="75" y="278"/>
                  </a:lnTo>
                  <a:lnTo>
                    <a:pt x="50" y="263"/>
                  </a:lnTo>
                  <a:lnTo>
                    <a:pt x="29" y="242"/>
                  </a:lnTo>
                  <a:lnTo>
                    <a:pt x="13" y="217"/>
                  </a:lnTo>
                  <a:lnTo>
                    <a:pt x="4" y="186"/>
                  </a:lnTo>
                  <a:lnTo>
                    <a:pt x="0" y="152"/>
                  </a:lnTo>
                  <a:lnTo>
                    <a:pt x="4" y="117"/>
                  </a:lnTo>
                  <a:lnTo>
                    <a:pt x="13" y="86"/>
                  </a:lnTo>
                  <a:lnTo>
                    <a:pt x="29" y="61"/>
                  </a:lnTo>
                  <a:lnTo>
                    <a:pt x="48" y="38"/>
                  </a:lnTo>
                  <a:lnTo>
                    <a:pt x="73" y="23"/>
                  </a:lnTo>
                  <a:lnTo>
                    <a:pt x="100" y="9"/>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07" name="Freeform 537"/>
            <p:cNvSpPr>
              <a:spLocks/>
            </p:cNvSpPr>
            <p:nvPr/>
          </p:nvSpPr>
          <p:spPr bwMode="auto">
            <a:xfrm>
              <a:off x="2191" y="2071"/>
              <a:ext cx="322" cy="294"/>
            </a:xfrm>
            <a:custGeom>
              <a:avLst/>
              <a:gdLst>
                <a:gd name="T0" fmla="*/ 163 w 322"/>
                <a:gd name="T1" fmla="*/ 0 h 294"/>
                <a:gd name="T2" fmla="*/ 199 w 322"/>
                <a:gd name="T3" fmla="*/ 2 h 294"/>
                <a:gd name="T4" fmla="*/ 232 w 322"/>
                <a:gd name="T5" fmla="*/ 9 h 294"/>
                <a:gd name="T6" fmla="*/ 259 w 322"/>
                <a:gd name="T7" fmla="*/ 19 h 294"/>
                <a:gd name="T8" fmla="*/ 282 w 322"/>
                <a:gd name="T9" fmla="*/ 34 h 294"/>
                <a:gd name="T10" fmla="*/ 299 w 322"/>
                <a:gd name="T11" fmla="*/ 52 h 294"/>
                <a:gd name="T12" fmla="*/ 311 w 322"/>
                <a:gd name="T13" fmla="*/ 75 h 294"/>
                <a:gd name="T14" fmla="*/ 318 w 322"/>
                <a:gd name="T15" fmla="*/ 100 h 294"/>
                <a:gd name="T16" fmla="*/ 322 w 322"/>
                <a:gd name="T17" fmla="*/ 127 h 294"/>
                <a:gd name="T18" fmla="*/ 322 w 322"/>
                <a:gd name="T19" fmla="*/ 294 h 294"/>
                <a:gd name="T20" fmla="*/ 276 w 322"/>
                <a:gd name="T21" fmla="*/ 294 h 294"/>
                <a:gd name="T22" fmla="*/ 276 w 322"/>
                <a:gd name="T23" fmla="*/ 127 h 294"/>
                <a:gd name="T24" fmla="*/ 274 w 322"/>
                <a:gd name="T25" fmla="*/ 106 h 294"/>
                <a:gd name="T26" fmla="*/ 267 w 322"/>
                <a:gd name="T27" fmla="*/ 90 h 294"/>
                <a:gd name="T28" fmla="*/ 261 w 322"/>
                <a:gd name="T29" fmla="*/ 79 h 294"/>
                <a:gd name="T30" fmla="*/ 253 w 322"/>
                <a:gd name="T31" fmla="*/ 71 h 294"/>
                <a:gd name="T32" fmla="*/ 244 w 322"/>
                <a:gd name="T33" fmla="*/ 63 h 294"/>
                <a:gd name="T34" fmla="*/ 226 w 322"/>
                <a:gd name="T35" fmla="*/ 54 h 294"/>
                <a:gd name="T36" fmla="*/ 207 w 322"/>
                <a:gd name="T37" fmla="*/ 48 h 294"/>
                <a:gd name="T38" fmla="*/ 186 w 322"/>
                <a:gd name="T39" fmla="*/ 44 h 294"/>
                <a:gd name="T40" fmla="*/ 161 w 322"/>
                <a:gd name="T41" fmla="*/ 42 h 294"/>
                <a:gd name="T42" fmla="*/ 136 w 322"/>
                <a:gd name="T43" fmla="*/ 44 h 294"/>
                <a:gd name="T44" fmla="*/ 115 w 322"/>
                <a:gd name="T45" fmla="*/ 48 h 294"/>
                <a:gd name="T46" fmla="*/ 94 w 322"/>
                <a:gd name="T47" fmla="*/ 54 h 294"/>
                <a:gd name="T48" fmla="*/ 78 w 322"/>
                <a:gd name="T49" fmla="*/ 63 h 294"/>
                <a:gd name="T50" fmla="*/ 69 w 322"/>
                <a:gd name="T51" fmla="*/ 71 h 294"/>
                <a:gd name="T52" fmla="*/ 61 w 322"/>
                <a:gd name="T53" fmla="*/ 79 h 294"/>
                <a:gd name="T54" fmla="*/ 53 w 322"/>
                <a:gd name="T55" fmla="*/ 90 h 294"/>
                <a:gd name="T56" fmla="*/ 48 w 322"/>
                <a:gd name="T57" fmla="*/ 106 h 294"/>
                <a:gd name="T58" fmla="*/ 46 w 322"/>
                <a:gd name="T59" fmla="*/ 127 h 294"/>
                <a:gd name="T60" fmla="*/ 46 w 322"/>
                <a:gd name="T61" fmla="*/ 294 h 294"/>
                <a:gd name="T62" fmla="*/ 0 w 322"/>
                <a:gd name="T63" fmla="*/ 294 h 294"/>
                <a:gd name="T64" fmla="*/ 0 w 322"/>
                <a:gd name="T65" fmla="*/ 34 h 294"/>
                <a:gd name="T66" fmla="*/ 46 w 322"/>
                <a:gd name="T67" fmla="*/ 34 h 294"/>
                <a:gd name="T68" fmla="*/ 71 w 322"/>
                <a:gd name="T69" fmla="*/ 19 h 294"/>
                <a:gd name="T70" fmla="*/ 100 w 322"/>
                <a:gd name="T71" fmla="*/ 7 h 294"/>
                <a:gd name="T72" fmla="*/ 130 w 322"/>
                <a:gd name="T73" fmla="*/ 2 h 294"/>
                <a:gd name="T74" fmla="*/ 163 w 322"/>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2" h="294">
                  <a:moveTo>
                    <a:pt x="163" y="0"/>
                  </a:moveTo>
                  <a:lnTo>
                    <a:pt x="199" y="2"/>
                  </a:lnTo>
                  <a:lnTo>
                    <a:pt x="232" y="9"/>
                  </a:lnTo>
                  <a:lnTo>
                    <a:pt x="259" y="19"/>
                  </a:lnTo>
                  <a:lnTo>
                    <a:pt x="282" y="34"/>
                  </a:lnTo>
                  <a:lnTo>
                    <a:pt x="299" y="52"/>
                  </a:lnTo>
                  <a:lnTo>
                    <a:pt x="311" y="75"/>
                  </a:lnTo>
                  <a:lnTo>
                    <a:pt x="318" y="100"/>
                  </a:lnTo>
                  <a:lnTo>
                    <a:pt x="322" y="127"/>
                  </a:lnTo>
                  <a:lnTo>
                    <a:pt x="322" y="294"/>
                  </a:lnTo>
                  <a:lnTo>
                    <a:pt x="276" y="294"/>
                  </a:lnTo>
                  <a:lnTo>
                    <a:pt x="276" y="127"/>
                  </a:lnTo>
                  <a:lnTo>
                    <a:pt x="274" y="106"/>
                  </a:lnTo>
                  <a:lnTo>
                    <a:pt x="267" y="90"/>
                  </a:lnTo>
                  <a:lnTo>
                    <a:pt x="261" y="79"/>
                  </a:lnTo>
                  <a:lnTo>
                    <a:pt x="253" y="71"/>
                  </a:lnTo>
                  <a:lnTo>
                    <a:pt x="244" y="63"/>
                  </a:lnTo>
                  <a:lnTo>
                    <a:pt x="226" y="54"/>
                  </a:lnTo>
                  <a:lnTo>
                    <a:pt x="207" y="48"/>
                  </a:lnTo>
                  <a:lnTo>
                    <a:pt x="186" y="44"/>
                  </a:lnTo>
                  <a:lnTo>
                    <a:pt x="161" y="42"/>
                  </a:lnTo>
                  <a:lnTo>
                    <a:pt x="136" y="44"/>
                  </a:lnTo>
                  <a:lnTo>
                    <a:pt x="115" y="48"/>
                  </a:lnTo>
                  <a:lnTo>
                    <a:pt x="94" y="54"/>
                  </a:lnTo>
                  <a:lnTo>
                    <a:pt x="78" y="63"/>
                  </a:lnTo>
                  <a:lnTo>
                    <a:pt x="69" y="71"/>
                  </a:lnTo>
                  <a:lnTo>
                    <a:pt x="61" y="79"/>
                  </a:lnTo>
                  <a:lnTo>
                    <a:pt x="53" y="90"/>
                  </a:lnTo>
                  <a:lnTo>
                    <a:pt x="48" y="106"/>
                  </a:lnTo>
                  <a:lnTo>
                    <a:pt x="46" y="127"/>
                  </a:lnTo>
                  <a:lnTo>
                    <a:pt x="46" y="294"/>
                  </a:lnTo>
                  <a:lnTo>
                    <a:pt x="0" y="294"/>
                  </a:lnTo>
                  <a:lnTo>
                    <a:pt x="0" y="34"/>
                  </a:lnTo>
                  <a:lnTo>
                    <a:pt x="46" y="34"/>
                  </a:lnTo>
                  <a:lnTo>
                    <a:pt x="71" y="19"/>
                  </a:lnTo>
                  <a:lnTo>
                    <a:pt x="100" y="7"/>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09" name="Freeform 538"/>
            <p:cNvSpPr>
              <a:spLocks/>
            </p:cNvSpPr>
            <p:nvPr/>
          </p:nvSpPr>
          <p:spPr bwMode="auto">
            <a:xfrm>
              <a:off x="2561" y="1992"/>
              <a:ext cx="271" cy="379"/>
            </a:xfrm>
            <a:custGeom>
              <a:avLst/>
              <a:gdLst>
                <a:gd name="T0" fmla="*/ 67 w 271"/>
                <a:gd name="T1" fmla="*/ 0 h 379"/>
                <a:gd name="T2" fmla="*/ 112 w 271"/>
                <a:gd name="T3" fmla="*/ 0 h 379"/>
                <a:gd name="T4" fmla="*/ 112 w 271"/>
                <a:gd name="T5" fmla="*/ 85 h 379"/>
                <a:gd name="T6" fmla="*/ 271 w 271"/>
                <a:gd name="T7" fmla="*/ 85 h 379"/>
                <a:gd name="T8" fmla="*/ 271 w 271"/>
                <a:gd name="T9" fmla="*/ 125 h 379"/>
                <a:gd name="T10" fmla="*/ 112 w 271"/>
                <a:gd name="T11" fmla="*/ 125 h 379"/>
                <a:gd name="T12" fmla="*/ 112 w 271"/>
                <a:gd name="T13" fmla="*/ 254 h 379"/>
                <a:gd name="T14" fmla="*/ 115 w 271"/>
                <a:gd name="T15" fmla="*/ 281 h 379"/>
                <a:gd name="T16" fmla="*/ 121 w 271"/>
                <a:gd name="T17" fmla="*/ 302 h 379"/>
                <a:gd name="T18" fmla="*/ 131 w 271"/>
                <a:gd name="T19" fmla="*/ 319 h 379"/>
                <a:gd name="T20" fmla="*/ 146 w 271"/>
                <a:gd name="T21" fmla="*/ 329 h 379"/>
                <a:gd name="T22" fmla="*/ 165 w 271"/>
                <a:gd name="T23" fmla="*/ 336 h 379"/>
                <a:gd name="T24" fmla="*/ 188 w 271"/>
                <a:gd name="T25" fmla="*/ 338 h 379"/>
                <a:gd name="T26" fmla="*/ 210 w 271"/>
                <a:gd name="T27" fmla="*/ 336 h 379"/>
                <a:gd name="T28" fmla="*/ 229 w 271"/>
                <a:gd name="T29" fmla="*/ 332 h 379"/>
                <a:gd name="T30" fmla="*/ 265 w 271"/>
                <a:gd name="T31" fmla="*/ 317 h 379"/>
                <a:gd name="T32" fmla="*/ 265 w 271"/>
                <a:gd name="T33" fmla="*/ 359 h 379"/>
                <a:gd name="T34" fmla="*/ 229 w 271"/>
                <a:gd name="T35" fmla="*/ 375 h 379"/>
                <a:gd name="T36" fmla="*/ 206 w 271"/>
                <a:gd name="T37" fmla="*/ 379 h 379"/>
                <a:gd name="T38" fmla="*/ 183 w 271"/>
                <a:gd name="T39" fmla="*/ 379 h 379"/>
                <a:gd name="T40" fmla="*/ 160 w 271"/>
                <a:gd name="T41" fmla="*/ 379 h 379"/>
                <a:gd name="T42" fmla="*/ 137 w 271"/>
                <a:gd name="T43" fmla="*/ 373 h 379"/>
                <a:gd name="T44" fmla="*/ 117 w 271"/>
                <a:gd name="T45" fmla="*/ 365 h 379"/>
                <a:gd name="T46" fmla="*/ 100 w 271"/>
                <a:gd name="T47" fmla="*/ 354 h 379"/>
                <a:gd name="T48" fmla="*/ 87 w 271"/>
                <a:gd name="T49" fmla="*/ 338 h 379"/>
                <a:gd name="T50" fmla="*/ 77 w 271"/>
                <a:gd name="T51" fmla="*/ 319 h 379"/>
                <a:gd name="T52" fmla="*/ 69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2" y="0"/>
                  </a:lnTo>
                  <a:lnTo>
                    <a:pt x="112" y="85"/>
                  </a:lnTo>
                  <a:lnTo>
                    <a:pt x="271" y="85"/>
                  </a:lnTo>
                  <a:lnTo>
                    <a:pt x="271" y="125"/>
                  </a:lnTo>
                  <a:lnTo>
                    <a:pt x="112" y="125"/>
                  </a:lnTo>
                  <a:lnTo>
                    <a:pt x="112" y="254"/>
                  </a:lnTo>
                  <a:lnTo>
                    <a:pt x="115" y="281"/>
                  </a:lnTo>
                  <a:lnTo>
                    <a:pt x="121" y="302"/>
                  </a:lnTo>
                  <a:lnTo>
                    <a:pt x="131" y="319"/>
                  </a:lnTo>
                  <a:lnTo>
                    <a:pt x="146" y="329"/>
                  </a:lnTo>
                  <a:lnTo>
                    <a:pt x="165" y="336"/>
                  </a:lnTo>
                  <a:lnTo>
                    <a:pt x="188" y="338"/>
                  </a:lnTo>
                  <a:lnTo>
                    <a:pt x="210" y="336"/>
                  </a:lnTo>
                  <a:lnTo>
                    <a:pt x="229" y="332"/>
                  </a:lnTo>
                  <a:lnTo>
                    <a:pt x="265" y="317"/>
                  </a:lnTo>
                  <a:lnTo>
                    <a:pt x="265" y="359"/>
                  </a:lnTo>
                  <a:lnTo>
                    <a:pt x="229" y="375"/>
                  </a:lnTo>
                  <a:lnTo>
                    <a:pt x="206" y="379"/>
                  </a:lnTo>
                  <a:lnTo>
                    <a:pt x="183" y="379"/>
                  </a:lnTo>
                  <a:lnTo>
                    <a:pt x="160" y="379"/>
                  </a:lnTo>
                  <a:lnTo>
                    <a:pt x="137" y="373"/>
                  </a:lnTo>
                  <a:lnTo>
                    <a:pt x="117" y="365"/>
                  </a:lnTo>
                  <a:lnTo>
                    <a:pt x="100" y="354"/>
                  </a:lnTo>
                  <a:lnTo>
                    <a:pt x="87" y="338"/>
                  </a:lnTo>
                  <a:lnTo>
                    <a:pt x="77"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11" name="Freeform 539"/>
            <p:cNvSpPr>
              <a:spLocks noEditPoints="1"/>
            </p:cNvSpPr>
            <p:nvPr/>
          </p:nvSpPr>
          <p:spPr bwMode="auto">
            <a:xfrm>
              <a:off x="2868" y="2071"/>
              <a:ext cx="325" cy="300"/>
            </a:xfrm>
            <a:custGeom>
              <a:avLst/>
              <a:gdLst>
                <a:gd name="T0" fmla="*/ 123 w 325"/>
                <a:gd name="T1" fmla="*/ 46 h 300"/>
                <a:gd name="T2" fmla="*/ 89 w 325"/>
                <a:gd name="T3" fmla="*/ 61 h 300"/>
                <a:gd name="T4" fmla="*/ 72 w 325"/>
                <a:gd name="T5" fmla="*/ 77 h 300"/>
                <a:gd name="T6" fmla="*/ 54 w 325"/>
                <a:gd name="T7" fmla="*/ 104 h 300"/>
                <a:gd name="T8" fmla="*/ 277 w 325"/>
                <a:gd name="T9" fmla="*/ 125 h 300"/>
                <a:gd name="T10" fmla="*/ 262 w 325"/>
                <a:gd name="T11" fmla="*/ 88 h 300"/>
                <a:gd name="T12" fmla="*/ 246 w 325"/>
                <a:gd name="T13" fmla="*/ 69 h 300"/>
                <a:gd name="T14" fmla="*/ 221 w 325"/>
                <a:gd name="T15" fmla="*/ 52 h 300"/>
                <a:gd name="T16" fmla="*/ 185 w 325"/>
                <a:gd name="T17" fmla="*/ 42 h 300"/>
                <a:gd name="T18" fmla="*/ 162 w 325"/>
                <a:gd name="T19" fmla="*/ 0 h 300"/>
                <a:gd name="T20" fmla="*/ 227 w 325"/>
                <a:gd name="T21" fmla="*/ 11 h 300"/>
                <a:gd name="T22" fmla="*/ 279 w 325"/>
                <a:gd name="T23" fmla="*/ 40 h 300"/>
                <a:gd name="T24" fmla="*/ 312 w 325"/>
                <a:gd name="T25" fmla="*/ 88 h 300"/>
                <a:gd name="T26" fmla="*/ 325 w 325"/>
                <a:gd name="T27" fmla="*/ 154 h 300"/>
                <a:gd name="T28" fmla="*/ 47 w 325"/>
                <a:gd name="T29" fmla="*/ 163 h 300"/>
                <a:gd name="T30" fmla="*/ 60 w 325"/>
                <a:gd name="T31" fmla="*/ 205 h 300"/>
                <a:gd name="T32" fmla="*/ 77 w 325"/>
                <a:gd name="T33" fmla="*/ 227 h 300"/>
                <a:gd name="T34" fmla="*/ 106 w 325"/>
                <a:gd name="T35" fmla="*/ 246 h 300"/>
                <a:gd name="T36" fmla="*/ 150 w 325"/>
                <a:gd name="T37" fmla="*/ 257 h 300"/>
                <a:gd name="T38" fmla="*/ 208 w 325"/>
                <a:gd name="T39" fmla="*/ 257 h 300"/>
                <a:gd name="T40" fmla="*/ 271 w 325"/>
                <a:gd name="T41" fmla="*/ 238 h 300"/>
                <a:gd name="T42" fmla="*/ 298 w 325"/>
                <a:gd name="T43" fmla="*/ 271 h 300"/>
                <a:gd name="T44" fmla="*/ 242 w 325"/>
                <a:gd name="T45" fmla="*/ 292 h 300"/>
                <a:gd name="T46" fmla="*/ 173 w 325"/>
                <a:gd name="T47" fmla="*/ 300 h 300"/>
                <a:gd name="T48" fmla="*/ 104 w 325"/>
                <a:gd name="T49" fmla="*/ 292 h 300"/>
                <a:gd name="T50" fmla="*/ 48 w 325"/>
                <a:gd name="T51" fmla="*/ 263 h 300"/>
                <a:gd name="T52" fmla="*/ 14 w 325"/>
                <a:gd name="T53" fmla="*/ 217 h 300"/>
                <a:gd name="T54" fmla="*/ 0 w 325"/>
                <a:gd name="T55" fmla="*/ 152 h 300"/>
                <a:gd name="T56" fmla="*/ 12 w 325"/>
                <a:gd name="T57" fmla="*/ 86 h 300"/>
                <a:gd name="T58" fmla="*/ 48 w 325"/>
                <a:gd name="T59" fmla="*/ 38 h 300"/>
                <a:gd name="T60" fmla="*/ 98 w 325"/>
                <a:gd name="T61" fmla="*/ 9 h 300"/>
                <a:gd name="T62" fmla="*/ 162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2" y="40"/>
                  </a:moveTo>
                  <a:lnTo>
                    <a:pt x="123" y="46"/>
                  </a:lnTo>
                  <a:lnTo>
                    <a:pt x="104" y="52"/>
                  </a:lnTo>
                  <a:lnTo>
                    <a:pt x="89" y="61"/>
                  </a:lnTo>
                  <a:lnTo>
                    <a:pt x="79" y="67"/>
                  </a:lnTo>
                  <a:lnTo>
                    <a:pt x="72" y="77"/>
                  </a:lnTo>
                  <a:lnTo>
                    <a:pt x="64" y="86"/>
                  </a:lnTo>
                  <a:lnTo>
                    <a:pt x="54" y="104"/>
                  </a:lnTo>
                  <a:lnTo>
                    <a:pt x="48" y="125"/>
                  </a:lnTo>
                  <a:lnTo>
                    <a:pt x="277" y="125"/>
                  </a:lnTo>
                  <a:lnTo>
                    <a:pt x="271" y="106"/>
                  </a:lnTo>
                  <a:lnTo>
                    <a:pt x="262" y="88"/>
                  </a:lnTo>
                  <a:lnTo>
                    <a:pt x="256" y="79"/>
                  </a:lnTo>
                  <a:lnTo>
                    <a:pt x="246" y="69"/>
                  </a:lnTo>
                  <a:lnTo>
                    <a:pt x="239" y="61"/>
                  </a:lnTo>
                  <a:lnTo>
                    <a:pt x="221" y="52"/>
                  </a:lnTo>
                  <a:lnTo>
                    <a:pt x="204" y="46"/>
                  </a:lnTo>
                  <a:lnTo>
                    <a:pt x="185" y="42"/>
                  </a:lnTo>
                  <a:lnTo>
                    <a:pt x="162" y="40"/>
                  </a:lnTo>
                  <a:close/>
                  <a:moveTo>
                    <a:pt x="162" y="0"/>
                  </a:moveTo>
                  <a:lnTo>
                    <a:pt x="196" y="2"/>
                  </a:lnTo>
                  <a:lnTo>
                    <a:pt x="227" y="11"/>
                  </a:lnTo>
                  <a:lnTo>
                    <a:pt x="256" y="23"/>
                  </a:lnTo>
                  <a:lnTo>
                    <a:pt x="279" y="40"/>
                  </a:lnTo>
                  <a:lnTo>
                    <a:pt x="298" y="61"/>
                  </a:lnTo>
                  <a:lnTo>
                    <a:pt x="312" y="88"/>
                  </a:lnTo>
                  <a:lnTo>
                    <a:pt x="321" y="119"/>
                  </a:lnTo>
                  <a:lnTo>
                    <a:pt x="325" y="154"/>
                  </a:lnTo>
                  <a:lnTo>
                    <a:pt x="325" y="163"/>
                  </a:lnTo>
                  <a:lnTo>
                    <a:pt x="47" y="163"/>
                  </a:lnTo>
                  <a:lnTo>
                    <a:pt x="52" y="186"/>
                  </a:lnTo>
                  <a:lnTo>
                    <a:pt x="60" y="205"/>
                  </a:lnTo>
                  <a:lnTo>
                    <a:pt x="68" y="217"/>
                  </a:lnTo>
                  <a:lnTo>
                    <a:pt x="77" y="227"/>
                  </a:lnTo>
                  <a:lnTo>
                    <a:pt x="87" y="236"/>
                  </a:lnTo>
                  <a:lnTo>
                    <a:pt x="106" y="246"/>
                  </a:lnTo>
                  <a:lnTo>
                    <a:pt x="127" y="253"/>
                  </a:lnTo>
                  <a:lnTo>
                    <a:pt x="150" y="257"/>
                  </a:lnTo>
                  <a:lnTo>
                    <a:pt x="175" y="259"/>
                  </a:lnTo>
                  <a:lnTo>
                    <a:pt x="208" y="257"/>
                  </a:lnTo>
                  <a:lnTo>
                    <a:pt x="240" y="250"/>
                  </a:lnTo>
                  <a:lnTo>
                    <a:pt x="271" y="238"/>
                  </a:lnTo>
                  <a:lnTo>
                    <a:pt x="298" y="225"/>
                  </a:lnTo>
                  <a:lnTo>
                    <a:pt x="298" y="271"/>
                  </a:lnTo>
                  <a:lnTo>
                    <a:pt x="271" y="284"/>
                  </a:lnTo>
                  <a:lnTo>
                    <a:pt x="242" y="292"/>
                  </a:lnTo>
                  <a:lnTo>
                    <a:pt x="210" y="298"/>
                  </a:lnTo>
                  <a:lnTo>
                    <a:pt x="173" y="300"/>
                  </a:lnTo>
                  <a:lnTo>
                    <a:pt x="137" y="298"/>
                  </a:lnTo>
                  <a:lnTo>
                    <a:pt x="104" y="292"/>
                  </a:lnTo>
                  <a:lnTo>
                    <a:pt x="75" y="278"/>
                  </a:lnTo>
                  <a:lnTo>
                    <a:pt x="48" y="263"/>
                  </a:lnTo>
                  <a:lnTo>
                    <a:pt x="29" y="242"/>
                  </a:lnTo>
                  <a:lnTo>
                    <a:pt x="14" y="217"/>
                  </a:lnTo>
                  <a:lnTo>
                    <a:pt x="2" y="186"/>
                  </a:lnTo>
                  <a:lnTo>
                    <a:pt x="0" y="152"/>
                  </a:lnTo>
                  <a:lnTo>
                    <a:pt x="2" y="117"/>
                  </a:lnTo>
                  <a:lnTo>
                    <a:pt x="12" y="86"/>
                  </a:lnTo>
                  <a:lnTo>
                    <a:pt x="27" y="61"/>
                  </a:lnTo>
                  <a:lnTo>
                    <a:pt x="48" y="38"/>
                  </a:lnTo>
                  <a:lnTo>
                    <a:pt x="72" y="23"/>
                  </a:lnTo>
                  <a:lnTo>
                    <a:pt x="98" y="9"/>
                  </a:lnTo>
                  <a:lnTo>
                    <a:pt x="129" y="2"/>
                  </a:lnTo>
                  <a:lnTo>
                    <a:pt x="16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19" name="Freeform 540"/>
            <p:cNvSpPr>
              <a:spLocks/>
            </p:cNvSpPr>
            <p:nvPr/>
          </p:nvSpPr>
          <p:spPr bwMode="auto">
            <a:xfrm>
              <a:off x="3254" y="2071"/>
              <a:ext cx="214" cy="294"/>
            </a:xfrm>
            <a:custGeom>
              <a:avLst/>
              <a:gdLst>
                <a:gd name="T0" fmla="*/ 152 w 214"/>
                <a:gd name="T1" fmla="*/ 0 h 294"/>
                <a:gd name="T2" fmla="*/ 160 w 214"/>
                <a:gd name="T3" fmla="*/ 0 h 294"/>
                <a:gd name="T4" fmla="*/ 169 w 214"/>
                <a:gd name="T5" fmla="*/ 0 h 294"/>
                <a:gd name="T6" fmla="*/ 185 w 214"/>
                <a:gd name="T7" fmla="*/ 2 h 294"/>
                <a:gd name="T8" fmla="*/ 192 w 214"/>
                <a:gd name="T9" fmla="*/ 4 h 294"/>
                <a:gd name="T10" fmla="*/ 200 w 214"/>
                <a:gd name="T11" fmla="*/ 6 h 294"/>
                <a:gd name="T12" fmla="*/ 208 w 214"/>
                <a:gd name="T13" fmla="*/ 7 h 294"/>
                <a:gd name="T14" fmla="*/ 214 w 214"/>
                <a:gd name="T15" fmla="*/ 7 h 294"/>
                <a:gd name="T16" fmla="*/ 214 w 214"/>
                <a:gd name="T17" fmla="*/ 54 h 294"/>
                <a:gd name="T18" fmla="*/ 181 w 214"/>
                <a:gd name="T19" fmla="*/ 46 h 294"/>
                <a:gd name="T20" fmla="*/ 146 w 214"/>
                <a:gd name="T21" fmla="*/ 42 h 294"/>
                <a:gd name="T22" fmla="*/ 123 w 214"/>
                <a:gd name="T23" fmla="*/ 44 h 294"/>
                <a:gd name="T24" fmla="*/ 104 w 214"/>
                <a:gd name="T25" fmla="*/ 48 h 294"/>
                <a:gd name="T26" fmla="*/ 87 w 214"/>
                <a:gd name="T27" fmla="*/ 56 h 294"/>
                <a:gd name="T28" fmla="*/ 71 w 214"/>
                <a:gd name="T29" fmla="*/ 65 h 294"/>
                <a:gd name="T30" fmla="*/ 64 w 214"/>
                <a:gd name="T31" fmla="*/ 73 h 294"/>
                <a:gd name="T32" fmla="*/ 58 w 214"/>
                <a:gd name="T33" fmla="*/ 82 h 294"/>
                <a:gd name="T34" fmla="*/ 52 w 214"/>
                <a:gd name="T35" fmla="*/ 92 h 294"/>
                <a:gd name="T36" fmla="*/ 46 w 214"/>
                <a:gd name="T37" fmla="*/ 109 h 294"/>
                <a:gd name="T38" fmla="*/ 45 w 214"/>
                <a:gd name="T39" fmla="*/ 127 h 294"/>
                <a:gd name="T40" fmla="*/ 45 w 214"/>
                <a:gd name="T41" fmla="*/ 294 h 294"/>
                <a:gd name="T42" fmla="*/ 0 w 214"/>
                <a:gd name="T43" fmla="*/ 294 h 294"/>
                <a:gd name="T44" fmla="*/ 0 w 214"/>
                <a:gd name="T45" fmla="*/ 34 h 294"/>
                <a:gd name="T46" fmla="*/ 45 w 214"/>
                <a:gd name="T47" fmla="*/ 34 h 294"/>
                <a:gd name="T48" fmla="*/ 56 w 214"/>
                <a:gd name="T49" fmla="*/ 25 h 294"/>
                <a:gd name="T50" fmla="*/ 68 w 214"/>
                <a:gd name="T51" fmla="*/ 17 h 294"/>
                <a:gd name="T52" fmla="*/ 79 w 214"/>
                <a:gd name="T53" fmla="*/ 11 h 294"/>
                <a:gd name="T54" fmla="*/ 93 w 214"/>
                <a:gd name="T55" fmla="*/ 7 h 294"/>
                <a:gd name="T56" fmla="*/ 106 w 214"/>
                <a:gd name="T57" fmla="*/ 4 h 294"/>
                <a:gd name="T58" fmla="*/ 119 w 214"/>
                <a:gd name="T59" fmla="*/ 2 h 294"/>
                <a:gd name="T60" fmla="*/ 152 w 214"/>
                <a:gd name="T6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94">
                  <a:moveTo>
                    <a:pt x="152" y="0"/>
                  </a:moveTo>
                  <a:lnTo>
                    <a:pt x="160" y="0"/>
                  </a:lnTo>
                  <a:lnTo>
                    <a:pt x="169" y="0"/>
                  </a:lnTo>
                  <a:lnTo>
                    <a:pt x="185" y="2"/>
                  </a:lnTo>
                  <a:lnTo>
                    <a:pt x="192" y="4"/>
                  </a:lnTo>
                  <a:lnTo>
                    <a:pt x="200" y="6"/>
                  </a:lnTo>
                  <a:lnTo>
                    <a:pt x="208" y="7"/>
                  </a:lnTo>
                  <a:lnTo>
                    <a:pt x="214" y="7"/>
                  </a:lnTo>
                  <a:lnTo>
                    <a:pt x="214" y="54"/>
                  </a:lnTo>
                  <a:lnTo>
                    <a:pt x="181" y="46"/>
                  </a:lnTo>
                  <a:lnTo>
                    <a:pt x="146" y="42"/>
                  </a:lnTo>
                  <a:lnTo>
                    <a:pt x="123" y="44"/>
                  </a:lnTo>
                  <a:lnTo>
                    <a:pt x="104" y="48"/>
                  </a:lnTo>
                  <a:lnTo>
                    <a:pt x="87" y="56"/>
                  </a:lnTo>
                  <a:lnTo>
                    <a:pt x="71" y="65"/>
                  </a:lnTo>
                  <a:lnTo>
                    <a:pt x="64" y="73"/>
                  </a:lnTo>
                  <a:lnTo>
                    <a:pt x="58" y="82"/>
                  </a:lnTo>
                  <a:lnTo>
                    <a:pt x="52" y="92"/>
                  </a:lnTo>
                  <a:lnTo>
                    <a:pt x="46" y="109"/>
                  </a:lnTo>
                  <a:lnTo>
                    <a:pt x="45" y="127"/>
                  </a:lnTo>
                  <a:lnTo>
                    <a:pt x="45" y="294"/>
                  </a:lnTo>
                  <a:lnTo>
                    <a:pt x="0" y="294"/>
                  </a:lnTo>
                  <a:lnTo>
                    <a:pt x="0" y="34"/>
                  </a:lnTo>
                  <a:lnTo>
                    <a:pt x="45" y="34"/>
                  </a:lnTo>
                  <a:lnTo>
                    <a:pt x="56" y="25"/>
                  </a:lnTo>
                  <a:lnTo>
                    <a:pt x="68" y="17"/>
                  </a:lnTo>
                  <a:lnTo>
                    <a:pt x="79" y="11"/>
                  </a:lnTo>
                  <a:lnTo>
                    <a:pt x="93" y="7"/>
                  </a:lnTo>
                  <a:lnTo>
                    <a:pt x="106" y="4"/>
                  </a:lnTo>
                  <a:lnTo>
                    <a:pt x="119" y="2"/>
                  </a:lnTo>
                  <a:lnTo>
                    <a:pt x="15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0" name="Freeform 541"/>
            <p:cNvSpPr>
              <a:spLocks/>
            </p:cNvSpPr>
            <p:nvPr/>
          </p:nvSpPr>
          <p:spPr bwMode="auto">
            <a:xfrm>
              <a:off x="3491" y="1992"/>
              <a:ext cx="270" cy="379"/>
            </a:xfrm>
            <a:custGeom>
              <a:avLst/>
              <a:gdLst>
                <a:gd name="T0" fmla="*/ 67 w 270"/>
                <a:gd name="T1" fmla="*/ 0 h 379"/>
                <a:gd name="T2" fmla="*/ 113 w 270"/>
                <a:gd name="T3" fmla="*/ 0 h 379"/>
                <a:gd name="T4" fmla="*/ 113 w 270"/>
                <a:gd name="T5" fmla="*/ 85 h 379"/>
                <a:gd name="T6" fmla="*/ 270 w 270"/>
                <a:gd name="T7" fmla="*/ 85 h 379"/>
                <a:gd name="T8" fmla="*/ 270 w 270"/>
                <a:gd name="T9" fmla="*/ 125 h 379"/>
                <a:gd name="T10" fmla="*/ 113 w 270"/>
                <a:gd name="T11" fmla="*/ 125 h 379"/>
                <a:gd name="T12" fmla="*/ 113 w 270"/>
                <a:gd name="T13" fmla="*/ 254 h 379"/>
                <a:gd name="T14" fmla="*/ 115 w 270"/>
                <a:gd name="T15" fmla="*/ 281 h 379"/>
                <a:gd name="T16" fmla="*/ 121 w 270"/>
                <a:gd name="T17" fmla="*/ 302 h 379"/>
                <a:gd name="T18" fmla="*/ 130 w 270"/>
                <a:gd name="T19" fmla="*/ 319 h 379"/>
                <a:gd name="T20" fmla="*/ 145 w 270"/>
                <a:gd name="T21" fmla="*/ 329 h 379"/>
                <a:gd name="T22" fmla="*/ 165 w 270"/>
                <a:gd name="T23" fmla="*/ 336 h 379"/>
                <a:gd name="T24" fmla="*/ 188 w 270"/>
                <a:gd name="T25" fmla="*/ 338 h 379"/>
                <a:gd name="T26" fmla="*/ 209 w 270"/>
                <a:gd name="T27" fmla="*/ 336 h 379"/>
                <a:gd name="T28" fmla="*/ 228 w 270"/>
                <a:gd name="T29" fmla="*/ 332 h 379"/>
                <a:gd name="T30" fmla="*/ 265 w 270"/>
                <a:gd name="T31" fmla="*/ 317 h 379"/>
                <a:gd name="T32" fmla="*/ 265 w 270"/>
                <a:gd name="T33" fmla="*/ 359 h 379"/>
                <a:gd name="T34" fmla="*/ 228 w 270"/>
                <a:gd name="T35" fmla="*/ 375 h 379"/>
                <a:gd name="T36" fmla="*/ 205 w 270"/>
                <a:gd name="T37" fmla="*/ 379 h 379"/>
                <a:gd name="T38" fmla="*/ 182 w 270"/>
                <a:gd name="T39" fmla="*/ 379 h 379"/>
                <a:gd name="T40" fmla="*/ 159 w 270"/>
                <a:gd name="T41" fmla="*/ 379 h 379"/>
                <a:gd name="T42" fmla="*/ 136 w 270"/>
                <a:gd name="T43" fmla="*/ 373 h 379"/>
                <a:gd name="T44" fmla="*/ 117 w 270"/>
                <a:gd name="T45" fmla="*/ 365 h 379"/>
                <a:gd name="T46" fmla="*/ 99 w 270"/>
                <a:gd name="T47" fmla="*/ 354 h 379"/>
                <a:gd name="T48" fmla="*/ 86 w 270"/>
                <a:gd name="T49" fmla="*/ 338 h 379"/>
                <a:gd name="T50" fmla="*/ 76 w 270"/>
                <a:gd name="T51" fmla="*/ 319 h 379"/>
                <a:gd name="T52" fmla="*/ 69 w 270"/>
                <a:gd name="T53" fmla="*/ 294 h 379"/>
                <a:gd name="T54" fmla="*/ 67 w 270"/>
                <a:gd name="T55" fmla="*/ 265 h 379"/>
                <a:gd name="T56" fmla="*/ 67 w 270"/>
                <a:gd name="T57" fmla="*/ 125 h 379"/>
                <a:gd name="T58" fmla="*/ 0 w 270"/>
                <a:gd name="T59" fmla="*/ 125 h 379"/>
                <a:gd name="T60" fmla="*/ 0 w 270"/>
                <a:gd name="T61" fmla="*/ 85 h 379"/>
                <a:gd name="T62" fmla="*/ 67 w 270"/>
                <a:gd name="T63" fmla="*/ 85 h 379"/>
                <a:gd name="T64" fmla="*/ 67 w 27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379">
                  <a:moveTo>
                    <a:pt x="67" y="0"/>
                  </a:moveTo>
                  <a:lnTo>
                    <a:pt x="113" y="0"/>
                  </a:lnTo>
                  <a:lnTo>
                    <a:pt x="113" y="85"/>
                  </a:lnTo>
                  <a:lnTo>
                    <a:pt x="270" y="85"/>
                  </a:lnTo>
                  <a:lnTo>
                    <a:pt x="270" y="125"/>
                  </a:lnTo>
                  <a:lnTo>
                    <a:pt x="113" y="125"/>
                  </a:lnTo>
                  <a:lnTo>
                    <a:pt x="113" y="254"/>
                  </a:lnTo>
                  <a:lnTo>
                    <a:pt x="115" y="281"/>
                  </a:lnTo>
                  <a:lnTo>
                    <a:pt x="121" y="302"/>
                  </a:lnTo>
                  <a:lnTo>
                    <a:pt x="130" y="319"/>
                  </a:lnTo>
                  <a:lnTo>
                    <a:pt x="145" y="329"/>
                  </a:lnTo>
                  <a:lnTo>
                    <a:pt x="165" y="336"/>
                  </a:lnTo>
                  <a:lnTo>
                    <a:pt x="188" y="338"/>
                  </a:lnTo>
                  <a:lnTo>
                    <a:pt x="209" y="336"/>
                  </a:lnTo>
                  <a:lnTo>
                    <a:pt x="228" y="332"/>
                  </a:lnTo>
                  <a:lnTo>
                    <a:pt x="265" y="317"/>
                  </a:lnTo>
                  <a:lnTo>
                    <a:pt x="265" y="359"/>
                  </a:lnTo>
                  <a:lnTo>
                    <a:pt x="228" y="375"/>
                  </a:lnTo>
                  <a:lnTo>
                    <a:pt x="205" y="379"/>
                  </a:lnTo>
                  <a:lnTo>
                    <a:pt x="182" y="379"/>
                  </a:lnTo>
                  <a:lnTo>
                    <a:pt x="159" y="379"/>
                  </a:lnTo>
                  <a:lnTo>
                    <a:pt x="136" y="373"/>
                  </a:lnTo>
                  <a:lnTo>
                    <a:pt x="117" y="365"/>
                  </a:lnTo>
                  <a:lnTo>
                    <a:pt x="99" y="354"/>
                  </a:lnTo>
                  <a:lnTo>
                    <a:pt x="86" y="338"/>
                  </a:lnTo>
                  <a:lnTo>
                    <a:pt x="76"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1" name="Freeform 542"/>
            <p:cNvSpPr>
              <a:spLocks noEditPoints="1"/>
            </p:cNvSpPr>
            <p:nvPr/>
          </p:nvSpPr>
          <p:spPr bwMode="auto">
            <a:xfrm>
              <a:off x="3794" y="2071"/>
              <a:ext cx="324" cy="300"/>
            </a:xfrm>
            <a:custGeom>
              <a:avLst/>
              <a:gdLst>
                <a:gd name="T0" fmla="*/ 152 w 324"/>
                <a:gd name="T1" fmla="*/ 165 h 300"/>
                <a:gd name="T2" fmla="*/ 104 w 324"/>
                <a:gd name="T3" fmla="*/ 169 h 300"/>
                <a:gd name="T4" fmla="*/ 71 w 324"/>
                <a:gd name="T5" fmla="*/ 177 h 300"/>
                <a:gd name="T6" fmla="*/ 56 w 324"/>
                <a:gd name="T7" fmla="*/ 184 h 300"/>
                <a:gd name="T8" fmla="*/ 48 w 324"/>
                <a:gd name="T9" fmla="*/ 196 h 300"/>
                <a:gd name="T10" fmla="*/ 46 w 324"/>
                <a:gd name="T11" fmla="*/ 211 h 300"/>
                <a:gd name="T12" fmla="*/ 50 w 324"/>
                <a:gd name="T13" fmla="*/ 227 h 300"/>
                <a:gd name="T14" fmla="*/ 59 w 324"/>
                <a:gd name="T15" fmla="*/ 238 h 300"/>
                <a:gd name="T16" fmla="*/ 75 w 324"/>
                <a:gd name="T17" fmla="*/ 248 h 300"/>
                <a:gd name="T18" fmla="*/ 106 w 324"/>
                <a:gd name="T19" fmla="*/ 257 h 300"/>
                <a:gd name="T20" fmla="*/ 148 w 324"/>
                <a:gd name="T21" fmla="*/ 259 h 300"/>
                <a:gd name="T22" fmla="*/ 207 w 324"/>
                <a:gd name="T23" fmla="*/ 253 h 300"/>
                <a:gd name="T24" fmla="*/ 248 w 324"/>
                <a:gd name="T25" fmla="*/ 238 h 300"/>
                <a:gd name="T26" fmla="*/ 265 w 324"/>
                <a:gd name="T27" fmla="*/ 221 h 300"/>
                <a:gd name="T28" fmla="*/ 276 w 324"/>
                <a:gd name="T29" fmla="*/ 196 h 300"/>
                <a:gd name="T30" fmla="*/ 278 w 324"/>
                <a:gd name="T31" fmla="*/ 161 h 300"/>
                <a:gd name="T32" fmla="*/ 207 w 324"/>
                <a:gd name="T33" fmla="*/ 2 h 300"/>
                <a:gd name="T34" fmla="*/ 265 w 324"/>
                <a:gd name="T35" fmla="*/ 15 h 300"/>
                <a:gd name="T36" fmla="*/ 303 w 324"/>
                <a:gd name="T37" fmla="*/ 48 h 300"/>
                <a:gd name="T38" fmla="*/ 322 w 324"/>
                <a:gd name="T39" fmla="*/ 98 h 300"/>
                <a:gd name="T40" fmla="*/ 324 w 324"/>
                <a:gd name="T41" fmla="*/ 294 h 300"/>
                <a:gd name="T42" fmla="*/ 278 w 324"/>
                <a:gd name="T43" fmla="*/ 257 h 300"/>
                <a:gd name="T44" fmla="*/ 250 w 324"/>
                <a:gd name="T45" fmla="*/ 278 h 300"/>
                <a:gd name="T46" fmla="*/ 178 w 324"/>
                <a:gd name="T47" fmla="*/ 298 h 300"/>
                <a:gd name="T48" fmla="*/ 86 w 324"/>
                <a:gd name="T49" fmla="*/ 296 h 300"/>
                <a:gd name="T50" fmla="*/ 42 w 324"/>
                <a:gd name="T51" fmla="*/ 282 h 300"/>
                <a:gd name="T52" fmla="*/ 11 w 324"/>
                <a:gd name="T53" fmla="*/ 255 h 300"/>
                <a:gd name="T54" fmla="*/ 0 w 324"/>
                <a:gd name="T55" fmla="*/ 211 h 300"/>
                <a:gd name="T56" fmla="*/ 8 w 324"/>
                <a:gd name="T57" fmla="*/ 175 h 300"/>
                <a:gd name="T58" fmla="*/ 23 w 324"/>
                <a:gd name="T59" fmla="*/ 157 h 300"/>
                <a:gd name="T60" fmla="*/ 52 w 324"/>
                <a:gd name="T61" fmla="*/ 142 h 300"/>
                <a:gd name="T62" fmla="*/ 109 w 324"/>
                <a:gd name="T63" fmla="*/ 130 h 300"/>
                <a:gd name="T64" fmla="*/ 278 w 324"/>
                <a:gd name="T65" fmla="*/ 123 h 300"/>
                <a:gd name="T66" fmla="*/ 271 w 324"/>
                <a:gd name="T67" fmla="*/ 82 h 300"/>
                <a:gd name="T68" fmla="*/ 255 w 324"/>
                <a:gd name="T69" fmla="*/ 65 h 300"/>
                <a:gd name="T70" fmla="*/ 230 w 324"/>
                <a:gd name="T71" fmla="*/ 50 h 300"/>
                <a:gd name="T72" fmla="*/ 190 w 324"/>
                <a:gd name="T73" fmla="*/ 42 h 300"/>
                <a:gd name="T74" fmla="*/ 130 w 324"/>
                <a:gd name="T75" fmla="*/ 42 h 300"/>
                <a:gd name="T76" fmla="*/ 59 w 324"/>
                <a:gd name="T77" fmla="*/ 61 h 300"/>
                <a:gd name="T78" fmla="*/ 29 w 324"/>
                <a:gd name="T79" fmla="*/ 31 h 300"/>
                <a:gd name="T80" fmla="*/ 96 w 324"/>
                <a:gd name="T81" fmla="*/ 7 h 300"/>
                <a:gd name="T82" fmla="*/ 173 w 324"/>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00">
                  <a:moveTo>
                    <a:pt x="278" y="161"/>
                  </a:moveTo>
                  <a:lnTo>
                    <a:pt x="152" y="165"/>
                  </a:lnTo>
                  <a:lnTo>
                    <a:pt x="125" y="167"/>
                  </a:lnTo>
                  <a:lnTo>
                    <a:pt x="104" y="169"/>
                  </a:lnTo>
                  <a:lnTo>
                    <a:pt x="84" y="173"/>
                  </a:lnTo>
                  <a:lnTo>
                    <a:pt x="71" y="177"/>
                  </a:lnTo>
                  <a:lnTo>
                    <a:pt x="63" y="180"/>
                  </a:lnTo>
                  <a:lnTo>
                    <a:pt x="56" y="184"/>
                  </a:lnTo>
                  <a:lnTo>
                    <a:pt x="52" y="190"/>
                  </a:lnTo>
                  <a:lnTo>
                    <a:pt x="48" y="196"/>
                  </a:lnTo>
                  <a:lnTo>
                    <a:pt x="46" y="204"/>
                  </a:lnTo>
                  <a:lnTo>
                    <a:pt x="46" y="211"/>
                  </a:lnTo>
                  <a:lnTo>
                    <a:pt x="46" y="219"/>
                  </a:lnTo>
                  <a:lnTo>
                    <a:pt x="50" y="227"/>
                  </a:lnTo>
                  <a:lnTo>
                    <a:pt x="54" y="232"/>
                  </a:lnTo>
                  <a:lnTo>
                    <a:pt x="59" y="238"/>
                  </a:lnTo>
                  <a:lnTo>
                    <a:pt x="65" y="244"/>
                  </a:lnTo>
                  <a:lnTo>
                    <a:pt x="75" y="248"/>
                  </a:lnTo>
                  <a:lnTo>
                    <a:pt x="88" y="253"/>
                  </a:lnTo>
                  <a:lnTo>
                    <a:pt x="106" y="257"/>
                  </a:lnTo>
                  <a:lnTo>
                    <a:pt x="127" y="259"/>
                  </a:lnTo>
                  <a:lnTo>
                    <a:pt x="148" y="259"/>
                  </a:lnTo>
                  <a:lnTo>
                    <a:pt x="180" y="257"/>
                  </a:lnTo>
                  <a:lnTo>
                    <a:pt x="207" y="253"/>
                  </a:lnTo>
                  <a:lnTo>
                    <a:pt x="230" y="248"/>
                  </a:lnTo>
                  <a:lnTo>
                    <a:pt x="248" y="238"/>
                  </a:lnTo>
                  <a:lnTo>
                    <a:pt x="257" y="230"/>
                  </a:lnTo>
                  <a:lnTo>
                    <a:pt x="265" y="221"/>
                  </a:lnTo>
                  <a:lnTo>
                    <a:pt x="273" y="211"/>
                  </a:lnTo>
                  <a:lnTo>
                    <a:pt x="276" y="196"/>
                  </a:lnTo>
                  <a:lnTo>
                    <a:pt x="278" y="177"/>
                  </a:lnTo>
                  <a:lnTo>
                    <a:pt x="278" y="161"/>
                  </a:lnTo>
                  <a:close/>
                  <a:moveTo>
                    <a:pt x="173" y="0"/>
                  </a:moveTo>
                  <a:lnTo>
                    <a:pt x="207" y="2"/>
                  </a:lnTo>
                  <a:lnTo>
                    <a:pt x="240" y="7"/>
                  </a:lnTo>
                  <a:lnTo>
                    <a:pt x="265" y="15"/>
                  </a:lnTo>
                  <a:lnTo>
                    <a:pt x="286" y="29"/>
                  </a:lnTo>
                  <a:lnTo>
                    <a:pt x="303" y="48"/>
                  </a:lnTo>
                  <a:lnTo>
                    <a:pt x="315" y="71"/>
                  </a:lnTo>
                  <a:lnTo>
                    <a:pt x="322" y="98"/>
                  </a:lnTo>
                  <a:lnTo>
                    <a:pt x="324" y="132"/>
                  </a:lnTo>
                  <a:lnTo>
                    <a:pt x="324" y="294"/>
                  </a:lnTo>
                  <a:lnTo>
                    <a:pt x="278" y="294"/>
                  </a:lnTo>
                  <a:lnTo>
                    <a:pt x="278" y="257"/>
                  </a:lnTo>
                  <a:lnTo>
                    <a:pt x="265" y="269"/>
                  </a:lnTo>
                  <a:lnTo>
                    <a:pt x="250" y="278"/>
                  </a:lnTo>
                  <a:lnTo>
                    <a:pt x="217" y="292"/>
                  </a:lnTo>
                  <a:lnTo>
                    <a:pt x="178" y="298"/>
                  </a:lnTo>
                  <a:lnTo>
                    <a:pt x="138" y="300"/>
                  </a:lnTo>
                  <a:lnTo>
                    <a:pt x="86" y="296"/>
                  </a:lnTo>
                  <a:lnTo>
                    <a:pt x="63" y="290"/>
                  </a:lnTo>
                  <a:lnTo>
                    <a:pt x="42" y="282"/>
                  </a:lnTo>
                  <a:lnTo>
                    <a:pt x="25" y="271"/>
                  </a:lnTo>
                  <a:lnTo>
                    <a:pt x="11" y="255"/>
                  </a:lnTo>
                  <a:lnTo>
                    <a:pt x="2" y="236"/>
                  </a:lnTo>
                  <a:lnTo>
                    <a:pt x="0" y="211"/>
                  </a:lnTo>
                  <a:lnTo>
                    <a:pt x="2" y="192"/>
                  </a:lnTo>
                  <a:lnTo>
                    <a:pt x="8" y="175"/>
                  </a:lnTo>
                  <a:lnTo>
                    <a:pt x="13" y="165"/>
                  </a:lnTo>
                  <a:lnTo>
                    <a:pt x="23" y="157"/>
                  </a:lnTo>
                  <a:lnTo>
                    <a:pt x="33" y="150"/>
                  </a:lnTo>
                  <a:lnTo>
                    <a:pt x="52" y="142"/>
                  </a:lnTo>
                  <a:lnTo>
                    <a:pt x="79" y="134"/>
                  </a:lnTo>
                  <a:lnTo>
                    <a:pt x="109" y="130"/>
                  </a:lnTo>
                  <a:lnTo>
                    <a:pt x="148" y="129"/>
                  </a:lnTo>
                  <a:lnTo>
                    <a:pt x="278" y="123"/>
                  </a:lnTo>
                  <a:lnTo>
                    <a:pt x="276" y="100"/>
                  </a:lnTo>
                  <a:lnTo>
                    <a:pt x="271" y="82"/>
                  </a:lnTo>
                  <a:lnTo>
                    <a:pt x="263" y="73"/>
                  </a:lnTo>
                  <a:lnTo>
                    <a:pt x="255" y="65"/>
                  </a:lnTo>
                  <a:lnTo>
                    <a:pt x="248" y="57"/>
                  </a:lnTo>
                  <a:lnTo>
                    <a:pt x="230" y="50"/>
                  </a:lnTo>
                  <a:lnTo>
                    <a:pt x="211" y="44"/>
                  </a:lnTo>
                  <a:lnTo>
                    <a:pt x="190" y="42"/>
                  </a:lnTo>
                  <a:lnTo>
                    <a:pt x="167" y="40"/>
                  </a:lnTo>
                  <a:lnTo>
                    <a:pt x="130" y="42"/>
                  </a:lnTo>
                  <a:lnTo>
                    <a:pt x="94" y="50"/>
                  </a:lnTo>
                  <a:lnTo>
                    <a:pt x="59" y="61"/>
                  </a:lnTo>
                  <a:lnTo>
                    <a:pt x="29" y="75"/>
                  </a:lnTo>
                  <a:lnTo>
                    <a:pt x="29" y="31"/>
                  </a:lnTo>
                  <a:lnTo>
                    <a:pt x="61" y="17"/>
                  </a:lnTo>
                  <a:lnTo>
                    <a:pt x="96" y="7"/>
                  </a:lnTo>
                  <a:lnTo>
                    <a:pt x="134" y="2"/>
                  </a:lnTo>
                  <a:lnTo>
                    <a:pt x="17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2" name="Freeform 543"/>
            <p:cNvSpPr>
              <a:spLocks noEditPoints="1"/>
            </p:cNvSpPr>
            <p:nvPr/>
          </p:nvSpPr>
          <p:spPr bwMode="auto">
            <a:xfrm>
              <a:off x="4186" y="1944"/>
              <a:ext cx="61" cy="421"/>
            </a:xfrm>
            <a:custGeom>
              <a:avLst/>
              <a:gdLst>
                <a:gd name="T0" fmla="*/ 7 w 61"/>
                <a:gd name="T1" fmla="*/ 133 h 421"/>
                <a:gd name="T2" fmla="*/ 53 w 61"/>
                <a:gd name="T3" fmla="*/ 133 h 421"/>
                <a:gd name="T4" fmla="*/ 53 w 61"/>
                <a:gd name="T5" fmla="*/ 421 h 421"/>
                <a:gd name="T6" fmla="*/ 7 w 61"/>
                <a:gd name="T7" fmla="*/ 421 h 421"/>
                <a:gd name="T8" fmla="*/ 7 w 61"/>
                <a:gd name="T9" fmla="*/ 133 h 421"/>
                <a:gd name="T10" fmla="*/ 30 w 61"/>
                <a:gd name="T11" fmla="*/ 0 h 421"/>
                <a:gd name="T12" fmla="*/ 36 w 61"/>
                <a:gd name="T13" fmla="*/ 2 h 421"/>
                <a:gd name="T14" fmla="*/ 42 w 61"/>
                <a:gd name="T15" fmla="*/ 2 h 421"/>
                <a:gd name="T16" fmla="*/ 51 w 61"/>
                <a:gd name="T17" fmla="*/ 10 h 421"/>
                <a:gd name="T18" fmla="*/ 55 w 61"/>
                <a:gd name="T19" fmla="*/ 13 h 421"/>
                <a:gd name="T20" fmla="*/ 59 w 61"/>
                <a:gd name="T21" fmla="*/ 19 h 421"/>
                <a:gd name="T22" fmla="*/ 61 w 61"/>
                <a:gd name="T23" fmla="*/ 25 h 421"/>
                <a:gd name="T24" fmla="*/ 61 w 61"/>
                <a:gd name="T25" fmla="*/ 31 h 421"/>
                <a:gd name="T26" fmla="*/ 61 w 61"/>
                <a:gd name="T27" fmla="*/ 36 h 421"/>
                <a:gd name="T28" fmla="*/ 59 w 61"/>
                <a:gd name="T29" fmla="*/ 42 h 421"/>
                <a:gd name="T30" fmla="*/ 55 w 61"/>
                <a:gd name="T31" fmla="*/ 48 h 421"/>
                <a:gd name="T32" fmla="*/ 51 w 61"/>
                <a:gd name="T33" fmla="*/ 52 h 421"/>
                <a:gd name="T34" fmla="*/ 42 w 61"/>
                <a:gd name="T35" fmla="*/ 58 h 421"/>
                <a:gd name="T36" fmla="*/ 36 w 61"/>
                <a:gd name="T37" fmla="*/ 60 h 421"/>
                <a:gd name="T38" fmla="*/ 30 w 61"/>
                <a:gd name="T39" fmla="*/ 60 h 421"/>
                <a:gd name="T40" fmla="*/ 23 w 61"/>
                <a:gd name="T41" fmla="*/ 60 h 421"/>
                <a:gd name="T42" fmla="*/ 15 w 61"/>
                <a:gd name="T43" fmla="*/ 56 h 421"/>
                <a:gd name="T44" fmla="*/ 9 w 61"/>
                <a:gd name="T45" fmla="*/ 52 h 421"/>
                <a:gd name="T46" fmla="*/ 3 w 61"/>
                <a:gd name="T47" fmla="*/ 46 h 421"/>
                <a:gd name="T48" fmla="*/ 2 w 61"/>
                <a:gd name="T49" fmla="*/ 38 h 421"/>
                <a:gd name="T50" fmla="*/ 0 w 61"/>
                <a:gd name="T51" fmla="*/ 31 h 421"/>
                <a:gd name="T52" fmla="*/ 2 w 61"/>
                <a:gd name="T53" fmla="*/ 23 h 421"/>
                <a:gd name="T54" fmla="*/ 3 w 61"/>
                <a:gd name="T55" fmla="*/ 15 h 421"/>
                <a:gd name="T56" fmla="*/ 9 w 61"/>
                <a:gd name="T57" fmla="*/ 10 h 421"/>
                <a:gd name="T58" fmla="*/ 15 w 61"/>
                <a:gd name="T59" fmla="*/ 4 h 421"/>
                <a:gd name="T60" fmla="*/ 23 w 61"/>
                <a:gd name="T61" fmla="*/ 2 h 421"/>
                <a:gd name="T62" fmla="*/ 30 w 61"/>
                <a:gd name="T6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21">
                  <a:moveTo>
                    <a:pt x="7" y="133"/>
                  </a:moveTo>
                  <a:lnTo>
                    <a:pt x="53" y="133"/>
                  </a:lnTo>
                  <a:lnTo>
                    <a:pt x="53" y="421"/>
                  </a:lnTo>
                  <a:lnTo>
                    <a:pt x="7" y="421"/>
                  </a:lnTo>
                  <a:lnTo>
                    <a:pt x="7" y="133"/>
                  </a:lnTo>
                  <a:close/>
                  <a:moveTo>
                    <a:pt x="30" y="0"/>
                  </a:moveTo>
                  <a:lnTo>
                    <a:pt x="36" y="2"/>
                  </a:lnTo>
                  <a:lnTo>
                    <a:pt x="42" y="2"/>
                  </a:lnTo>
                  <a:lnTo>
                    <a:pt x="51" y="10"/>
                  </a:lnTo>
                  <a:lnTo>
                    <a:pt x="55" y="13"/>
                  </a:lnTo>
                  <a:lnTo>
                    <a:pt x="59" y="19"/>
                  </a:lnTo>
                  <a:lnTo>
                    <a:pt x="61" y="25"/>
                  </a:lnTo>
                  <a:lnTo>
                    <a:pt x="61" y="31"/>
                  </a:lnTo>
                  <a:lnTo>
                    <a:pt x="61" y="36"/>
                  </a:lnTo>
                  <a:lnTo>
                    <a:pt x="59" y="42"/>
                  </a:lnTo>
                  <a:lnTo>
                    <a:pt x="55" y="48"/>
                  </a:lnTo>
                  <a:lnTo>
                    <a:pt x="51" y="52"/>
                  </a:lnTo>
                  <a:lnTo>
                    <a:pt x="42" y="58"/>
                  </a:lnTo>
                  <a:lnTo>
                    <a:pt x="36" y="60"/>
                  </a:lnTo>
                  <a:lnTo>
                    <a:pt x="30" y="60"/>
                  </a:lnTo>
                  <a:lnTo>
                    <a:pt x="23" y="60"/>
                  </a:lnTo>
                  <a:lnTo>
                    <a:pt x="15" y="56"/>
                  </a:lnTo>
                  <a:lnTo>
                    <a:pt x="9" y="52"/>
                  </a:lnTo>
                  <a:lnTo>
                    <a:pt x="3" y="46"/>
                  </a:lnTo>
                  <a:lnTo>
                    <a:pt x="2" y="38"/>
                  </a:lnTo>
                  <a:lnTo>
                    <a:pt x="0" y="31"/>
                  </a:lnTo>
                  <a:lnTo>
                    <a:pt x="2" y="23"/>
                  </a:lnTo>
                  <a:lnTo>
                    <a:pt x="3" y="15"/>
                  </a:lnTo>
                  <a:lnTo>
                    <a:pt x="9" y="10"/>
                  </a:lnTo>
                  <a:lnTo>
                    <a:pt x="15" y="4"/>
                  </a:lnTo>
                  <a:lnTo>
                    <a:pt x="23" y="2"/>
                  </a:lnTo>
                  <a:lnTo>
                    <a:pt x="3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3" name="Freeform 544"/>
            <p:cNvSpPr>
              <a:spLocks/>
            </p:cNvSpPr>
            <p:nvPr/>
          </p:nvSpPr>
          <p:spPr bwMode="auto">
            <a:xfrm>
              <a:off x="4316" y="2071"/>
              <a:ext cx="321" cy="294"/>
            </a:xfrm>
            <a:custGeom>
              <a:avLst/>
              <a:gdLst>
                <a:gd name="T0" fmla="*/ 163 w 321"/>
                <a:gd name="T1" fmla="*/ 0 h 294"/>
                <a:gd name="T2" fmla="*/ 200 w 321"/>
                <a:gd name="T3" fmla="*/ 2 h 294"/>
                <a:gd name="T4" fmla="*/ 232 w 321"/>
                <a:gd name="T5" fmla="*/ 9 h 294"/>
                <a:gd name="T6" fmla="*/ 259 w 321"/>
                <a:gd name="T7" fmla="*/ 19 h 294"/>
                <a:gd name="T8" fmla="*/ 280 w 321"/>
                <a:gd name="T9" fmla="*/ 34 h 294"/>
                <a:gd name="T10" fmla="*/ 300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4 w 321"/>
                <a:gd name="T39" fmla="*/ 44 h 294"/>
                <a:gd name="T40" fmla="*/ 161 w 321"/>
                <a:gd name="T41" fmla="*/ 42 h 294"/>
                <a:gd name="T42" fmla="*/ 136 w 321"/>
                <a:gd name="T43" fmla="*/ 44 h 294"/>
                <a:gd name="T44" fmla="*/ 113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100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2" y="9"/>
                  </a:lnTo>
                  <a:lnTo>
                    <a:pt x="259" y="19"/>
                  </a:lnTo>
                  <a:lnTo>
                    <a:pt x="280" y="34"/>
                  </a:lnTo>
                  <a:lnTo>
                    <a:pt x="300"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4" y="44"/>
                  </a:lnTo>
                  <a:lnTo>
                    <a:pt x="161" y="42"/>
                  </a:lnTo>
                  <a:lnTo>
                    <a:pt x="136" y="44"/>
                  </a:lnTo>
                  <a:lnTo>
                    <a:pt x="113"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100"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4" name="Freeform 545"/>
            <p:cNvSpPr>
              <a:spLocks/>
            </p:cNvSpPr>
            <p:nvPr/>
          </p:nvSpPr>
          <p:spPr bwMode="auto">
            <a:xfrm>
              <a:off x="4714" y="2071"/>
              <a:ext cx="520" cy="294"/>
            </a:xfrm>
            <a:custGeom>
              <a:avLst/>
              <a:gdLst>
                <a:gd name="T0" fmla="*/ 180 w 520"/>
                <a:gd name="T1" fmla="*/ 4 h 294"/>
                <a:gd name="T2" fmla="*/ 242 w 520"/>
                <a:gd name="T3" fmla="*/ 34 h 294"/>
                <a:gd name="T4" fmla="*/ 284 w 520"/>
                <a:gd name="T5" fmla="*/ 34 h 294"/>
                <a:gd name="T6" fmla="*/ 343 w 520"/>
                <a:gd name="T7" fmla="*/ 4 h 294"/>
                <a:gd name="T8" fmla="*/ 410 w 520"/>
                <a:gd name="T9" fmla="*/ 2 h 294"/>
                <a:gd name="T10" fmla="*/ 462 w 520"/>
                <a:gd name="T11" fmla="*/ 21 h 294"/>
                <a:gd name="T12" fmla="*/ 499 w 520"/>
                <a:gd name="T13" fmla="*/ 54 h 294"/>
                <a:gd name="T14" fmla="*/ 518 w 520"/>
                <a:gd name="T15" fmla="*/ 100 h 294"/>
                <a:gd name="T16" fmla="*/ 520 w 520"/>
                <a:gd name="T17" fmla="*/ 294 h 294"/>
                <a:gd name="T18" fmla="*/ 476 w 520"/>
                <a:gd name="T19" fmla="*/ 127 h 294"/>
                <a:gd name="T20" fmla="*/ 468 w 520"/>
                <a:gd name="T21" fmla="*/ 90 h 294"/>
                <a:gd name="T22" fmla="*/ 455 w 520"/>
                <a:gd name="T23" fmla="*/ 73 h 294"/>
                <a:gd name="T24" fmla="*/ 434 w 520"/>
                <a:gd name="T25" fmla="*/ 56 h 294"/>
                <a:gd name="T26" fmla="*/ 397 w 520"/>
                <a:gd name="T27" fmla="*/ 44 h 294"/>
                <a:gd name="T28" fmla="*/ 343 w 520"/>
                <a:gd name="T29" fmla="*/ 48 h 294"/>
                <a:gd name="T30" fmla="*/ 313 w 520"/>
                <a:gd name="T31" fmla="*/ 63 h 294"/>
                <a:gd name="T32" fmla="*/ 297 w 520"/>
                <a:gd name="T33" fmla="*/ 81 h 294"/>
                <a:gd name="T34" fmla="*/ 286 w 520"/>
                <a:gd name="T35" fmla="*/ 107 h 294"/>
                <a:gd name="T36" fmla="*/ 282 w 520"/>
                <a:gd name="T37" fmla="*/ 294 h 294"/>
                <a:gd name="T38" fmla="*/ 236 w 520"/>
                <a:gd name="T39" fmla="*/ 127 h 294"/>
                <a:gd name="T40" fmla="*/ 230 w 520"/>
                <a:gd name="T41" fmla="*/ 90 h 294"/>
                <a:gd name="T42" fmla="*/ 217 w 520"/>
                <a:gd name="T43" fmla="*/ 71 h 294"/>
                <a:gd name="T44" fmla="*/ 199 w 520"/>
                <a:gd name="T45" fmla="*/ 57 h 294"/>
                <a:gd name="T46" fmla="*/ 178 w 520"/>
                <a:gd name="T47" fmla="*/ 48 h 294"/>
                <a:gd name="T48" fmla="*/ 140 w 520"/>
                <a:gd name="T49" fmla="*/ 42 h 294"/>
                <a:gd name="T50" fmla="*/ 94 w 520"/>
                <a:gd name="T51" fmla="*/ 52 h 294"/>
                <a:gd name="T52" fmla="*/ 74 w 520"/>
                <a:gd name="T53" fmla="*/ 63 h 294"/>
                <a:gd name="T54" fmla="*/ 59 w 520"/>
                <a:gd name="T55" fmla="*/ 81 h 294"/>
                <a:gd name="T56" fmla="*/ 46 w 520"/>
                <a:gd name="T57" fmla="*/ 107 h 294"/>
                <a:gd name="T58" fmla="*/ 44 w 520"/>
                <a:gd name="T59" fmla="*/ 294 h 294"/>
                <a:gd name="T60" fmla="*/ 0 w 520"/>
                <a:gd name="T61" fmla="*/ 34 h 294"/>
                <a:gd name="T62" fmla="*/ 63 w 520"/>
                <a:gd name="T63" fmla="*/ 21 h 294"/>
                <a:gd name="T64" fmla="*/ 113 w 520"/>
                <a:gd name="T6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294">
                  <a:moveTo>
                    <a:pt x="140" y="0"/>
                  </a:moveTo>
                  <a:lnTo>
                    <a:pt x="180" y="4"/>
                  </a:lnTo>
                  <a:lnTo>
                    <a:pt x="215" y="15"/>
                  </a:lnTo>
                  <a:lnTo>
                    <a:pt x="242" y="34"/>
                  </a:lnTo>
                  <a:lnTo>
                    <a:pt x="263" y="57"/>
                  </a:lnTo>
                  <a:lnTo>
                    <a:pt x="284" y="34"/>
                  </a:lnTo>
                  <a:lnTo>
                    <a:pt x="311" y="15"/>
                  </a:lnTo>
                  <a:lnTo>
                    <a:pt x="343" y="4"/>
                  </a:lnTo>
                  <a:lnTo>
                    <a:pt x="378" y="0"/>
                  </a:lnTo>
                  <a:lnTo>
                    <a:pt x="410" y="2"/>
                  </a:lnTo>
                  <a:lnTo>
                    <a:pt x="439" y="9"/>
                  </a:lnTo>
                  <a:lnTo>
                    <a:pt x="462" y="21"/>
                  </a:lnTo>
                  <a:lnTo>
                    <a:pt x="483" y="34"/>
                  </a:lnTo>
                  <a:lnTo>
                    <a:pt x="499" y="54"/>
                  </a:lnTo>
                  <a:lnTo>
                    <a:pt x="510" y="75"/>
                  </a:lnTo>
                  <a:lnTo>
                    <a:pt x="518" y="100"/>
                  </a:lnTo>
                  <a:lnTo>
                    <a:pt x="520" y="127"/>
                  </a:lnTo>
                  <a:lnTo>
                    <a:pt x="520" y="294"/>
                  </a:lnTo>
                  <a:lnTo>
                    <a:pt x="476" y="294"/>
                  </a:lnTo>
                  <a:lnTo>
                    <a:pt x="476" y="127"/>
                  </a:lnTo>
                  <a:lnTo>
                    <a:pt x="474" y="107"/>
                  </a:lnTo>
                  <a:lnTo>
                    <a:pt x="468" y="90"/>
                  </a:lnTo>
                  <a:lnTo>
                    <a:pt x="462" y="81"/>
                  </a:lnTo>
                  <a:lnTo>
                    <a:pt x="455" y="73"/>
                  </a:lnTo>
                  <a:lnTo>
                    <a:pt x="447" y="65"/>
                  </a:lnTo>
                  <a:lnTo>
                    <a:pt x="434" y="56"/>
                  </a:lnTo>
                  <a:lnTo>
                    <a:pt x="416" y="48"/>
                  </a:lnTo>
                  <a:lnTo>
                    <a:pt x="397" y="44"/>
                  </a:lnTo>
                  <a:lnTo>
                    <a:pt x="378" y="42"/>
                  </a:lnTo>
                  <a:lnTo>
                    <a:pt x="343" y="48"/>
                  </a:lnTo>
                  <a:lnTo>
                    <a:pt x="326" y="54"/>
                  </a:lnTo>
                  <a:lnTo>
                    <a:pt x="313" y="63"/>
                  </a:lnTo>
                  <a:lnTo>
                    <a:pt x="303" y="71"/>
                  </a:lnTo>
                  <a:lnTo>
                    <a:pt x="297" y="81"/>
                  </a:lnTo>
                  <a:lnTo>
                    <a:pt x="291" y="90"/>
                  </a:lnTo>
                  <a:lnTo>
                    <a:pt x="286" y="107"/>
                  </a:lnTo>
                  <a:lnTo>
                    <a:pt x="282" y="127"/>
                  </a:lnTo>
                  <a:lnTo>
                    <a:pt x="282" y="294"/>
                  </a:lnTo>
                  <a:lnTo>
                    <a:pt x="236" y="294"/>
                  </a:lnTo>
                  <a:lnTo>
                    <a:pt x="236" y="127"/>
                  </a:lnTo>
                  <a:lnTo>
                    <a:pt x="236" y="107"/>
                  </a:lnTo>
                  <a:lnTo>
                    <a:pt x="230" y="90"/>
                  </a:lnTo>
                  <a:lnTo>
                    <a:pt x="224" y="81"/>
                  </a:lnTo>
                  <a:lnTo>
                    <a:pt x="217" y="71"/>
                  </a:lnTo>
                  <a:lnTo>
                    <a:pt x="209" y="63"/>
                  </a:lnTo>
                  <a:lnTo>
                    <a:pt x="199" y="57"/>
                  </a:lnTo>
                  <a:lnTo>
                    <a:pt x="190" y="52"/>
                  </a:lnTo>
                  <a:lnTo>
                    <a:pt x="178" y="48"/>
                  </a:lnTo>
                  <a:lnTo>
                    <a:pt x="159" y="44"/>
                  </a:lnTo>
                  <a:lnTo>
                    <a:pt x="140" y="42"/>
                  </a:lnTo>
                  <a:lnTo>
                    <a:pt x="105" y="48"/>
                  </a:lnTo>
                  <a:lnTo>
                    <a:pt x="94" y="52"/>
                  </a:lnTo>
                  <a:lnTo>
                    <a:pt x="84" y="57"/>
                  </a:lnTo>
                  <a:lnTo>
                    <a:pt x="74" y="63"/>
                  </a:lnTo>
                  <a:lnTo>
                    <a:pt x="65" y="71"/>
                  </a:lnTo>
                  <a:lnTo>
                    <a:pt x="59" y="81"/>
                  </a:lnTo>
                  <a:lnTo>
                    <a:pt x="51" y="90"/>
                  </a:lnTo>
                  <a:lnTo>
                    <a:pt x="46" y="107"/>
                  </a:lnTo>
                  <a:lnTo>
                    <a:pt x="44" y="127"/>
                  </a:lnTo>
                  <a:lnTo>
                    <a:pt x="44" y="294"/>
                  </a:lnTo>
                  <a:lnTo>
                    <a:pt x="0" y="294"/>
                  </a:lnTo>
                  <a:lnTo>
                    <a:pt x="0" y="34"/>
                  </a:lnTo>
                  <a:lnTo>
                    <a:pt x="44" y="34"/>
                  </a:lnTo>
                  <a:lnTo>
                    <a:pt x="63" y="21"/>
                  </a:lnTo>
                  <a:lnTo>
                    <a:pt x="86" y="9"/>
                  </a:lnTo>
                  <a:lnTo>
                    <a:pt x="113" y="2"/>
                  </a:lnTo>
                  <a:lnTo>
                    <a:pt x="14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5" name="Freeform 546"/>
            <p:cNvSpPr>
              <a:spLocks noEditPoints="1"/>
            </p:cNvSpPr>
            <p:nvPr/>
          </p:nvSpPr>
          <p:spPr bwMode="auto">
            <a:xfrm>
              <a:off x="5295" y="2071"/>
              <a:ext cx="325" cy="300"/>
            </a:xfrm>
            <a:custGeom>
              <a:avLst/>
              <a:gdLst>
                <a:gd name="T0" fmla="*/ 123 w 325"/>
                <a:gd name="T1" fmla="*/ 46 h 300"/>
                <a:gd name="T2" fmla="*/ 89 w 325"/>
                <a:gd name="T3" fmla="*/ 61 h 300"/>
                <a:gd name="T4" fmla="*/ 71 w 325"/>
                <a:gd name="T5" fmla="*/ 77 h 300"/>
                <a:gd name="T6" fmla="*/ 56 w 325"/>
                <a:gd name="T7" fmla="*/ 104 h 300"/>
                <a:gd name="T8" fmla="*/ 277 w 325"/>
                <a:gd name="T9" fmla="*/ 125 h 300"/>
                <a:gd name="T10" fmla="*/ 263 w 325"/>
                <a:gd name="T11" fmla="*/ 88 h 300"/>
                <a:gd name="T12" fmla="*/ 248 w 325"/>
                <a:gd name="T13" fmla="*/ 69 h 300"/>
                <a:gd name="T14" fmla="*/ 223 w 325"/>
                <a:gd name="T15" fmla="*/ 52 h 300"/>
                <a:gd name="T16" fmla="*/ 185 w 325"/>
                <a:gd name="T17" fmla="*/ 42 h 300"/>
                <a:gd name="T18" fmla="*/ 164 w 325"/>
                <a:gd name="T19" fmla="*/ 0 h 300"/>
                <a:gd name="T20" fmla="*/ 229 w 325"/>
                <a:gd name="T21" fmla="*/ 11 h 300"/>
                <a:gd name="T22" fmla="*/ 279 w 325"/>
                <a:gd name="T23" fmla="*/ 40 h 300"/>
                <a:gd name="T24" fmla="*/ 313 w 325"/>
                <a:gd name="T25" fmla="*/ 88 h 300"/>
                <a:gd name="T26" fmla="*/ 325 w 325"/>
                <a:gd name="T27" fmla="*/ 154 h 300"/>
                <a:gd name="T28" fmla="*/ 48 w 325"/>
                <a:gd name="T29" fmla="*/ 163 h 300"/>
                <a:gd name="T30" fmla="*/ 62 w 325"/>
                <a:gd name="T31" fmla="*/ 205 h 300"/>
                <a:gd name="T32" fmla="*/ 79 w 325"/>
                <a:gd name="T33" fmla="*/ 227 h 300"/>
                <a:gd name="T34" fmla="*/ 106 w 325"/>
                <a:gd name="T35" fmla="*/ 246 h 300"/>
                <a:gd name="T36" fmla="*/ 150 w 325"/>
                <a:gd name="T37" fmla="*/ 257 h 300"/>
                <a:gd name="T38" fmla="*/ 210 w 325"/>
                <a:gd name="T39" fmla="*/ 257 h 300"/>
                <a:gd name="T40" fmla="*/ 271 w 325"/>
                <a:gd name="T41" fmla="*/ 238 h 300"/>
                <a:gd name="T42" fmla="*/ 300 w 325"/>
                <a:gd name="T43" fmla="*/ 271 h 300"/>
                <a:gd name="T44" fmla="*/ 242 w 325"/>
                <a:gd name="T45" fmla="*/ 292 h 300"/>
                <a:gd name="T46" fmla="*/ 175 w 325"/>
                <a:gd name="T47" fmla="*/ 300 h 300"/>
                <a:gd name="T48" fmla="*/ 106 w 325"/>
                <a:gd name="T49" fmla="*/ 292 h 300"/>
                <a:gd name="T50" fmla="*/ 50 w 325"/>
                <a:gd name="T51" fmla="*/ 263 h 300"/>
                <a:gd name="T52" fmla="*/ 14 w 325"/>
                <a:gd name="T53" fmla="*/ 217 h 300"/>
                <a:gd name="T54" fmla="*/ 0 w 325"/>
                <a:gd name="T55" fmla="*/ 152 h 300"/>
                <a:gd name="T56" fmla="*/ 14 w 325"/>
                <a:gd name="T57" fmla="*/ 86 h 300"/>
                <a:gd name="T58" fmla="*/ 48 w 325"/>
                <a:gd name="T59" fmla="*/ 38 h 300"/>
                <a:gd name="T60" fmla="*/ 100 w 325"/>
                <a:gd name="T61" fmla="*/ 9 h 300"/>
                <a:gd name="T62" fmla="*/ 164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4" y="40"/>
                  </a:moveTo>
                  <a:lnTo>
                    <a:pt x="123" y="46"/>
                  </a:lnTo>
                  <a:lnTo>
                    <a:pt x="106" y="52"/>
                  </a:lnTo>
                  <a:lnTo>
                    <a:pt x="89" y="61"/>
                  </a:lnTo>
                  <a:lnTo>
                    <a:pt x="81" y="67"/>
                  </a:lnTo>
                  <a:lnTo>
                    <a:pt x="71" y="77"/>
                  </a:lnTo>
                  <a:lnTo>
                    <a:pt x="64" y="86"/>
                  </a:lnTo>
                  <a:lnTo>
                    <a:pt x="56" y="104"/>
                  </a:lnTo>
                  <a:lnTo>
                    <a:pt x="50" y="125"/>
                  </a:lnTo>
                  <a:lnTo>
                    <a:pt x="277" y="125"/>
                  </a:lnTo>
                  <a:lnTo>
                    <a:pt x="271" y="106"/>
                  </a:lnTo>
                  <a:lnTo>
                    <a:pt x="263" y="88"/>
                  </a:lnTo>
                  <a:lnTo>
                    <a:pt x="256" y="79"/>
                  </a:lnTo>
                  <a:lnTo>
                    <a:pt x="248" y="69"/>
                  </a:lnTo>
                  <a:lnTo>
                    <a:pt x="238" y="61"/>
                  </a:lnTo>
                  <a:lnTo>
                    <a:pt x="223" y="52"/>
                  </a:lnTo>
                  <a:lnTo>
                    <a:pt x="206" y="46"/>
                  </a:lnTo>
                  <a:lnTo>
                    <a:pt x="185" y="42"/>
                  </a:lnTo>
                  <a:lnTo>
                    <a:pt x="164" y="40"/>
                  </a:lnTo>
                  <a:close/>
                  <a:moveTo>
                    <a:pt x="164" y="0"/>
                  </a:moveTo>
                  <a:lnTo>
                    <a:pt x="196" y="2"/>
                  </a:lnTo>
                  <a:lnTo>
                    <a:pt x="229" y="11"/>
                  </a:lnTo>
                  <a:lnTo>
                    <a:pt x="256" y="23"/>
                  </a:lnTo>
                  <a:lnTo>
                    <a:pt x="279" y="40"/>
                  </a:lnTo>
                  <a:lnTo>
                    <a:pt x="298" y="61"/>
                  </a:lnTo>
                  <a:lnTo>
                    <a:pt x="313" y="88"/>
                  </a:lnTo>
                  <a:lnTo>
                    <a:pt x="323" y="119"/>
                  </a:lnTo>
                  <a:lnTo>
                    <a:pt x="325" y="154"/>
                  </a:lnTo>
                  <a:lnTo>
                    <a:pt x="325" y="163"/>
                  </a:lnTo>
                  <a:lnTo>
                    <a:pt x="48" y="163"/>
                  </a:lnTo>
                  <a:lnTo>
                    <a:pt x="52" y="186"/>
                  </a:lnTo>
                  <a:lnTo>
                    <a:pt x="62" y="205"/>
                  </a:lnTo>
                  <a:lnTo>
                    <a:pt x="69" y="217"/>
                  </a:lnTo>
                  <a:lnTo>
                    <a:pt x="79" y="227"/>
                  </a:lnTo>
                  <a:lnTo>
                    <a:pt x="89" y="236"/>
                  </a:lnTo>
                  <a:lnTo>
                    <a:pt x="106" y="246"/>
                  </a:lnTo>
                  <a:lnTo>
                    <a:pt x="127" y="253"/>
                  </a:lnTo>
                  <a:lnTo>
                    <a:pt x="150" y="257"/>
                  </a:lnTo>
                  <a:lnTo>
                    <a:pt x="175" y="259"/>
                  </a:lnTo>
                  <a:lnTo>
                    <a:pt x="210" y="257"/>
                  </a:lnTo>
                  <a:lnTo>
                    <a:pt x="242" y="250"/>
                  </a:lnTo>
                  <a:lnTo>
                    <a:pt x="271" y="238"/>
                  </a:lnTo>
                  <a:lnTo>
                    <a:pt x="300" y="225"/>
                  </a:lnTo>
                  <a:lnTo>
                    <a:pt x="300" y="271"/>
                  </a:lnTo>
                  <a:lnTo>
                    <a:pt x="271" y="284"/>
                  </a:lnTo>
                  <a:lnTo>
                    <a:pt x="242" y="292"/>
                  </a:lnTo>
                  <a:lnTo>
                    <a:pt x="210" y="298"/>
                  </a:lnTo>
                  <a:lnTo>
                    <a:pt x="175" y="300"/>
                  </a:lnTo>
                  <a:lnTo>
                    <a:pt x="139" y="298"/>
                  </a:lnTo>
                  <a:lnTo>
                    <a:pt x="106" y="292"/>
                  </a:lnTo>
                  <a:lnTo>
                    <a:pt x="75" y="278"/>
                  </a:lnTo>
                  <a:lnTo>
                    <a:pt x="50" y="263"/>
                  </a:lnTo>
                  <a:lnTo>
                    <a:pt x="29" y="242"/>
                  </a:lnTo>
                  <a:lnTo>
                    <a:pt x="14" y="217"/>
                  </a:lnTo>
                  <a:lnTo>
                    <a:pt x="4" y="186"/>
                  </a:lnTo>
                  <a:lnTo>
                    <a:pt x="0" y="152"/>
                  </a:lnTo>
                  <a:lnTo>
                    <a:pt x="4" y="117"/>
                  </a:lnTo>
                  <a:lnTo>
                    <a:pt x="14" y="86"/>
                  </a:lnTo>
                  <a:lnTo>
                    <a:pt x="29" y="61"/>
                  </a:lnTo>
                  <a:lnTo>
                    <a:pt x="48" y="38"/>
                  </a:lnTo>
                  <a:lnTo>
                    <a:pt x="71" y="23"/>
                  </a:lnTo>
                  <a:lnTo>
                    <a:pt x="100" y="9"/>
                  </a:lnTo>
                  <a:lnTo>
                    <a:pt x="129" y="2"/>
                  </a:lnTo>
                  <a:lnTo>
                    <a:pt x="16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6" name="Freeform 547"/>
            <p:cNvSpPr>
              <a:spLocks/>
            </p:cNvSpPr>
            <p:nvPr/>
          </p:nvSpPr>
          <p:spPr bwMode="auto">
            <a:xfrm>
              <a:off x="5681" y="2071"/>
              <a:ext cx="321" cy="294"/>
            </a:xfrm>
            <a:custGeom>
              <a:avLst/>
              <a:gdLst>
                <a:gd name="T0" fmla="*/ 163 w 321"/>
                <a:gd name="T1" fmla="*/ 0 h 294"/>
                <a:gd name="T2" fmla="*/ 200 w 321"/>
                <a:gd name="T3" fmla="*/ 2 h 294"/>
                <a:gd name="T4" fmla="*/ 233 w 321"/>
                <a:gd name="T5" fmla="*/ 9 h 294"/>
                <a:gd name="T6" fmla="*/ 259 w 321"/>
                <a:gd name="T7" fmla="*/ 19 h 294"/>
                <a:gd name="T8" fmla="*/ 281 w 321"/>
                <a:gd name="T9" fmla="*/ 34 h 294"/>
                <a:gd name="T10" fmla="*/ 298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5 w 321"/>
                <a:gd name="T39" fmla="*/ 44 h 294"/>
                <a:gd name="T40" fmla="*/ 160 w 321"/>
                <a:gd name="T41" fmla="*/ 42 h 294"/>
                <a:gd name="T42" fmla="*/ 137 w 321"/>
                <a:gd name="T43" fmla="*/ 44 h 294"/>
                <a:gd name="T44" fmla="*/ 114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98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3" y="9"/>
                  </a:lnTo>
                  <a:lnTo>
                    <a:pt x="259" y="19"/>
                  </a:lnTo>
                  <a:lnTo>
                    <a:pt x="281" y="34"/>
                  </a:lnTo>
                  <a:lnTo>
                    <a:pt x="298"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5" y="44"/>
                  </a:lnTo>
                  <a:lnTo>
                    <a:pt x="160" y="42"/>
                  </a:lnTo>
                  <a:lnTo>
                    <a:pt x="137" y="44"/>
                  </a:lnTo>
                  <a:lnTo>
                    <a:pt x="114"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98"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7" name="Freeform 548"/>
            <p:cNvSpPr>
              <a:spLocks/>
            </p:cNvSpPr>
            <p:nvPr/>
          </p:nvSpPr>
          <p:spPr bwMode="auto">
            <a:xfrm>
              <a:off x="6050" y="1992"/>
              <a:ext cx="271" cy="379"/>
            </a:xfrm>
            <a:custGeom>
              <a:avLst/>
              <a:gdLst>
                <a:gd name="T0" fmla="*/ 67 w 271"/>
                <a:gd name="T1" fmla="*/ 0 h 379"/>
                <a:gd name="T2" fmla="*/ 113 w 271"/>
                <a:gd name="T3" fmla="*/ 0 h 379"/>
                <a:gd name="T4" fmla="*/ 113 w 271"/>
                <a:gd name="T5" fmla="*/ 85 h 379"/>
                <a:gd name="T6" fmla="*/ 271 w 271"/>
                <a:gd name="T7" fmla="*/ 85 h 379"/>
                <a:gd name="T8" fmla="*/ 271 w 271"/>
                <a:gd name="T9" fmla="*/ 125 h 379"/>
                <a:gd name="T10" fmla="*/ 113 w 271"/>
                <a:gd name="T11" fmla="*/ 125 h 379"/>
                <a:gd name="T12" fmla="*/ 113 w 271"/>
                <a:gd name="T13" fmla="*/ 254 h 379"/>
                <a:gd name="T14" fmla="*/ 115 w 271"/>
                <a:gd name="T15" fmla="*/ 281 h 379"/>
                <a:gd name="T16" fmla="*/ 121 w 271"/>
                <a:gd name="T17" fmla="*/ 302 h 379"/>
                <a:gd name="T18" fmla="*/ 132 w 271"/>
                <a:gd name="T19" fmla="*/ 319 h 379"/>
                <a:gd name="T20" fmla="*/ 148 w 271"/>
                <a:gd name="T21" fmla="*/ 329 h 379"/>
                <a:gd name="T22" fmla="*/ 167 w 271"/>
                <a:gd name="T23" fmla="*/ 336 h 379"/>
                <a:gd name="T24" fmla="*/ 190 w 271"/>
                <a:gd name="T25" fmla="*/ 338 h 379"/>
                <a:gd name="T26" fmla="*/ 209 w 271"/>
                <a:gd name="T27" fmla="*/ 336 h 379"/>
                <a:gd name="T28" fmla="*/ 230 w 271"/>
                <a:gd name="T29" fmla="*/ 332 h 379"/>
                <a:gd name="T30" fmla="*/ 267 w 271"/>
                <a:gd name="T31" fmla="*/ 317 h 379"/>
                <a:gd name="T32" fmla="*/ 267 w 271"/>
                <a:gd name="T33" fmla="*/ 359 h 379"/>
                <a:gd name="T34" fmla="*/ 228 w 271"/>
                <a:gd name="T35" fmla="*/ 375 h 379"/>
                <a:gd name="T36" fmla="*/ 207 w 271"/>
                <a:gd name="T37" fmla="*/ 379 h 379"/>
                <a:gd name="T38" fmla="*/ 182 w 271"/>
                <a:gd name="T39" fmla="*/ 379 h 379"/>
                <a:gd name="T40" fmla="*/ 159 w 271"/>
                <a:gd name="T41" fmla="*/ 379 h 379"/>
                <a:gd name="T42" fmla="*/ 138 w 271"/>
                <a:gd name="T43" fmla="*/ 373 h 379"/>
                <a:gd name="T44" fmla="*/ 119 w 271"/>
                <a:gd name="T45" fmla="*/ 365 h 379"/>
                <a:gd name="T46" fmla="*/ 102 w 271"/>
                <a:gd name="T47" fmla="*/ 354 h 379"/>
                <a:gd name="T48" fmla="*/ 88 w 271"/>
                <a:gd name="T49" fmla="*/ 338 h 379"/>
                <a:gd name="T50" fmla="*/ 77 w 271"/>
                <a:gd name="T51" fmla="*/ 319 h 379"/>
                <a:gd name="T52" fmla="*/ 71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3" y="0"/>
                  </a:lnTo>
                  <a:lnTo>
                    <a:pt x="113" y="85"/>
                  </a:lnTo>
                  <a:lnTo>
                    <a:pt x="271" y="85"/>
                  </a:lnTo>
                  <a:lnTo>
                    <a:pt x="271" y="125"/>
                  </a:lnTo>
                  <a:lnTo>
                    <a:pt x="113" y="125"/>
                  </a:lnTo>
                  <a:lnTo>
                    <a:pt x="113" y="254"/>
                  </a:lnTo>
                  <a:lnTo>
                    <a:pt x="115" y="281"/>
                  </a:lnTo>
                  <a:lnTo>
                    <a:pt x="121" y="302"/>
                  </a:lnTo>
                  <a:lnTo>
                    <a:pt x="132" y="319"/>
                  </a:lnTo>
                  <a:lnTo>
                    <a:pt x="148" y="329"/>
                  </a:lnTo>
                  <a:lnTo>
                    <a:pt x="167" y="336"/>
                  </a:lnTo>
                  <a:lnTo>
                    <a:pt x="190" y="338"/>
                  </a:lnTo>
                  <a:lnTo>
                    <a:pt x="209" y="336"/>
                  </a:lnTo>
                  <a:lnTo>
                    <a:pt x="230" y="332"/>
                  </a:lnTo>
                  <a:lnTo>
                    <a:pt x="267" y="317"/>
                  </a:lnTo>
                  <a:lnTo>
                    <a:pt x="267" y="359"/>
                  </a:lnTo>
                  <a:lnTo>
                    <a:pt x="228" y="375"/>
                  </a:lnTo>
                  <a:lnTo>
                    <a:pt x="207" y="379"/>
                  </a:lnTo>
                  <a:lnTo>
                    <a:pt x="182" y="379"/>
                  </a:lnTo>
                  <a:lnTo>
                    <a:pt x="159" y="379"/>
                  </a:lnTo>
                  <a:lnTo>
                    <a:pt x="138" y="373"/>
                  </a:lnTo>
                  <a:lnTo>
                    <a:pt x="119" y="365"/>
                  </a:lnTo>
                  <a:lnTo>
                    <a:pt x="102" y="354"/>
                  </a:lnTo>
                  <a:lnTo>
                    <a:pt x="88" y="338"/>
                  </a:lnTo>
                  <a:lnTo>
                    <a:pt x="77" y="319"/>
                  </a:lnTo>
                  <a:lnTo>
                    <a:pt x="71"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328" name="Group 415"/>
          <p:cNvGrpSpPr>
            <a:grpSpLocks noChangeAspect="1"/>
          </p:cNvGrpSpPr>
          <p:nvPr/>
        </p:nvGrpSpPr>
        <p:grpSpPr bwMode="auto">
          <a:xfrm>
            <a:off x="4248133" y="2089182"/>
            <a:ext cx="1009698" cy="173810"/>
            <a:chOff x="0" y="1496"/>
            <a:chExt cx="6303" cy="1085"/>
          </a:xfrm>
          <a:solidFill>
            <a:schemeClr val="tx2"/>
          </a:solidFill>
        </p:grpSpPr>
        <p:sp>
          <p:nvSpPr>
            <p:cNvPr id="329"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2" name="Group 516"/>
          <p:cNvGrpSpPr>
            <a:grpSpLocks noChangeAspect="1"/>
          </p:cNvGrpSpPr>
          <p:nvPr/>
        </p:nvGrpSpPr>
        <p:grpSpPr bwMode="auto">
          <a:xfrm>
            <a:off x="7168769" y="2434259"/>
            <a:ext cx="634387" cy="141568"/>
            <a:chOff x="500" y="1283"/>
            <a:chExt cx="6305" cy="1407"/>
          </a:xfrm>
          <a:solidFill>
            <a:schemeClr val="tx2"/>
          </a:solidFill>
        </p:grpSpPr>
        <p:sp>
          <p:nvSpPr>
            <p:cNvPr id="343"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2" name="Group 487"/>
          <p:cNvGrpSpPr>
            <a:grpSpLocks noChangeAspect="1"/>
          </p:cNvGrpSpPr>
          <p:nvPr/>
        </p:nvGrpSpPr>
        <p:grpSpPr bwMode="auto">
          <a:xfrm>
            <a:off x="7168769" y="2226066"/>
            <a:ext cx="528595" cy="143141"/>
            <a:chOff x="587" y="1283"/>
            <a:chExt cx="6263" cy="1696"/>
          </a:xfrm>
          <a:solidFill>
            <a:schemeClr val="tx2"/>
          </a:solidFill>
        </p:grpSpPr>
        <p:sp>
          <p:nvSpPr>
            <p:cNvPr id="353"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4"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5"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6"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7"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8" name="Rectangle 494"/>
            <p:cNvSpPr>
              <a:spLocks noChangeArrowheads="1"/>
            </p:cNvSpPr>
            <p:nvPr/>
          </p:nvSpPr>
          <p:spPr bwMode="auto">
            <a:xfrm>
              <a:off x="4106" y="1894"/>
              <a:ext cx="89" cy="82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59"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60"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61"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62"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63"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364" name="Group 502"/>
          <p:cNvGrpSpPr>
            <a:grpSpLocks noChangeAspect="1"/>
          </p:cNvGrpSpPr>
          <p:nvPr/>
        </p:nvGrpSpPr>
        <p:grpSpPr bwMode="auto">
          <a:xfrm>
            <a:off x="7168769" y="1807169"/>
            <a:ext cx="639464" cy="144056"/>
            <a:chOff x="0" y="1289"/>
            <a:chExt cx="6330" cy="1426"/>
          </a:xfrm>
          <a:solidFill>
            <a:schemeClr val="tx2"/>
          </a:solidFill>
        </p:grpSpPr>
        <p:sp>
          <p:nvSpPr>
            <p:cNvPr id="365"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5" name="Group 415"/>
          <p:cNvGrpSpPr>
            <a:grpSpLocks noChangeAspect="1"/>
          </p:cNvGrpSpPr>
          <p:nvPr/>
        </p:nvGrpSpPr>
        <p:grpSpPr bwMode="auto">
          <a:xfrm>
            <a:off x="7168769" y="2016278"/>
            <a:ext cx="840797" cy="144735"/>
            <a:chOff x="0" y="1496"/>
            <a:chExt cx="6303" cy="1085"/>
          </a:xfrm>
          <a:solidFill>
            <a:schemeClr val="tx2"/>
          </a:solidFill>
        </p:grpSpPr>
        <p:sp>
          <p:nvSpPr>
            <p:cNvPr id="376"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63472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Banking Services consumers are </a:t>
            </a:r>
            <a:r>
              <a:rPr lang="en-US" dirty="0" smtClean="0"/>
              <a:t/>
            </a:r>
            <a:br>
              <a:rPr lang="en-US" dirty="0" smtClean="0"/>
            </a:br>
            <a:r>
              <a:rPr lang="en-US" dirty="0" smtClean="0"/>
              <a:t>engaged </a:t>
            </a:r>
            <a:r>
              <a:rPr lang="en-US" dirty="0"/>
              <a:t>across MSN channels..</a:t>
            </a:r>
            <a:br>
              <a:rPr lang="en-US" dirty="0"/>
            </a:br>
            <a:endParaRPr lang="en-US" dirty="0"/>
          </a:p>
        </p:txBody>
      </p:sp>
      <p:sp>
        <p:nvSpPr>
          <p:cNvPr id="4" name="Text Placeholder 3"/>
          <p:cNvSpPr>
            <a:spLocks noGrp="1"/>
          </p:cNvSpPr>
          <p:nvPr>
            <p:ph type="body" sz="quarter" idx="18"/>
          </p:nvPr>
        </p:nvSpPr>
        <p:spPr/>
        <p:txBody>
          <a:bodyPr/>
          <a:lstStyle/>
          <a:p>
            <a:endParaRPr lang="en-US"/>
          </a:p>
        </p:txBody>
      </p:sp>
      <p:sp>
        <p:nvSpPr>
          <p:cNvPr id="5" name="Rectangle 4"/>
          <p:cNvSpPr/>
          <p:nvPr/>
        </p:nvSpPr>
        <p:spPr>
          <a:xfrm>
            <a:off x="301623" y="1156491"/>
            <a:ext cx="3345343" cy="324782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469062" y="1156492"/>
            <a:ext cx="2904133" cy="1235834"/>
          </a:xfrm>
          <a:prstGeom prst="rect">
            <a:avLst/>
          </a:prstGeom>
        </p:spPr>
        <p:txBody>
          <a:bodyPr wrap="square" lIns="0" tIns="0" rIns="0" bIns="0" anchor="ctr">
            <a:noAutofit/>
          </a:bodyPr>
          <a:lstStyle/>
          <a:p>
            <a:pPr lvl="0"/>
            <a:r>
              <a:rPr lang="en-US" sz="1200" dirty="0">
                <a:solidFill>
                  <a:prstClr val="white"/>
                </a:solidFill>
              </a:rPr>
              <a:t>Banking audiences skew </a:t>
            </a:r>
            <a:r>
              <a:rPr lang="en-US" sz="1200" dirty="0" smtClean="0">
                <a:solidFill>
                  <a:prstClr val="white"/>
                </a:solidFill>
              </a:rPr>
              <a:t>towards </a:t>
            </a:r>
            <a:r>
              <a:rPr lang="en-US" sz="1200" dirty="0">
                <a:solidFill>
                  <a:prstClr val="white"/>
                </a:solidFill>
              </a:rPr>
              <a:t>the MSN Homepage, </a:t>
            </a:r>
            <a:r>
              <a:rPr lang="en-US" sz="1200" dirty="0" err="1">
                <a:solidFill>
                  <a:prstClr val="white"/>
                </a:solidFill>
              </a:rPr>
              <a:t>Wonderwall</a:t>
            </a:r>
            <a:r>
              <a:rPr lang="en-US" sz="1200" dirty="0">
                <a:solidFill>
                  <a:prstClr val="white"/>
                </a:solidFill>
              </a:rPr>
              <a:t>, MSN Now, MSN Money and MSN Entertainment when compared to the </a:t>
            </a:r>
            <a:r>
              <a:rPr lang="en-US" sz="1200" dirty="0" smtClean="0">
                <a:solidFill>
                  <a:prstClr val="white"/>
                </a:solidFill>
              </a:rPr>
              <a:t>general </a:t>
            </a:r>
            <a:r>
              <a:rPr lang="en-US" sz="1200" dirty="0">
                <a:solidFill>
                  <a:prstClr val="white"/>
                </a:solidFill>
              </a:rPr>
              <a:t>MSN audience</a:t>
            </a:r>
          </a:p>
        </p:txBody>
      </p:sp>
      <p:sp>
        <p:nvSpPr>
          <p:cNvPr id="8" name="Rectangle 7"/>
          <p:cNvSpPr/>
          <p:nvPr/>
        </p:nvSpPr>
        <p:spPr bwMode="auto">
          <a:xfrm>
            <a:off x="469063" y="2115879"/>
            <a:ext cx="2904132" cy="2288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spcBef>
                <a:spcPct val="20000"/>
              </a:spcBef>
              <a:buClr>
                <a:srgbClr val="EF3A42"/>
              </a:buClr>
            </a:pPr>
            <a:r>
              <a:rPr lang="en-US" sz="2400" dirty="0" smtClean="0">
                <a:solidFill>
                  <a:prstClr val="white"/>
                </a:solidFill>
                <a:latin typeface="Segoe UI Light"/>
              </a:rPr>
              <a:t>33%+ </a:t>
            </a:r>
            <a:r>
              <a:rPr lang="en-US" sz="1200" dirty="0">
                <a:solidFill>
                  <a:prstClr val="white"/>
                </a:solidFill>
              </a:rPr>
              <a:t>lift in numbers of users engaging in brand </a:t>
            </a:r>
            <a:r>
              <a:rPr lang="en-US" sz="1200" dirty="0" smtClean="0">
                <a:solidFill>
                  <a:prstClr val="white"/>
                </a:solidFill>
              </a:rPr>
              <a:t>behavior</a:t>
            </a:r>
          </a:p>
          <a:p>
            <a:pPr defTabSz="376473">
              <a:lnSpc>
                <a:spcPct val="90000"/>
              </a:lnSpc>
              <a:spcBef>
                <a:spcPct val="20000"/>
              </a:spcBef>
              <a:buClr>
                <a:srgbClr val="EF3A42"/>
              </a:buClr>
            </a:pPr>
            <a:r>
              <a:rPr lang="en-US" sz="2400" dirty="0" smtClean="0">
                <a:solidFill>
                  <a:prstClr val="white"/>
                </a:solidFill>
                <a:latin typeface="Segoe UI Light"/>
              </a:rPr>
              <a:t>56%+ </a:t>
            </a:r>
            <a:r>
              <a:rPr lang="en-US" sz="1200" dirty="0">
                <a:solidFill>
                  <a:prstClr val="white"/>
                </a:solidFill>
              </a:rPr>
              <a:t>lift to homepages </a:t>
            </a:r>
            <a:r>
              <a:rPr lang="en-US" sz="1200" dirty="0" smtClean="0">
                <a:solidFill>
                  <a:prstClr val="white"/>
                </a:solidFill>
              </a:rPr>
              <a:t/>
            </a:r>
            <a:br>
              <a:rPr lang="en-US" sz="1200" dirty="0" smtClean="0">
                <a:solidFill>
                  <a:prstClr val="white"/>
                </a:solidFill>
              </a:rPr>
            </a:br>
            <a:r>
              <a:rPr lang="en-US" sz="1200" dirty="0" smtClean="0">
                <a:solidFill>
                  <a:prstClr val="white"/>
                </a:solidFill>
              </a:rPr>
              <a:t>post </a:t>
            </a:r>
            <a:r>
              <a:rPr lang="en-US" sz="1200" dirty="0">
                <a:solidFill>
                  <a:prstClr val="white"/>
                </a:solidFill>
              </a:rPr>
              <a:t>ad exposure</a:t>
            </a:r>
          </a:p>
          <a:p>
            <a:pPr defTabSz="376473">
              <a:lnSpc>
                <a:spcPct val="90000"/>
              </a:lnSpc>
              <a:spcBef>
                <a:spcPct val="20000"/>
              </a:spcBef>
              <a:buClr>
                <a:srgbClr val="EF3A42"/>
              </a:buClr>
            </a:pPr>
            <a:r>
              <a:rPr lang="en-US" sz="2400" dirty="0" smtClean="0">
                <a:solidFill>
                  <a:prstClr val="white"/>
                </a:solidFill>
                <a:latin typeface="Segoe UI Light"/>
              </a:rPr>
              <a:t>69% </a:t>
            </a:r>
            <a:r>
              <a:rPr lang="en-US" sz="1200" dirty="0">
                <a:solidFill>
                  <a:prstClr val="white"/>
                </a:solidFill>
              </a:rPr>
              <a:t>of the Banking audiences’ site visitation skews to MSN Homepage, </a:t>
            </a:r>
            <a:r>
              <a:rPr lang="en-US" sz="1200" dirty="0" err="1">
                <a:solidFill>
                  <a:prstClr val="white"/>
                </a:solidFill>
              </a:rPr>
              <a:t>Wonderwall</a:t>
            </a:r>
            <a:r>
              <a:rPr lang="en-US" sz="1200" dirty="0">
                <a:solidFill>
                  <a:prstClr val="white"/>
                </a:solidFill>
              </a:rPr>
              <a:t>, MSN Now and MSN </a:t>
            </a:r>
            <a:r>
              <a:rPr lang="en-US" sz="1200" dirty="0" smtClean="0">
                <a:solidFill>
                  <a:prstClr val="white"/>
                </a:solidFill>
              </a:rPr>
              <a:t>Money</a:t>
            </a:r>
            <a:endParaRPr lang="en-US" sz="1200" dirty="0">
              <a:solidFill>
                <a:prstClr val="white"/>
              </a:solidFill>
            </a:endParaRPr>
          </a:p>
        </p:txBody>
      </p:sp>
      <p:sp>
        <p:nvSpPr>
          <p:cNvPr id="9" name="Rectangle 8"/>
          <p:cNvSpPr/>
          <p:nvPr/>
        </p:nvSpPr>
        <p:spPr bwMode="auto">
          <a:xfrm>
            <a:off x="3646966" y="1156491"/>
            <a:ext cx="5211284" cy="3247826"/>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1" name="Chart 10"/>
          <p:cNvGraphicFramePr/>
          <p:nvPr>
            <p:extLst>
              <p:ext uri="{D42A27DB-BD31-4B8C-83A1-F6EECF244321}">
                <p14:modId xmlns:p14="http://schemas.microsoft.com/office/powerpoint/2010/main" val="1949367612"/>
              </p:ext>
            </p:extLst>
          </p:nvPr>
        </p:nvGraphicFramePr>
        <p:xfrm>
          <a:off x="3646966" y="1156491"/>
          <a:ext cx="5211284" cy="3232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8318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625" y="1906588"/>
            <a:ext cx="4270375" cy="2484437"/>
          </a:xfrm>
          <a:prstGeom prst="rect">
            <a:avLst/>
          </a:prstGeom>
          <a:solidFill>
            <a:srgbClr val="00206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497039" y="2219102"/>
            <a:ext cx="4012441" cy="1641696"/>
          </a:xfrm>
        </p:spPr>
        <p:txBody>
          <a:bodyPr/>
          <a:lstStyle/>
          <a:p>
            <a:r>
              <a:rPr lang="en-US" sz="4000" spc="0" dirty="0">
                <a:solidFill>
                  <a:schemeClr val="tx2"/>
                </a:solidFill>
              </a:rPr>
              <a:t>Investing </a:t>
            </a:r>
            <a:r>
              <a:rPr lang="en-US" sz="4000" spc="0" dirty="0" smtClean="0">
                <a:solidFill>
                  <a:schemeClr val="tx2"/>
                </a:solidFill>
              </a:rPr>
              <a:t>in the </a:t>
            </a:r>
            <a:br>
              <a:rPr lang="en-US" sz="4000" spc="0" dirty="0" smtClean="0">
                <a:solidFill>
                  <a:schemeClr val="tx2"/>
                </a:solidFill>
              </a:rPr>
            </a:br>
            <a:r>
              <a:rPr lang="en-US" sz="4000" spc="0" dirty="0" smtClean="0">
                <a:solidFill>
                  <a:schemeClr val="tx2"/>
                </a:solidFill>
              </a:rPr>
              <a:t>Financial Services Consumer </a:t>
            </a:r>
            <a:endParaRPr lang="en-US" sz="4000" spc="0" dirty="0">
              <a:solidFill>
                <a:schemeClr val="tx2"/>
              </a:solidFill>
            </a:endParaRPr>
          </a:p>
        </p:txBody>
      </p:sp>
    </p:spTree>
    <p:extLst>
      <p:ext uri="{BB962C8B-B14F-4D97-AF65-F5344CB8AC3E}">
        <p14:creationId xmlns:p14="http://schemas.microsoft.com/office/powerpoint/2010/main" val="4192087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Banking and Lending: where to expand spend</a:t>
            </a:r>
          </a:p>
        </p:txBody>
      </p:sp>
      <p:sp>
        <p:nvSpPr>
          <p:cNvPr id="3" name="Text Placeholder 2"/>
          <p:cNvSpPr>
            <a:spLocks noGrp="1"/>
          </p:cNvSpPr>
          <p:nvPr>
            <p:ph type="body" sz="quarter" idx="18"/>
          </p:nvPr>
        </p:nvSpPr>
        <p:spPr/>
        <p:txBody>
          <a:bodyPr/>
          <a:lstStyle/>
          <a:p>
            <a:r>
              <a:rPr lang="en-US" dirty="0"/>
              <a:t>Source: Microsoft Advertising Internal Reports for </a:t>
            </a:r>
            <a:r>
              <a:rPr lang="en-US" dirty="0" smtClean="0"/>
              <a:t>US</a:t>
            </a:r>
            <a:endParaRPr lang="en-US" dirty="0"/>
          </a:p>
        </p:txBody>
      </p:sp>
      <p:sp>
        <p:nvSpPr>
          <p:cNvPr id="4" name="Rectangle 3"/>
          <p:cNvSpPr/>
          <p:nvPr/>
        </p:nvSpPr>
        <p:spPr bwMode="auto">
          <a:xfrm>
            <a:off x="3646966" y="744279"/>
            <a:ext cx="5211284" cy="3660038"/>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01623" y="744279"/>
            <a:ext cx="3345343" cy="366003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a:xfrm>
            <a:off x="469062" y="744279"/>
            <a:ext cx="2904133" cy="3660038"/>
          </a:xfrm>
          <a:prstGeom prst="rect">
            <a:avLst/>
          </a:prstGeom>
        </p:spPr>
        <p:txBody>
          <a:bodyPr wrap="square" lIns="0" tIns="0" rIns="0" bIns="0" anchor="ctr">
            <a:noAutofit/>
          </a:bodyPr>
          <a:lstStyle/>
          <a:p>
            <a:pPr lvl="0"/>
            <a:r>
              <a:rPr lang="en-US" sz="1600" dirty="0">
                <a:solidFill>
                  <a:prstClr val="white"/>
                </a:solidFill>
              </a:rPr>
              <a:t>Banking advertisers increased their focus spend on the MSN Homepage and MSN Money. Skype and </a:t>
            </a:r>
            <a:r>
              <a:rPr lang="en-US" sz="1600" dirty="0" err="1">
                <a:solidFill>
                  <a:prstClr val="white"/>
                </a:solidFill>
              </a:rPr>
              <a:t>Glo</a:t>
            </a:r>
            <a:r>
              <a:rPr lang="en-US" sz="1600" dirty="0">
                <a:solidFill>
                  <a:prstClr val="white"/>
                </a:solidFill>
              </a:rPr>
              <a:t> saw more investment from this advertising category in FY 2013</a:t>
            </a:r>
          </a:p>
        </p:txBody>
      </p:sp>
      <p:graphicFrame>
        <p:nvGraphicFramePr>
          <p:cNvPr id="7" name="Chart 6"/>
          <p:cNvGraphicFramePr/>
          <p:nvPr>
            <p:extLst>
              <p:ext uri="{D42A27DB-BD31-4B8C-83A1-F6EECF244321}">
                <p14:modId xmlns:p14="http://schemas.microsoft.com/office/powerpoint/2010/main" val="2235466062"/>
              </p:ext>
            </p:extLst>
          </p:nvPr>
        </p:nvGraphicFramePr>
        <p:xfrm>
          <a:off x="3646966" y="744279"/>
          <a:ext cx="5211284" cy="3660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14192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1625" y="1865313"/>
            <a:ext cx="4270375" cy="2484437"/>
          </a:xfrm>
          <a:prstGeom prst="rect">
            <a:avLst/>
          </a:prstGeom>
          <a:solidFill>
            <a:schemeClr val="accent4">
              <a:alpha val="8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Brokerage</a:t>
            </a:r>
            <a:endParaRPr lang="en-US" sz="4800" spc="0" dirty="0">
              <a:solidFill>
                <a:schemeClr val="tx2"/>
              </a:solidFill>
            </a:endParaRPr>
          </a:p>
        </p:txBody>
      </p:sp>
    </p:spTree>
    <p:extLst>
      <p:ext uri="{BB962C8B-B14F-4D97-AF65-F5344CB8AC3E}">
        <p14:creationId xmlns:p14="http://schemas.microsoft.com/office/powerpoint/2010/main" val="2173764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reaches all categories of brokerage audiences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May 2013 (Active Traders defined as users with portfolio value&gt;$500K or &gt;50 brokerage transactions online); (New Traders defined as users who searched online for Money Market accounts, brokerage accounts, IRA or 401K in the last 6 months); (Long Term &amp; Retirement planners defined as users who have IRA or 401K accounts)</a:t>
            </a:r>
          </a:p>
          <a:p>
            <a:endParaRPr lang="en-US" dirty="0"/>
          </a:p>
        </p:txBody>
      </p:sp>
      <p:sp>
        <p:nvSpPr>
          <p:cNvPr id="5" name="Rectangle 4"/>
          <p:cNvSpPr/>
          <p:nvPr/>
        </p:nvSpPr>
        <p:spPr bwMode="auto">
          <a:xfrm>
            <a:off x="2835434" y="750339"/>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57%</a:t>
            </a:r>
            <a:r>
              <a:rPr lang="en-US" sz="1300" dirty="0">
                <a:solidFill>
                  <a:prstClr val="white"/>
                </a:solidFill>
              </a:rPr>
              <a:t> </a:t>
            </a:r>
            <a:endParaRPr lang="en-US" sz="1200" dirty="0">
              <a:solidFill>
                <a:prstClr val="white"/>
              </a:solidFill>
            </a:endParaRPr>
          </a:p>
          <a:p>
            <a:pPr defTabSz="376573">
              <a:lnSpc>
                <a:spcPct val="90000"/>
              </a:lnSpc>
              <a:spcBef>
                <a:spcPct val="20000"/>
              </a:spcBef>
              <a:buClr>
                <a:srgbClr val="EF3A42"/>
              </a:buClr>
            </a:pPr>
            <a:r>
              <a:rPr lang="en-US" sz="1000" dirty="0">
                <a:solidFill>
                  <a:prstClr val="white"/>
                </a:solidFill>
              </a:rPr>
              <a:t>45+ age group</a:t>
            </a:r>
            <a:endParaRPr lang="en-US" sz="1000" i="1" dirty="0">
              <a:solidFill>
                <a:prstClr val="white"/>
              </a:solidFill>
            </a:endParaRPr>
          </a:p>
        </p:txBody>
      </p:sp>
      <p:sp>
        <p:nvSpPr>
          <p:cNvPr id="6" name="Rectangle 5"/>
          <p:cNvSpPr/>
          <p:nvPr/>
        </p:nvSpPr>
        <p:spPr bwMode="auto">
          <a:xfrm>
            <a:off x="4353849" y="750339"/>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79%</a:t>
            </a:r>
            <a:endParaRPr lang="en-US" sz="1800" dirty="0">
              <a:solidFill>
                <a:prstClr val="white"/>
              </a:solidFill>
            </a:endParaRPr>
          </a:p>
          <a:p>
            <a:pPr defTabSz="376573">
              <a:lnSpc>
                <a:spcPct val="90000"/>
              </a:lnSpc>
              <a:spcBef>
                <a:spcPct val="20000"/>
              </a:spcBef>
              <a:buClr>
                <a:srgbClr val="EF3A42"/>
              </a:buClr>
            </a:pPr>
            <a:r>
              <a:rPr lang="en-US" sz="1000" dirty="0">
                <a:solidFill>
                  <a:prstClr val="white"/>
                </a:solidFill>
              </a:rPr>
              <a:t>Male</a:t>
            </a:r>
            <a:endParaRPr lang="en-US" sz="1000" i="1" dirty="0">
              <a:solidFill>
                <a:prstClr val="white"/>
              </a:solidFill>
            </a:endParaRPr>
          </a:p>
        </p:txBody>
      </p:sp>
      <p:sp>
        <p:nvSpPr>
          <p:cNvPr id="7" name="Rectangle 6"/>
          <p:cNvSpPr/>
          <p:nvPr/>
        </p:nvSpPr>
        <p:spPr bwMode="auto">
          <a:xfrm>
            <a:off x="5872264" y="750339"/>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37% </a:t>
            </a:r>
            <a:br>
              <a:rPr lang="en-US" sz="2100" dirty="0">
                <a:solidFill>
                  <a:prstClr val="white"/>
                </a:solidFill>
              </a:rPr>
            </a:br>
            <a:r>
              <a:rPr lang="en-US" sz="1000" dirty="0">
                <a:solidFill>
                  <a:prstClr val="white"/>
                </a:solidFill>
              </a:rPr>
              <a:t>Make more than $100K </a:t>
            </a:r>
            <a:endParaRPr lang="en-US" sz="1000" i="1" dirty="0">
              <a:solidFill>
                <a:prstClr val="white"/>
              </a:solidFill>
            </a:endParaRPr>
          </a:p>
        </p:txBody>
      </p:sp>
      <p:sp>
        <p:nvSpPr>
          <p:cNvPr id="8" name="Rectangle 7"/>
          <p:cNvSpPr/>
          <p:nvPr/>
        </p:nvSpPr>
        <p:spPr bwMode="auto">
          <a:xfrm>
            <a:off x="301625" y="744278"/>
            <a:ext cx="2486504" cy="11664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ctr" anchorCtr="0" forceAA="0" compatLnSpc="1">
            <a:prstTxWarp prst="textNoShape">
              <a:avLst/>
            </a:prstTxWarp>
            <a:noAutofit/>
          </a:bodyPr>
          <a:lstStyle/>
          <a:p>
            <a:pPr defTabSz="376573">
              <a:lnSpc>
                <a:spcPct val="90000"/>
              </a:lnSpc>
              <a:spcBef>
                <a:spcPct val="20000"/>
              </a:spcBef>
              <a:buClr>
                <a:srgbClr val="EF3A42"/>
              </a:buClr>
            </a:pPr>
            <a:r>
              <a:rPr lang="en-US" sz="1300" dirty="0">
                <a:solidFill>
                  <a:prstClr val="white"/>
                </a:solidFill>
              </a:rPr>
              <a:t>6.6M Active Traders online. Microsoft properties reach 76% of them</a:t>
            </a:r>
            <a:endParaRPr lang="en-US" sz="800" i="1" dirty="0">
              <a:solidFill>
                <a:prstClr val="white"/>
              </a:solidFill>
            </a:endParaRPr>
          </a:p>
        </p:txBody>
      </p:sp>
      <p:sp>
        <p:nvSpPr>
          <p:cNvPr id="9" name="Rectangle 8"/>
          <p:cNvSpPr/>
          <p:nvPr/>
        </p:nvSpPr>
        <p:spPr bwMode="auto">
          <a:xfrm>
            <a:off x="7390679" y="747308"/>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92% </a:t>
            </a:r>
            <a:br>
              <a:rPr lang="en-US" sz="2100" dirty="0">
                <a:solidFill>
                  <a:prstClr val="white"/>
                </a:solidFill>
              </a:rPr>
            </a:br>
            <a:r>
              <a:rPr lang="en-US" sz="1000" dirty="0">
                <a:solidFill>
                  <a:prstClr val="white"/>
                </a:solidFill>
              </a:rPr>
              <a:t>Shop online</a:t>
            </a:r>
            <a:endParaRPr lang="en-US" sz="1000" i="1" dirty="0">
              <a:solidFill>
                <a:prstClr val="white"/>
              </a:solidFill>
            </a:endParaRPr>
          </a:p>
        </p:txBody>
      </p:sp>
      <p:sp>
        <p:nvSpPr>
          <p:cNvPr id="10" name="Rectangle 9"/>
          <p:cNvSpPr/>
          <p:nvPr/>
        </p:nvSpPr>
        <p:spPr bwMode="auto">
          <a:xfrm>
            <a:off x="2835434" y="2014027"/>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57%</a:t>
            </a:r>
            <a:r>
              <a:rPr lang="en-US" sz="1300" dirty="0">
                <a:solidFill>
                  <a:prstClr val="white"/>
                </a:solidFill>
              </a:rPr>
              <a:t> </a:t>
            </a:r>
            <a:endParaRPr lang="en-US" sz="1200" dirty="0">
              <a:solidFill>
                <a:prstClr val="white"/>
              </a:solidFill>
            </a:endParaRPr>
          </a:p>
          <a:p>
            <a:pPr defTabSz="376573">
              <a:lnSpc>
                <a:spcPct val="90000"/>
              </a:lnSpc>
              <a:spcBef>
                <a:spcPct val="20000"/>
              </a:spcBef>
              <a:buClr>
                <a:srgbClr val="EF3A42"/>
              </a:buClr>
            </a:pPr>
            <a:r>
              <a:rPr lang="en-US" sz="1000" dirty="0">
                <a:solidFill>
                  <a:prstClr val="white"/>
                </a:solidFill>
              </a:rPr>
              <a:t>25-54 age group</a:t>
            </a:r>
            <a:endParaRPr lang="en-US" sz="1000" i="1" dirty="0">
              <a:solidFill>
                <a:prstClr val="white"/>
              </a:solidFill>
            </a:endParaRPr>
          </a:p>
        </p:txBody>
      </p:sp>
      <p:sp>
        <p:nvSpPr>
          <p:cNvPr id="11" name="Rectangle 10"/>
          <p:cNvSpPr/>
          <p:nvPr/>
        </p:nvSpPr>
        <p:spPr bwMode="auto">
          <a:xfrm>
            <a:off x="4353849" y="2014027"/>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69%</a:t>
            </a:r>
            <a:endParaRPr lang="en-US" sz="1800" dirty="0">
              <a:solidFill>
                <a:prstClr val="white"/>
              </a:solidFill>
            </a:endParaRPr>
          </a:p>
          <a:p>
            <a:pPr defTabSz="376573">
              <a:lnSpc>
                <a:spcPct val="90000"/>
              </a:lnSpc>
              <a:spcBef>
                <a:spcPct val="20000"/>
              </a:spcBef>
              <a:buClr>
                <a:srgbClr val="EF3A42"/>
              </a:buClr>
            </a:pPr>
            <a:r>
              <a:rPr lang="en-US" sz="1000" dirty="0">
                <a:solidFill>
                  <a:prstClr val="white"/>
                </a:solidFill>
              </a:rPr>
              <a:t>Male</a:t>
            </a:r>
            <a:endParaRPr lang="en-US" sz="1000" i="1" dirty="0">
              <a:solidFill>
                <a:prstClr val="white"/>
              </a:solidFill>
            </a:endParaRPr>
          </a:p>
        </p:txBody>
      </p:sp>
      <p:sp>
        <p:nvSpPr>
          <p:cNvPr id="12" name="Rectangle 11"/>
          <p:cNvSpPr/>
          <p:nvPr/>
        </p:nvSpPr>
        <p:spPr bwMode="auto">
          <a:xfrm>
            <a:off x="5872264" y="2014027"/>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34% </a:t>
            </a:r>
            <a:br>
              <a:rPr lang="en-US" sz="2100" dirty="0">
                <a:solidFill>
                  <a:prstClr val="white"/>
                </a:solidFill>
              </a:rPr>
            </a:br>
            <a:r>
              <a:rPr lang="en-US" sz="1000" dirty="0">
                <a:solidFill>
                  <a:prstClr val="white"/>
                </a:solidFill>
              </a:rPr>
              <a:t>Make more than $100K </a:t>
            </a:r>
            <a:endParaRPr lang="en-US" sz="1000" i="1" dirty="0">
              <a:solidFill>
                <a:prstClr val="white"/>
              </a:solidFill>
            </a:endParaRPr>
          </a:p>
        </p:txBody>
      </p:sp>
      <p:sp>
        <p:nvSpPr>
          <p:cNvPr id="13" name="Rectangle 12"/>
          <p:cNvSpPr/>
          <p:nvPr/>
        </p:nvSpPr>
        <p:spPr bwMode="auto">
          <a:xfrm>
            <a:off x="301625" y="2007967"/>
            <a:ext cx="2486504" cy="11664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ctr" anchorCtr="0" forceAA="0" compatLnSpc="1">
            <a:prstTxWarp prst="textNoShape">
              <a:avLst/>
            </a:prstTxWarp>
            <a:noAutofit/>
          </a:bodyPr>
          <a:lstStyle/>
          <a:p>
            <a:pPr defTabSz="376573">
              <a:lnSpc>
                <a:spcPct val="90000"/>
              </a:lnSpc>
              <a:spcBef>
                <a:spcPct val="20000"/>
              </a:spcBef>
              <a:buClr>
                <a:srgbClr val="EF3A42"/>
              </a:buClr>
            </a:pPr>
            <a:r>
              <a:rPr lang="en-US" sz="1300" dirty="0">
                <a:solidFill>
                  <a:prstClr val="white"/>
                </a:solidFill>
              </a:rPr>
              <a:t>8.2M New Traders online. Microsoft properties reach 76% of them</a:t>
            </a:r>
            <a:endParaRPr lang="en-US" sz="800" i="1" dirty="0">
              <a:solidFill>
                <a:prstClr val="white"/>
              </a:solidFill>
            </a:endParaRPr>
          </a:p>
        </p:txBody>
      </p:sp>
      <p:sp>
        <p:nvSpPr>
          <p:cNvPr id="14" name="Rectangle 13"/>
          <p:cNvSpPr/>
          <p:nvPr/>
        </p:nvSpPr>
        <p:spPr bwMode="auto">
          <a:xfrm>
            <a:off x="7390679" y="2010996"/>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90% </a:t>
            </a:r>
            <a:br>
              <a:rPr lang="en-US" sz="2100" dirty="0">
                <a:solidFill>
                  <a:prstClr val="white"/>
                </a:solidFill>
              </a:rPr>
            </a:br>
            <a:r>
              <a:rPr lang="en-US" sz="1000" dirty="0">
                <a:solidFill>
                  <a:prstClr val="white"/>
                </a:solidFill>
              </a:rPr>
              <a:t>Bought products &amp; services online</a:t>
            </a:r>
            <a:endParaRPr lang="en-US" sz="1000" i="1" dirty="0">
              <a:solidFill>
                <a:prstClr val="white"/>
              </a:solidFill>
            </a:endParaRPr>
          </a:p>
        </p:txBody>
      </p:sp>
      <p:sp>
        <p:nvSpPr>
          <p:cNvPr id="15" name="Rectangle 14"/>
          <p:cNvSpPr/>
          <p:nvPr/>
        </p:nvSpPr>
        <p:spPr bwMode="auto">
          <a:xfrm>
            <a:off x="2835434" y="3252104"/>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72%</a:t>
            </a:r>
            <a:r>
              <a:rPr lang="en-US" sz="1300" dirty="0">
                <a:solidFill>
                  <a:prstClr val="white"/>
                </a:solidFill>
              </a:rPr>
              <a:t> </a:t>
            </a:r>
            <a:endParaRPr lang="en-US" sz="1200" dirty="0">
              <a:solidFill>
                <a:prstClr val="white"/>
              </a:solidFill>
            </a:endParaRPr>
          </a:p>
          <a:p>
            <a:pPr defTabSz="376573">
              <a:lnSpc>
                <a:spcPct val="90000"/>
              </a:lnSpc>
              <a:spcBef>
                <a:spcPct val="20000"/>
              </a:spcBef>
              <a:buClr>
                <a:srgbClr val="EF3A42"/>
              </a:buClr>
            </a:pPr>
            <a:r>
              <a:rPr lang="en-US" sz="1000" dirty="0">
                <a:solidFill>
                  <a:prstClr val="white"/>
                </a:solidFill>
              </a:rPr>
              <a:t>35+ age group</a:t>
            </a:r>
            <a:endParaRPr lang="en-US" sz="1000" i="1" dirty="0">
              <a:solidFill>
                <a:prstClr val="white"/>
              </a:solidFill>
            </a:endParaRPr>
          </a:p>
        </p:txBody>
      </p:sp>
      <p:sp>
        <p:nvSpPr>
          <p:cNvPr id="16" name="Rectangle 15"/>
          <p:cNvSpPr/>
          <p:nvPr/>
        </p:nvSpPr>
        <p:spPr bwMode="auto">
          <a:xfrm>
            <a:off x="4353849" y="3252104"/>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57%</a:t>
            </a:r>
            <a:endParaRPr lang="en-US" sz="1800" dirty="0">
              <a:solidFill>
                <a:prstClr val="white"/>
              </a:solidFill>
            </a:endParaRPr>
          </a:p>
          <a:p>
            <a:pPr defTabSz="376573">
              <a:lnSpc>
                <a:spcPct val="90000"/>
              </a:lnSpc>
              <a:spcBef>
                <a:spcPct val="20000"/>
              </a:spcBef>
              <a:buClr>
                <a:srgbClr val="EF3A42"/>
              </a:buClr>
            </a:pPr>
            <a:r>
              <a:rPr lang="en-US" sz="1000" dirty="0">
                <a:solidFill>
                  <a:prstClr val="white"/>
                </a:solidFill>
              </a:rPr>
              <a:t>Male</a:t>
            </a:r>
            <a:endParaRPr lang="en-US" sz="1000" i="1" dirty="0">
              <a:solidFill>
                <a:prstClr val="white"/>
              </a:solidFill>
            </a:endParaRPr>
          </a:p>
        </p:txBody>
      </p:sp>
      <p:sp>
        <p:nvSpPr>
          <p:cNvPr id="17" name="Rectangle 16"/>
          <p:cNvSpPr/>
          <p:nvPr/>
        </p:nvSpPr>
        <p:spPr bwMode="auto">
          <a:xfrm>
            <a:off x="5872264" y="3252104"/>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35% </a:t>
            </a:r>
            <a:br>
              <a:rPr lang="en-US" sz="2100" dirty="0">
                <a:solidFill>
                  <a:prstClr val="white"/>
                </a:solidFill>
              </a:rPr>
            </a:br>
            <a:r>
              <a:rPr lang="en-US" sz="1000" dirty="0">
                <a:solidFill>
                  <a:prstClr val="white"/>
                </a:solidFill>
              </a:rPr>
              <a:t>Make more than $100K </a:t>
            </a:r>
            <a:endParaRPr lang="en-US" sz="1000" i="1" dirty="0">
              <a:solidFill>
                <a:prstClr val="white"/>
              </a:solidFill>
            </a:endParaRPr>
          </a:p>
        </p:txBody>
      </p:sp>
      <p:sp>
        <p:nvSpPr>
          <p:cNvPr id="18" name="Rectangle 17"/>
          <p:cNvSpPr/>
          <p:nvPr/>
        </p:nvSpPr>
        <p:spPr bwMode="auto">
          <a:xfrm>
            <a:off x="301625" y="3246046"/>
            <a:ext cx="2486504" cy="11664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ctr" anchorCtr="0" forceAA="0" compatLnSpc="1">
            <a:prstTxWarp prst="textNoShape">
              <a:avLst/>
            </a:prstTxWarp>
            <a:noAutofit/>
          </a:bodyPr>
          <a:lstStyle/>
          <a:p>
            <a:pPr defTabSz="376573">
              <a:lnSpc>
                <a:spcPct val="90000"/>
              </a:lnSpc>
              <a:spcBef>
                <a:spcPct val="20000"/>
              </a:spcBef>
              <a:buClr>
                <a:srgbClr val="EF3A42"/>
              </a:buClr>
            </a:pPr>
            <a:r>
              <a:rPr lang="en-US" sz="1300" dirty="0">
                <a:solidFill>
                  <a:prstClr val="white"/>
                </a:solidFill>
              </a:rPr>
              <a:t>52.6M Long Term &amp; Retirement Planners online. Microsoft properties reach 80% of them</a:t>
            </a:r>
            <a:endParaRPr lang="en-US" sz="800" i="1" dirty="0">
              <a:solidFill>
                <a:prstClr val="white"/>
              </a:solidFill>
            </a:endParaRPr>
          </a:p>
        </p:txBody>
      </p:sp>
      <p:sp>
        <p:nvSpPr>
          <p:cNvPr id="19" name="Rectangle 18"/>
          <p:cNvSpPr/>
          <p:nvPr/>
        </p:nvSpPr>
        <p:spPr bwMode="auto">
          <a:xfrm>
            <a:off x="7390679" y="3249075"/>
            <a:ext cx="1467572" cy="11604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49" tIns="134500" rIns="67249" bIns="134500" numCol="1" spcCol="0" rtlCol="0" fromWordArt="0" anchor="t" anchorCtr="0" forceAA="0" compatLnSpc="1">
            <a:prstTxWarp prst="textNoShape">
              <a:avLst/>
            </a:prstTxWarp>
            <a:noAutofit/>
          </a:bodyPr>
          <a:lstStyle/>
          <a:p>
            <a:pPr defTabSz="376573">
              <a:lnSpc>
                <a:spcPct val="90000"/>
              </a:lnSpc>
              <a:spcBef>
                <a:spcPct val="20000"/>
              </a:spcBef>
              <a:buClr>
                <a:srgbClr val="EF3A42"/>
              </a:buClr>
            </a:pPr>
            <a:r>
              <a:rPr lang="en-US" sz="2100" dirty="0">
                <a:solidFill>
                  <a:prstClr val="white"/>
                </a:solidFill>
              </a:rPr>
              <a:t>93% </a:t>
            </a:r>
            <a:br>
              <a:rPr lang="en-US" sz="2100" dirty="0">
                <a:solidFill>
                  <a:prstClr val="white"/>
                </a:solidFill>
              </a:rPr>
            </a:br>
            <a:r>
              <a:rPr lang="en-US" sz="1000" dirty="0">
                <a:solidFill>
                  <a:prstClr val="white"/>
                </a:solidFill>
              </a:rPr>
              <a:t>Shop online</a:t>
            </a:r>
            <a:endParaRPr lang="en-US" sz="1000" i="1" dirty="0">
              <a:solidFill>
                <a:prstClr val="white"/>
              </a:solidFill>
            </a:endParaRPr>
          </a:p>
        </p:txBody>
      </p:sp>
    </p:spTree>
    <p:extLst>
      <p:ext uri="{BB962C8B-B14F-4D97-AF65-F5344CB8AC3E}">
        <p14:creationId xmlns:p14="http://schemas.microsoft.com/office/powerpoint/2010/main" val="18867718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Brokerage Audience </a:t>
            </a:r>
            <a:r>
              <a:rPr lang="en-US" dirty="0" smtClean="0"/>
              <a:t>are on </a:t>
            </a:r>
            <a:br>
              <a:rPr lang="en-US" dirty="0" smtClean="0"/>
            </a:br>
            <a:r>
              <a:rPr lang="en-US" dirty="0" smtClean="0"/>
              <a:t>Microsoft properties throughout the day</a:t>
            </a:r>
            <a:endParaRPr lang="en-US" dirty="0"/>
          </a:p>
        </p:txBody>
      </p:sp>
      <p:sp>
        <p:nvSpPr>
          <p:cNvPr id="3" name="Text Placeholder 2"/>
          <p:cNvSpPr>
            <a:spLocks noGrp="1"/>
          </p:cNvSpPr>
          <p:nvPr>
            <p:ph type="body" sz="quarter" idx="18"/>
          </p:nvPr>
        </p:nvSpPr>
        <p:spPr/>
        <p:txBody>
          <a:bodyPr/>
          <a:lstStyle/>
          <a:p>
            <a:r>
              <a:rPr lang="en-US" dirty="0">
                <a:solidFill>
                  <a:srgbClr val="505050"/>
                </a:solidFill>
              </a:rPr>
              <a:t>Source: Microsoft Advertising Internal Reports for US, May 2013</a:t>
            </a:r>
          </a:p>
        </p:txBody>
      </p:sp>
      <p:sp>
        <p:nvSpPr>
          <p:cNvPr id="300" name="Rectangle 299"/>
          <p:cNvSpPr/>
          <p:nvPr/>
        </p:nvSpPr>
        <p:spPr bwMode="auto">
          <a:xfrm>
            <a:off x="3176333" y="1028699"/>
            <a:ext cx="2807208" cy="165936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1" name="Rectangle 300"/>
          <p:cNvSpPr/>
          <p:nvPr/>
        </p:nvSpPr>
        <p:spPr bwMode="auto">
          <a:xfrm>
            <a:off x="3176333" y="2731855"/>
            <a:ext cx="2807208" cy="165936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2" name="Rectangle 301"/>
          <p:cNvSpPr/>
          <p:nvPr/>
        </p:nvSpPr>
        <p:spPr bwMode="auto">
          <a:xfrm>
            <a:off x="6051042" y="1028699"/>
            <a:ext cx="2807208" cy="16593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3" name="Picture 302"/>
          <p:cNvPicPr>
            <a:picLocks noChangeAspect="1"/>
          </p:cNvPicPr>
          <p:nvPr/>
        </p:nvPicPr>
        <p:blipFill rotWithShape="1">
          <a:blip r:embed="rId3" cstate="screen">
            <a:extLst>
              <a:ext uri="{28A0092B-C50C-407E-A947-70E740481C1C}">
                <a14:useLocalDpi xmlns:a14="http://schemas.microsoft.com/office/drawing/2010/main"/>
              </a:ext>
            </a:extLst>
          </a:blip>
          <a:srcRect l="35965" r="24825"/>
          <a:stretch/>
        </p:blipFill>
        <p:spPr>
          <a:xfrm>
            <a:off x="3175175" y="1028700"/>
            <a:ext cx="976567" cy="1659360"/>
          </a:xfrm>
          <a:prstGeom prst="rect">
            <a:avLst/>
          </a:prstGeom>
        </p:spPr>
      </p:pic>
      <p:sp>
        <p:nvSpPr>
          <p:cNvPr id="304" name="Rectangle 303"/>
          <p:cNvSpPr/>
          <p:nvPr/>
        </p:nvSpPr>
        <p:spPr bwMode="auto">
          <a:xfrm>
            <a:off x="6051042" y="2731855"/>
            <a:ext cx="2807208" cy="16593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5" name="Title 2"/>
          <p:cNvSpPr txBox="1">
            <a:spLocks/>
          </p:cNvSpPr>
          <p:nvPr/>
        </p:nvSpPr>
        <p:spPr>
          <a:xfrm>
            <a:off x="4236993"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Morning</a:t>
            </a:r>
            <a:br>
              <a:rPr lang="en-US" sz="2800" spc="0" dirty="0" smtClean="0">
                <a:solidFill>
                  <a:schemeClr val="tx2"/>
                </a:solidFill>
              </a:rPr>
            </a:br>
            <a:r>
              <a:rPr lang="en-US" sz="1600" spc="0" dirty="0" smtClean="0">
                <a:solidFill>
                  <a:schemeClr val="tx2"/>
                </a:solidFill>
              </a:rPr>
              <a:t>5-9am</a:t>
            </a:r>
            <a:endParaRPr lang="en-US" sz="1600" spc="0" dirty="0">
              <a:solidFill>
                <a:schemeClr val="tx2"/>
              </a:solidFill>
            </a:endParaRPr>
          </a:p>
        </p:txBody>
      </p:sp>
      <p:pic>
        <p:nvPicPr>
          <p:cNvPr id="306" name="Picture 30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sp>
        <p:nvSpPr>
          <p:cNvPr id="307" name="Title 2"/>
          <p:cNvSpPr txBox="1">
            <a:spLocks/>
          </p:cNvSpPr>
          <p:nvPr/>
        </p:nvSpPr>
        <p:spPr>
          <a:xfrm>
            <a:off x="7112860"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Mid-Day</a:t>
            </a:r>
            <a:br>
              <a:rPr lang="en-US" sz="2800" spc="0" dirty="0" smtClean="0">
                <a:solidFill>
                  <a:schemeClr val="tx2"/>
                </a:solidFill>
              </a:rPr>
            </a:br>
            <a:r>
              <a:rPr lang="en-US" sz="1600" spc="0" dirty="0" smtClean="0">
                <a:solidFill>
                  <a:schemeClr val="tx2"/>
                </a:solidFill>
              </a:rPr>
              <a:t>9am-1pm</a:t>
            </a:r>
            <a:endParaRPr lang="en-US" sz="1600" spc="0" dirty="0">
              <a:solidFill>
                <a:schemeClr val="tx2"/>
              </a:solidFill>
            </a:endParaRPr>
          </a:p>
        </p:txBody>
      </p:sp>
      <p:pic>
        <p:nvPicPr>
          <p:cNvPr id="308" name="Picture 30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5175" y="2732915"/>
            <a:ext cx="976567" cy="1657242"/>
          </a:xfrm>
          <a:prstGeom prst="rect">
            <a:avLst/>
          </a:prstGeom>
        </p:spPr>
      </p:pic>
      <p:sp>
        <p:nvSpPr>
          <p:cNvPr id="309" name="Title 2"/>
          <p:cNvSpPr txBox="1">
            <a:spLocks/>
          </p:cNvSpPr>
          <p:nvPr/>
        </p:nvSpPr>
        <p:spPr>
          <a:xfrm>
            <a:off x="4236993"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Afternoon</a:t>
            </a:r>
            <a:endParaRPr lang="en-US" sz="2800" spc="0" dirty="0">
              <a:solidFill>
                <a:schemeClr val="tx2"/>
              </a:solidFill>
            </a:endParaRPr>
          </a:p>
          <a:p>
            <a:r>
              <a:rPr lang="en-US" sz="1600" spc="0" dirty="0" smtClean="0">
                <a:solidFill>
                  <a:schemeClr val="tx2"/>
                </a:solidFill>
              </a:rPr>
              <a:t>1-5pm</a:t>
            </a:r>
            <a:endParaRPr lang="en-US" sz="1600" spc="0" dirty="0">
              <a:solidFill>
                <a:schemeClr val="tx2"/>
              </a:solidFill>
            </a:endParaRPr>
          </a:p>
          <a:p>
            <a:endParaRPr lang="en-US" sz="2800" spc="0" dirty="0" smtClean="0">
              <a:solidFill>
                <a:schemeClr val="tx2"/>
              </a:solidFill>
            </a:endParaRPr>
          </a:p>
        </p:txBody>
      </p:sp>
      <p:pic>
        <p:nvPicPr>
          <p:cNvPr id="310" name="Picture 30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311" name="Title 2"/>
          <p:cNvSpPr txBox="1">
            <a:spLocks/>
          </p:cNvSpPr>
          <p:nvPr/>
        </p:nvSpPr>
        <p:spPr>
          <a:xfrm>
            <a:off x="7112860"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Evening</a:t>
            </a:r>
            <a:br>
              <a:rPr lang="en-US" sz="2800" spc="0" dirty="0" smtClean="0">
                <a:solidFill>
                  <a:schemeClr val="tx2"/>
                </a:solidFill>
              </a:rPr>
            </a:br>
            <a:r>
              <a:rPr lang="en-US" sz="1600" spc="0" dirty="0" smtClean="0">
                <a:solidFill>
                  <a:schemeClr val="tx2"/>
                </a:solidFill>
              </a:rPr>
              <a:t>5-8pm</a:t>
            </a:r>
            <a:endParaRPr lang="en-US" sz="1600" spc="0" dirty="0">
              <a:solidFill>
                <a:schemeClr val="tx2"/>
              </a:solidFill>
            </a:endParaRPr>
          </a:p>
        </p:txBody>
      </p:sp>
      <p:grpSp>
        <p:nvGrpSpPr>
          <p:cNvPr id="405" name="Group 432"/>
          <p:cNvGrpSpPr>
            <a:grpSpLocks noChangeAspect="1"/>
          </p:cNvGrpSpPr>
          <p:nvPr/>
        </p:nvGrpSpPr>
        <p:grpSpPr bwMode="auto">
          <a:xfrm>
            <a:off x="7137022" y="3793763"/>
            <a:ext cx="654517" cy="136960"/>
            <a:chOff x="8" y="1359"/>
            <a:chExt cx="6332" cy="1325"/>
          </a:xfrm>
          <a:solidFill>
            <a:schemeClr val="tx2"/>
          </a:solidFill>
        </p:grpSpPr>
        <p:sp>
          <p:nvSpPr>
            <p:cNvPr id="422"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06" name="Picture 40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7022" y="4100186"/>
            <a:ext cx="741074" cy="166925"/>
          </a:xfrm>
          <a:prstGeom prst="rect">
            <a:avLst/>
          </a:prstGeom>
        </p:spPr>
      </p:pic>
      <p:pic>
        <p:nvPicPr>
          <p:cNvPr id="407" name="Picture 40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94388" y="3803413"/>
            <a:ext cx="472189" cy="201390"/>
          </a:xfrm>
          <a:prstGeom prst="rect">
            <a:avLst/>
          </a:prstGeom>
        </p:spPr>
      </p:pic>
      <p:pic>
        <p:nvPicPr>
          <p:cNvPr id="408" name="Picture 407"/>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810043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409" name="Group 516"/>
          <p:cNvGrpSpPr>
            <a:grpSpLocks noChangeAspect="1"/>
          </p:cNvGrpSpPr>
          <p:nvPr/>
        </p:nvGrpSpPr>
        <p:grpSpPr bwMode="auto">
          <a:xfrm>
            <a:off x="7137022" y="3466830"/>
            <a:ext cx="634387" cy="141568"/>
            <a:chOff x="500" y="1283"/>
            <a:chExt cx="6305" cy="1407"/>
          </a:xfrm>
          <a:solidFill>
            <a:schemeClr val="tx2"/>
          </a:solidFill>
        </p:grpSpPr>
        <p:sp>
          <p:nvSpPr>
            <p:cNvPr id="413"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286011" y="1028699"/>
            <a:ext cx="2807208" cy="3362518"/>
            <a:chOff x="286011" y="1028699"/>
            <a:chExt cx="2807208" cy="3362518"/>
          </a:xfrm>
        </p:grpSpPr>
        <p:sp>
          <p:nvSpPr>
            <p:cNvPr id="299" name="Rectangle 298"/>
            <p:cNvSpPr/>
            <p:nvPr/>
          </p:nvSpPr>
          <p:spPr bwMode="auto">
            <a:xfrm>
              <a:off x="286011" y="1028699"/>
              <a:ext cx="2807208" cy="3362518"/>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4" name="Rectangle 313"/>
            <p:cNvSpPr/>
            <p:nvPr/>
          </p:nvSpPr>
          <p:spPr bwMode="auto">
            <a:xfrm>
              <a:off x="385531"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5" name="Rectangle 314"/>
            <p:cNvSpPr/>
            <p:nvPr/>
          </p:nvSpPr>
          <p:spPr bwMode="auto">
            <a:xfrm>
              <a:off x="2654279"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16" name="Group 315"/>
            <p:cNvGrpSpPr/>
            <p:nvPr/>
          </p:nvGrpSpPr>
          <p:grpSpPr>
            <a:xfrm>
              <a:off x="377017" y="1110882"/>
              <a:ext cx="2643022" cy="904909"/>
              <a:chOff x="377017" y="1110882"/>
              <a:chExt cx="2643022" cy="904909"/>
            </a:xfrm>
          </p:grpSpPr>
          <p:grpSp>
            <p:nvGrpSpPr>
              <p:cNvPr id="491" name="Group 490"/>
              <p:cNvGrpSpPr/>
              <p:nvPr/>
            </p:nvGrpSpPr>
            <p:grpSpPr>
              <a:xfrm>
                <a:off x="377017" y="1110882"/>
                <a:ext cx="473507" cy="904909"/>
                <a:chOff x="377017" y="1110882"/>
                <a:chExt cx="473507" cy="904909"/>
              </a:xfrm>
            </p:grpSpPr>
            <p:sp>
              <p:nvSpPr>
                <p:cNvPr id="494" name="Rectangle 493"/>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5" name="Rectangle 494"/>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92" name="Rectangle 491"/>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3" name="Rectangle 492"/>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7" name="Group 316"/>
            <p:cNvGrpSpPr/>
            <p:nvPr/>
          </p:nvGrpSpPr>
          <p:grpSpPr>
            <a:xfrm flipV="1">
              <a:off x="377017" y="3369917"/>
              <a:ext cx="2643022" cy="904909"/>
              <a:chOff x="377017" y="1110882"/>
              <a:chExt cx="2643022" cy="904909"/>
            </a:xfrm>
          </p:grpSpPr>
          <p:grpSp>
            <p:nvGrpSpPr>
              <p:cNvPr id="486" name="Group 485"/>
              <p:cNvGrpSpPr/>
              <p:nvPr/>
            </p:nvGrpSpPr>
            <p:grpSpPr>
              <a:xfrm>
                <a:off x="377017" y="1110882"/>
                <a:ext cx="473507" cy="904909"/>
                <a:chOff x="377017" y="1110882"/>
                <a:chExt cx="473507" cy="904909"/>
              </a:xfrm>
            </p:grpSpPr>
            <p:sp>
              <p:nvSpPr>
                <p:cNvPr id="489" name="Rectangle 488"/>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0" name="Rectangle 489"/>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87" name="Rectangle 486"/>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8" name="Rectangle 487"/>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8" name="Group 317"/>
            <p:cNvGrpSpPr/>
            <p:nvPr/>
          </p:nvGrpSpPr>
          <p:grpSpPr>
            <a:xfrm>
              <a:off x="1395080" y="2573292"/>
              <a:ext cx="1463040" cy="1097280"/>
              <a:chOff x="1395080" y="2573292"/>
              <a:chExt cx="1463040" cy="1097280"/>
            </a:xfrm>
          </p:grpSpPr>
          <p:sp>
            <p:nvSpPr>
              <p:cNvPr id="484" name="Rectangle 483"/>
              <p:cNvSpPr/>
              <p:nvPr/>
            </p:nvSpPr>
            <p:spPr bwMode="auto">
              <a:xfrm rot="11100000">
                <a:off x="1619698" y="2573292"/>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5" name="Rectangle 484"/>
              <p:cNvSpPr/>
              <p:nvPr/>
            </p:nvSpPr>
            <p:spPr bwMode="auto">
              <a:xfrm rot="7620000">
                <a:off x="2117456" y="230907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21" name="Group 415"/>
          <p:cNvGrpSpPr>
            <a:grpSpLocks noChangeAspect="1"/>
          </p:cNvGrpSpPr>
          <p:nvPr/>
        </p:nvGrpSpPr>
        <p:grpSpPr bwMode="auto">
          <a:xfrm>
            <a:off x="4255960" y="3475161"/>
            <a:ext cx="893829" cy="153864"/>
            <a:chOff x="0" y="1496"/>
            <a:chExt cx="6303" cy="1085"/>
          </a:xfrm>
          <a:solidFill>
            <a:schemeClr val="tx2"/>
          </a:solidFill>
        </p:grpSpPr>
        <p:sp>
          <p:nvSpPr>
            <p:cNvPr id="222"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5" name="Group 432"/>
          <p:cNvGrpSpPr>
            <a:grpSpLocks noChangeAspect="1"/>
          </p:cNvGrpSpPr>
          <p:nvPr/>
        </p:nvGrpSpPr>
        <p:grpSpPr bwMode="auto">
          <a:xfrm>
            <a:off x="4255960" y="3701805"/>
            <a:ext cx="654517" cy="136960"/>
            <a:chOff x="8" y="1359"/>
            <a:chExt cx="6332" cy="1325"/>
          </a:xfrm>
          <a:solidFill>
            <a:schemeClr val="tx2"/>
          </a:solidFill>
        </p:grpSpPr>
        <p:sp>
          <p:nvSpPr>
            <p:cNvPr id="236"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46" name="Picture 2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5960" y="3911544"/>
            <a:ext cx="741074" cy="166925"/>
          </a:xfrm>
          <a:prstGeom prst="rect">
            <a:avLst/>
          </a:prstGeom>
        </p:spPr>
      </p:pic>
      <p:grpSp>
        <p:nvGrpSpPr>
          <p:cNvPr id="247" name="Group 516"/>
          <p:cNvGrpSpPr>
            <a:grpSpLocks noChangeAspect="1"/>
          </p:cNvGrpSpPr>
          <p:nvPr/>
        </p:nvGrpSpPr>
        <p:grpSpPr bwMode="auto">
          <a:xfrm>
            <a:off x="4238961" y="4125618"/>
            <a:ext cx="634387" cy="141568"/>
            <a:chOff x="500" y="1283"/>
            <a:chExt cx="6305" cy="1407"/>
          </a:xfrm>
          <a:solidFill>
            <a:schemeClr val="tx2"/>
          </a:solidFill>
        </p:grpSpPr>
        <p:sp>
          <p:nvSpPr>
            <p:cNvPr id="248"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57" name="Picture 25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42006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oup 502"/>
          <p:cNvGrpSpPr>
            <a:grpSpLocks noChangeAspect="1"/>
          </p:cNvGrpSpPr>
          <p:nvPr/>
        </p:nvGrpSpPr>
        <p:grpSpPr bwMode="auto">
          <a:xfrm>
            <a:off x="4248133" y="1780377"/>
            <a:ext cx="767921" cy="172994"/>
            <a:chOff x="0" y="1289"/>
            <a:chExt cx="6330" cy="1426"/>
          </a:xfrm>
          <a:solidFill>
            <a:schemeClr val="tx2"/>
          </a:solidFill>
        </p:grpSpPr>
        <p:sp>
          <p:nvSpPr>
            <p:cNvPr id="206"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6" name="Group 529"/>
          <p:cNvGrpSpPr>
            <a:grpSpLocks noChangeAspect="1"/>
          </p:cNvGrpSpPr>
          <p:nvPr/>
        </p:nvGrpSpPr>
        <p:grpSpPr bwMode="auto">
          <a:xfrm>
            <a:off x="4248133" y="2398802"/>
            <a:ext cx="1238267" cy="146531"/>
            <a:chOff x="0" y="1623"/>
            <a:chExt cx="6321" cy="748"/>
          </a:xfrm>
          <a:solidFill>
            <a:schemeClr val="tx2"/>
          </a:solidFill>
        </p:grpSpPr>
        <p:sp>
          <p:nvSpPr>
            <p:cNvPr id="217" name="Freeform 531"/>
            <p:cNvSpPr>
              <a:spLocks/>
            </p:cNvSpPr>
            <p:nvPr/>
          </p:nvSpPr>
          <p:spPr bwMode="auto">
            <a:xfrm>
              <a:off x="1359" y="1623"/>
              <a:ext cx="294" cy="638"/>
            </a:xfrm>
            <a:custGeom>
              <a:avLst/>
              <a:gdLst>
                <a:gd name="T0" fmla="*/ 148 w 294"/>
                <a:gd name="T1" fmla="*/ 0 h 638"/>
                <a:gd name="T2" fmla="*/ 175 w 294"/>
                <a:gd name="T3" fmla="*/ 6 h 638"/>
                <a:gd name="T4" fmla="*/ 198 w 294"/>
                <a:gd name="T5" fmla="*/ 21 h 638"/>
                <a:gd name="T6" fmla="*/ 219 w 294"/>
                <a:gd name="T7" fmla="*/ 42 h 638"/>
                <a:gd name="T8" fmla="*/ 237 w 294"/>
                <a:gd name="T9" fmla="*/ 75 h 638"/>
                <a:gd name="T10" fmla="*/ 248 w 294"/>
                <a:gd name="T11" fmla="*/ 111 h 638"/>
                <a:gd name="T12" fmla="*/ 252 w 294"/>
                <a:gd name="T13" fmla="*/ 150 h 638"/>
                <a:gd name="T14" fmla="*/ 250 w 294"/>
                <a:gd name="T15" fmla="*/ 192 h 638"/>
                <a:gd name="T16" fmla="*/ 242 w 294"/>
                <a:gd name="T17" fmla="*/ 233 h 638"/>
                <a:gd name="T18" fmla="*/ 233 w 294"/>
                <a:gd name="T19" fmla="*/ 273 h 638"/>
                <a:gd name="T20" fmla="*/ 213 w 294"/>
                <a:gd name="T21" fmla="*/ 332 h 638"/>
                <a:gd name="T22" fmla="*/ 190 w 294"/>
                <a:gd name="T23" fmla="*/ 388 h 638"/>
                <a:gd name="T24" fmla="*/ 240 w 294"/>
                <a:gd name="T25" fmla="*/ 438 h 638"/>
                <a:gd name="T26" fmla="*/ 263 w 294"/>
                <a:gd name="T27" fmla="*/ 471 h 638"/>
                <a:gd name="T28" fmla="*/ 283 w 294"/>
                <a:gd name="T29" fmla="*/ 505 h 638"/>
                <a:gd name="T30" fmla="*/ 292 w 294"/>
                <a:gd name="T31" fmla="*/ 542 h 638"/>
                <a:gd name="T32" fmla="*/ 294 w 294"/>
                <a:gd name="T33" fmla="*/ 565 h 638"/>
                <a:gd name="T34" fmla="*/ 292 w 294"/>
                <a:gd name="T35" fmla="*/ 586 h 638"/>
                <a:gd name="T36" fmla="*/ 285 w 294"/>
                <a:gd name="T37" fmla="*/ 605 h 638"/>
                <a:gd name="T38" fmla="*/ 271 w 294"/>
                <a:gd name="T39" fmla="*/ 623 h 638"/>
                <a:gd name="T40" fmla="*/ 252 w 294"/>
                <a:gd name="T41" fmla="*/ 632 h 638"/>
                <a:gd name="T42" fmla="*/ 225 w 294"/>
                <a:gd name="T43" fmla="*/ 638 h 638"/>
                <a:gd name="T44" fmla="*/ 200 w 294"/>
                <a:gd name="T45" fmla="*/ 634 h 638"/>
                <a:gd name="T46" fmla="*/ 175 w 294"/>
                <a:gd name="T47" fmla="*/ 625 h 638"/>
                <a:gd name="T48" fmla="*/ 152 w 294"/>
                <a:gd name="T49" fmla="*/ 611 h 638"/>
                <a:gd name="T50" fmla="*/ 117 w 294"/>
                <a:gd name="T51" fmla="*/ 582 h 638"/>
                <a:gd name="T52" fmla="*/ 91 w 294"/>
                <a:gd name="T53" fmla="*/ 548 h 638"/>
                <a:gd name="T54" fmla="*/ 68 w 294"/>
                <a:gd name="T55" fmla="*/ 509 h 638"/>
                <a:gd name="T56" fmla="*/ 50 w 294"/>
                <a:gd name="T57" fmla="*/ 467 h 638"/>
                <a:gd name="T58" fmla="*/ 39 w 294"/>
                <a:gd name="T59" fmla="*/ 425 h 638"/>
                <a:gd name="T60" fmla="*/ 35 w 294"/>
                <a:gd name="T61" fmla="*/ 413 h 638"/>
                <a:gd name="T62" fmla="*/ 18 w 294"/>
                <a:gd name="T63" fmla="*/ 363 h 638"/>
                <a:gd name="T64" fmla="*/ 8 w 294"/>
                <a:gd name="T65" fmla="*/ 311 h 638"/>
                <a:gd name="T66" fmla="*/ 0 w 294"/>
                <a:gd name="T67" fmla="*/ 250 h 638"/>
                <a:gd name="T68" fmla="*/ 0 w 294"/>
                <a:gd name="T69" fmla="*/ 188 h 638"/>
                <a:gd name="T70" fmla="*/ 6 w 294"/>
                <a:gd name="T71" fmla="*/ 150 h 638"/>
                <a:gd name="T72" fmla="*/ 18 w 294"/>
                <a:gd name="T73" fmla="*/ 111 h 638"/>
                <a:gd name="T74" fmla="*/ 35 w 294"/>
                <a:gd name="T75" fmla="*/ 77 h 638"/>
                <a:gd name="T76" fmla="*/ 50 w 294"/>
                <a:gd name="T77" fmla="*/ 52 h 638"/>
                <a:gd name="T78" fmla="*/ 69 w 294"/>
                <a:gd name="T79" fmla="*/ 31 h 638"/>
                <a:gd name="T80" fmla="*/ 93 w 294"/>
                <a:gd name="T81" fmla="*/ 13 h 638"/>
                <a:gd name="T82" fmla="*/ 119 w 294"/>
                <a:gd name="T83" fmla="*/ 4 h 638"/>
                <a:gd name="T84" fmla="*/ 148 w 294"/>
                <a:gd name="T85"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638">
                  <a:moveTo>
                    <a:pt x="148" y="0"/>
                  </a:moveTo>
                  <a:lnTo>
                    <a:pt x="175" y="6"/>
                  </a:lnTo>
                  <a:lnTo>
                    <a:pt x="198" y="21"/>
                  </a:lnTo>
                  <a:lnTo>
                    <a:pt x="219" y="42"/>
                  </a:lnTo>
                  <a:lnTo>
                    <a:pt x="237" y="75"/>
                  </a:lnTo>
                  <a:lnTo>
                    <a:pt x="248" y="111"/>
                  </a:lnTo>
                  <a:lnTo>
                    <a:pt x="252" y="150"/>
                  </a:lnTo>
                  <a:lnTo>
                    <a:pt x="250" y="192"/>
                  </a:lnTo>
                  <a:lnTo>
                    <a:pt x="242" y="233"/>
                  </a:lnTo>
                  <a:lnTo>
                    <a:pt x="233" y="273"/>
                  </a:lnTo>
                  <a:lnTo>
                    <a:pt x="213" y="332"/>
                  </a:lnTo>
                  <a:lnTo>
                    <a:pt x="190" y="388"/>
                  </a:lnTo>
                  <a:lnTo>
                    <a:pt x="240" y="438"/>
                  </a:lnTo>
                  <a:lnTo>
                    <a:pt x="263" y="471"/>
                  </a:lnTo>
                  <a:lnTo>
                    <a:pt x="283" y="505"/>
                  </a:lnTo>
                  <a:lnTo>
                    <a:pt x="292" y="542"/>
                  </a:lnTo>
                  <a:lnTo>
                    <a:pt x="294" y="565"/>
                  </a:lnTo>
                  <a:lnTo>
                    <a:pt x="292" y="586"/>
                  </a:lnTo>
                  <a:lnTo>
                    <a:pt x="285" y="605"/>
                  </a:lnTo>
                  <a:lnTo>
                    <a:pt x="271" y="623"/>
                  </a:lnTo>
                  <a:lnTo>
                    <a:pt x="252" y="632"/>
                  </a:lnTo>
                  <a:lnTo>
                    <a:pt x="225" y="638"/>
                  </a:lnTo>
                  <a:lnTo>
                    <a:pt x="200" y="634"/>
                  </a:lnTo>
                  <a:lnTo>
                    <a:pt x="175" y="625"/>
                  </a:lnTo>
                  <a:lnTo>
                    <a:pt x="152" y="611"/>
                  </a:lnTo>
                  <a:lnTo>
                    <a:pt x="117" y="582"/>
                  </a:lnTo>
                  <a:lnTo>
                    <a:pt x="91" y="548"/>
                  </a:lnTo>
                  <a:lnTo>
                    <a:pt x="68" y="509"/>
                  </a:lnTo>
                  <a:lnTo>
                    <a:pt x="50" y="467"/>
                  </a:lnTo>
                  <a:lnTo>
                    <a:pt x="39" y="425"/>
                  </a:lnTo>
                  <a:lnTo>
                    <a:pt x="35" y="413"/>
                  </a:lnTo>
                  <a:lnTo>
                    <a:pt x="18" y="363"/>
                  </a:lnTo>
                  <a:lnTo>
                    <a:pt x="8" y="311"/>
                  </a:lnTo>
                  <a:lnTo>
                    <a:pt x="0" y="250"/>
                  </a:lnTo>
                  <a:lnTo>
                    <a:pt x="0" y="188"/>
                  </a:lnTo>
                  <a:lnTo>
                    <a:pt x="6" y="150"/>
                  </a:lnTo>
                  <a:lnTo>
                    <a:pt x="18" y="111"/>
                  </a:lnTo>
                  <a:lnTo>
                    <a:pt x="35" y="77"/>
                  </a:lnTo>
                  <a:lnTo>
                    <a:pt x="50" y="52"/>
                  </a:lnTo>
                  <a:lnTo>
                    <a:pt x="69" y="31"/>
                  </a:lnTo>
                  <a:lnTo>
                    <a:pt x="93" y="13"/>
                  </a:lnTo>
                  <a:lnTo>
                    <a:pt x="119" y="4"/>
                  </a:lnTo>
                  <a:lnTo>
                    <a:pt x="14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18" name="Freeform 532"/>
            <p:cNvSpPr>
              <a:spLocks/>
            </p:cNvSpPr>
            <p:nvPr/>
          </p:nvSpPr>
          <p:spPr bwMode="auto">
            <a:xfrm>
              <a:off x="1181" y="1804"/>
              <a:ext cx="242" cy="438"/>
            </a:xfrm>
            <a:custGeom>
              <a:avLst/>
              <a:gdLst>
                <a:gd name="T0" fmla="*/ 27 w 242"/>
                <a:gd name="T1" fmla="*/ 0 h 438"/>
                <a:gd name="T2" fmla="*/ 40 w 242"/>
                <a:gd name="T3" fmla="*/ 4 h 438"/>
                <a:gd name="T4" fmla="*/ 54 w 242"/>
                <a:gd name="T5" fmla="*/ 11 h 438"/>
                <a:gd name="T6" fmla="*/ 63 w 242"/>
                <a:gd name="T7" fmla="*/ 19 h 438"/>
                <a:gd name="T8" fmla="*/ 84 w 242"/>
                <a:gd name="T9" fmla="*/ 40 h 438"/>
                <a:gd name="T10" fmla="*/ 103 w 242"/>
                <a:gd name="T11" fmla="*/ 63 h 438"/>
                <a:gd name="T12" fmla="*/ 136 w 242"/>
                <a:gd name="T13" fmla="*/ 115 h 438"/>
                <a:gd name="T14" fmla="*/ 161 w 242"/>
                <a:gd name="T15" fmla="*/ 169 h 438"/>
                <a:gd name="T16" fmla="*/ 176 w 242"/>
                <a:gd name="T17" fmla="*/ 207 h 438"/>
                <a:gd name="T18" fmla="*/ 190 w 242"/>
                <a:gd name="T19" fmla="*/ 246 h 438"/>
                <a:gd name="T20" fmla="*/ 203 w 242"/>
                <a:gd name="T21" fmla="*/ 273 h 438"/>
                <a:gd name="T22" fmla="*/ 226 w 242"/>
                <a:gd name="T23" fmla="*/ 332 h 438"/>
                <a:gd name="T24" fmla="*/ 236 w 242"/>
                <a:gd name="T25" fmla="*/ 359 h 438"/>
                <a:gd name="T26" fmla="*/ 242 w 242"/>
                <a:gd name="T27" fmla="*/ 390 h 438"/>
                <a:gd name="T28" fmla="*/ 242 w 242"/>
                <a:gd name="T29" fmla="*/ 399 h 438"/>
                <a:gd name="T30" fmla="*/ 242 w 242"/>
                <a:gd name="T31" fmla="*/ 413 h 438"/>
                <a:gd name="T32" fmla="*/ 238 w 242"/>
                <a:gd name="T33" fmla="*/ 424 h 438"/>
                <a:gd name="T34" fmla="*/ 232 w 242"/>
                <a:gd name="T35" fmla="*/ 434 h 438"/>
                <a:gd name="T36" fmla="*/ 223 w 242"/>
                <a:gd name="T37" fmla="*/ 438 h 438"/>
                <a:gd name="T38" fmla="*/ 209 w 242"/>
                <a:gd name="T39" fmla="*/ 438 h 438"/>
                <a:gd name="T40" fmla="*/ 196 w 242"/>
                <a:gd name="T41" fmla="*/ 430 h 438"/>
                <a:gd name="T42" fmla="*/ 184 w 242"/>
                <a:gd name="T43" fmla="*/ 419 h 438"/>
                <a:gd name="T44" fmla="*/ 175 w 242"/>
                <a:gd name="T45" fmla="*/ 409 h 438"/>
                <a:gd name="T46" fmla="*/ 151 w 242"/>
                <a:gd name="T47" fmla="*/ 374 h 438"/>
                <a:gd name="T48" fmla="*/ 136 w 242"/>
                <a:gd name="T49" fmla="*/ 338 h 438"/>
                <a:gd name="T50" fmla="*/ 127 w 242"/>
                <a:gd name="T51" fmla="*/ 299 h 438"/>
                <a:gd name="T52" fmla="*/ 123 w 242"/>
                <a:gd name="T53" fmla="*/ 261 h 438"/>
                <a:gd name="T54" fmla="*/ 105 w 242"/>
                <a:gd name="T55" fmla="*/ 240 h 438"/>
                <a:gd name="T56" fmla="*/ 73 w 242"/>
                <a:gd name="T57" fmla="*/ 198 h 438"/>
                <a:gd name="T58" fmla="*/ 42 w 242"/>
                <a:gd name="T59" fmla="*/ 153 h 438"/>
                <a:gd name="T60" fmla="*/ 19 w 242"/>
                <a:gd name="T61" fmla="*/ 107 h 438"/>
                <a:gd name="T62" fmla="*/ 7 w 242"/>
                <a:gd name="T63" fmla="*/ 80 h 438"/>
                <a:gd name="T64" fmla="*/ 2 w 242"/>
                <a:gd name="T65" fmla="*/ 52 h 438"/>
                <a:gd name="T66" fmla="*/ 0 w 242"/>
                <a:gd name="T67" fmla="*/ 38 h 438"/>
                <a:gd name="T68" fmla="*/ 2 w 242"/>
                <a:gd name="T69" fmla="*/ 25 h 438"/>
                <a:gd name="T70" fmla="*/ 6 w 242"/>
                <a:gd name="T71" fmla="*/ 11 h 438"/>
                <a:gd name="T72" fmla="*/ 15 w 242"/>
                <a:gd name="T73" fmla="*/ 2 h 438"/>
                <a:gd name="T74" fmla="*/ 27 w 242"/>
                <a:gd name="T7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438">
                  <a:moveTo>
                    <a:pt x="27" y="0"/>
                  </a:moveTo>
                  <a:lnTo>
                    <a:pt x="40" y="4"/>
                  </a:lnTo>
                  <a:lnTo>
                    <a:pt x="54" y="11"/>
                  </a:lnTo>
                  <a:lnTo>
                    <a:pt x="63" y="19"/>
                  </a:lnTo>
                  <a:lnTo>
                    <a:pt x="84" y="40"/>
                  </a:lnTo>
                  <a:lnTo>
                    <a:pt x="103" y="63"/>
                  </a:lnTo>
                  <a:lnTo>
                    <a:pt x="136" y="115"/>
                  </a:lnTo>
                  <a:lnTo>
                    <a:pt x="161" y="169"/>
                  </a:lnTo>
                  <a:lnTo>
                    <a:pt x="176" y="207"/>
                  </a:lnTo>
                  <a:lnTo>
                    <a:pt x="190" y="246"/>
                  </a:lnTo>
                  <a:lnTo>
                    <a:pt x="203" y="273"/>
                  </a:lnTo>
                  <a:lnTo>
                    <a:pt x="226" y="332"/>
                  </a:lnTo>
                  <a:lnTo>
                    <a:pt x="236" y="359"/>
                  </a:lnTo>
                  <a:lnTo>
                    <a:pt x="242" y="390"/>
                  </a:lnTo>
                  <a:lnTo>
                    <a:pt x="242" y="399"/>
                  </a:lnTo>
                  <a:lnTo>
                    <a:pt x="242" y="413"/>
                  </a:lnTo>
                  <a:lnTo>
                    <a:pt x="238" y="424"/>
                  </a:lnTo>
                  <a:lnTo>
                    <a:pt x="232" y="434"/>
                  </a:lnTo>
                  <a:lnTo>
                    <a:pt x="223" y="438"/>
                  </a:lnTo>
                  <a:lnTo>
                    <a:pt x="209" y="438"/>
                  </a:lnTo>
                  <a:lnTo>
                    <a:pt x="196" y="430"/>
                  </a:lnTo>
                  <a:lnTo>
                    <a:pt x="184" y="419"/>
                  </a:lnTo>
                  <a:lnTo>
                    <a:pt x="175" y="409"/>
                  </a:lnTo>
                  <a:lnTo>
                    <a:pt x="151" y="374"/>
                  </a:lnTo>
                  <a:lnTo>
                    <a:pt x="136" y="338"/>
                  </a:lnTo>
                  <a:lnTo>
                    <a:pt x="127" y="299"/>
                  </a:lnTo>
                  <a:lnTo>
                    <a:pt x="123" y="261"/>
                  </a:lnTo>
                  <a:lnTo>
                    <a:pt x="105" y="240"/>
                  </a:lnTo>
                  <a:lnTo>
                    <a:pt x="73" y="198"/>
                  </a:lnTo>
                  <a:lnTo>
                    <a:pt x="42" y="153"/>
                  </a:lnTo>
                  <a:lnTo>
                    <a:pt x="19" y="107"/>
                  </a:lnTo>
                  <a:lnTo>
                    <a:pt x="7" y="80"/>
                  </a:lnTo>
                  <a:lnTo>
                    <a:pt x="2" y="52"/>
                  </a:lnTo>
                  <a:lnTo>
                    <a:pt x="0" y="38"/>
                  </a:lnTo>
                  <a:lnTo>
                    <a:pt x="2" y="25"/>
                  </a:lnTo>
                  <a:lnTo>
                    <a:pt x="6" y="11"/>
                  </a:lnTo>
                  <a:lnTo>
                    <a:pt x="15" y="2"/>
                  </a:lnTo>
                  <a:lnTo>
                    <a:pt x="2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19" name="Freeform 533"/>
            <p:cNvSpPr>
              <a:spLocks/>
            </p:cNvSpPr>
            <p:nvPr/>
          </p:nvSpPr>
          <p:spPr bwMode="auto">
            <a:xfrm>
              <a:off x="0" y="2065"/>
              <a:ext cx="528" cy="298"/>
            </a:xfrm>
            <a:custGeom>
              <a:avLst/>
              <a:gdLst>
                <a:gd name="T0" fmla="*/ 184 w 528"/>
                <a:gd name="T1" fmla="*/ 4 h 298"/>
                <a:gd name="T2" fmla="*/ 246 w 528"/>
                <a:gd name="T3" fmla="*/ 35 h 298"/>
                <a:gd name="T4" fmla="*/ 288 w 528"/>
                <a:gd name="T5" fmla="*/ 35 h 298"/>
                <a:gd name="T6" fmla="*/ 348 w 528"/>
                <a:gd name="T7" fmla="*/ 4 h 298"/>
                <a:gd name="T8" fmla="*/ 417 w 528"/>
                <a:gd name="T9" fmla="*/ 2 h 298"/>
                <a:gd name="T10" fmla="*/ 470 w 528"/>
                <a:gd name="T11" fmla="*/ 21 h 298"/>
                <a:gd name="T12" fmla="*/ 507 w 528"/>
                <a:gd name="T13" fmla="*/ 54 h 298"/>
                <a:gd name="T14" fmla="*/ 526 w 528"/>
                <a:gd name="T15" fmla="*/ 102 h 298"/>
                <a:gd name="T16" fmla="*/ 528 w 528"/>
                <a:gd name="T17" fmla="*/ 298 h 298"/>
                <a:gd name="T18" fmla="*/ 482 w 528"/>
                <a:gd name="T19" fmla="*/ 129 h 298"/>
                <a:gd name="T20" fmla="*/ 474 w 528"/>
                <a:gd name="T21" fmla="*/ 92 h 298"/>
                <a:gd name="T22" fmla="*/ 461 w 528"/>
                <a:gd name="T23" fmla="*/ 73 h 298"/>
                <a:gd name="T24" fmla="*/ 440 w 528"/>
                <a:gd name="T25" fmla="*/ 56 h 298"/>
                <a:gd name="T26" fmla="*/ 403 w 528"/>
                <a:gd name="T27" fmla="*/ 44 h 298"/>
                <a:gd name="T28" fmla="*/ 348 w 528"/>
                <a:gd name="T29" fmla="*/ 48 h 298"/>
                <a:gd name="T30" fmla="*/ 317 w 528"/>
                <a:gd name="T31" fmla="*/ 63 h 298"/>
                <a:gd name="T32" fmla="*/ 301 w 528"/>
                <a:gd name="T33" fmla="*/ 81 h 298"/>
                <a:gd name="T34" fmla="*/ 290 w 528"/>
                <a:gd name="T35" fmla="*/ 108 h 298"/>
                <a:gd name="T36" fmla="*/ 288 w 528"/>
                <a:gd name="T37" fmla="*/ 298 h 298"/>
                <a:gd name="T38" fmla="*/ 240 w 528"/>
                <a:gd name="T39" fmla="*/ 129 h 298"/>
                <a:gd name="T40" fmla="*/ 232 w 528"/>
                <a:gd name="T41" fmla="*/ 90 h 298"/>
                <a:gd name="T42" fmla="*/ 221 w 528"/>
                <a:gd name="T43" fmla="*/ 71 h 298"/>
                <a:gd name="T44" fmla="*/ 198 w 528"/>
                <a:gd name="T45" fmla="*/ 56 h 298"/>
                <a:gd name="T46" fmla="*/ 144 w 528"/>
                <a:gd name="T47" fmla="*/ 44 h 298"/>
                <a:gd name="T48" fmla="*/ 90 w 528"/>
                <a:gd name="T49" fmla="*/ 56 h 298"/>
                <a:gd name="T50" fmla="*/ 67 w 528"/>
                <a:gd name="T51" fmla="*/ 71 h 298"/>
                <a:gd name="T52" fmla="*/ 54 w 528"/>
                <a:gd name="T53" fmla="*/ 90 h 298"/>
                <a:gd name="T54" fmla="*/ 46 w 528"/>
                <a:gd name="T55" fmla="*/ 129 h 298"/>
                <a:gd name="T56" fmla="*/ 0 w 528"/>
                <a:gd name="T57" fmla="*/ 298 h 298"/>
                <a:gd name="T58" fmla="*/ 46 w 528"/>
                <a:gd name="T59" fmla="*/ 35 h 298"/>
                <a:gd name="T60" fmla="*/ 88 w 528"/>
                <a:gd name="T61" fmla="*/ 10 h 298"/>
                <a:gd name="T62" fmla="*/ 144 w 528"/>
                <a:gd name="T6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8" h="298">
                  <a:moveTo>
                    <a:pt x="144" y="0"/>
                  </a:moveTo>
                  <a:lnTo>
                    <a:pt x="184" y="4"/>
                  </a:lnTo>
                  <a:lnTo>
                    <a:pt x="219" y="15"/>
                  </a:lnTo>
                  <a:lnTo>
                    <a:pt x="246" y="35"/>
                  </a:lnTo>
                  <a:lnTo>
                    <a:pt x="267" y="58"/>
                  </a:lnTo>
                  <a:lnTo>
                    <a:pt x="288" y="35"/>
                  </a:lnTo>
                  <a:lnTo>
                    <a:pt x="315" y="15"/>
                  </a:lnTo>
                  <a:lnTo>
                    <a:pt x="348" y="4"/>
                  </a:lnTo>
                  <a:lnTo>
                    <a:pt x="384" y="0"/>
                  </a:lnTo>
                  <a:lnTo>
                    <a:pt x="417" y="2"/>
                  </a:lnTo>
                  <a:lnTo>
                    <a:pt x="445" y="10"/>
                  </a:lnTo>
                  <a:lnTo>
                    <a:pt x="470" y="21"/>
                  </a:lnTo>
                  <a:lnTo>
                    <a:pt x="490" y="37"/>
                  </a:lnTo>
                  <a:lnTo>
                    <a:pt x="507" y="54"/>
                  </a:lnTo>
                  <a:lnTo>
                    <a:pt x="518" y="77"/>
                  </a:lnTo>
                  <a:lnTo>
                    <a:pt x="526" y="102"/>
                  </a:lnTo>
                  <a:lnTo>
                    <a:pt x="528" y="129"/>
                  </a:lnTo>
                  <a:lnTo>
                    <a:pt x="528" y="298"/>
                  </a:lnTo>
                  <a:lnTo>
                    <a:pt x="482" y="298"/>
                  </a:lnTo>
                  <a:lnTo>
                    <a:pt x="482" y="129"/>
                  </a:lnTo>
                  <a:lnTo>
                    <a:pt x="480" y="110"/>
                  </a:lnTo>
                  <a:lnTo>
                    <a:pt x="474" y="92"/>
                  </a:lnTo>
                  <a:lnTo>
                    <a:pt x="468" y="83"/>
                  </a:lnTo>
                  <a:lnTo>
                    <a:pt x="461" y="73"/>
                  </a:lnTo>
                  <a:lnTo>
                    <a:pt x="453" y="65"/>
                  </a:lnTo>
                  <a:lnTo>
                    <a:pt x="440" y="56"/>
                  </a:lnTo>
                  <a:lnTo>
                    <a:pt x="422" y="50"/>
                  </a:lnTo>
                  <a:lnTo>
                    <a:pt x="403" y="44"/>
                  </a:lnTo>
                  <a:lnTo>
                    <a:pt x="384" y="44"/>
                  </a:lnTo>
                  <a:lnTo>
                    <a:pt x="348" y="48"/>
                  </a:lnTo>
                  <a:lnTo>
                    <a:pt x="332" y="56"/>
                  </a:lnTo>
                  <a:lnTo>
                    <a:pt x="317" y="63"/>
                  </a:lnTo>
                  <a:lnTo>
                    <a:pt x="309" y="71"/>
                  </a:lnTo>
                  <a:lnTo>
                    <a:pt x="301" y="81"/>
                  </a:lnTo>
                  <a:lnTo>
                    <a:pt x="296" y="90"/>
                  </a:lnTo>
                  <a:lnTo>
                    <a:pt x="290" y="108"/>
                  </a:lnTo>
                  <a:lnTo>
                    <a:pt x="288" y="129"/>
                  </a:lnTo>
                  <a:lnTo>
                    <a:pt x="288" y="298"/>
                  </a:lnTo>
                  <a:lnTo>
                    <a:pt x="240" y="298"/>
                  </a:lnTo>
                  <a:lnTo>
                    <a:pt x="240" y="129"/>
                  </a:lnTo>
                  <a:lnTo>
                    <a:pt x="238" y="108"/>
                  </a:lnTo>
                  <a:lnTo>
                    <a:pt x="232" y="90"/>
                  </a:lnTo>
                  <a:lnTo>
                    <a:pt x="227" y="81"/>
                  </a:lnTo>
                  <a:lnTo>
                    <a:pt x="221" y="71"/>
                  </a:lnTo>
                  <a:lnTo>
                    <a:pt x="211" y="63"/>
                  </a:lnTo>
                  <a:lnTo>
                    <a:pt x="198" y="56"/>
                  </a:lnTo>
                  <a:lnTo>
                    <a:pt x="180" y="48"/>
                  </a:lnTo>
                  <a:lnTo>
                    <a:pt x="144" y="44"/>
                  </a:lnTo>
                  <a:lnTo>
                    <a:pt x="108" y="48"/>
                  </a:lnTo>
                  <a:lnTo>
                    <a:pt x="90" y="56"/>
                  </a:lnTo>
                  <a:lnTo>
                    <a:pt x="77" y="63"/>
                  </a:lnTo>
                  <a:lnTo>
                    <a:pt x="67" y="71"/>
                  </a:lnTo>
                  <a:lnTo>
                    <a:pt x="60" y="81"/>
                  </a:lnTo>
                  <a:lnTo>
                    <a:pt x="54" y="90"/>
                  </a:lnTo>
                  <a:lnTo>
                    <a:pt x="48" y="108"/>
                  </a:lnTo>
                  <a:lnTo>
                    <a:pt x="46" y="129"/>
                  </a:lnTo>
                  <a:lnTo>
                    <a:pt x="46" y="298"/>
                  </a:lnTo>
                  <a:lnTo>
                    <a:pt x="0" y="298"/>
                  </a:lnTo>
                  <a:lnTo>
                    <a:pt x="0" y="35"/>
                  </a:lnTo>
                  <a:lnTo>
                    <a:pt x="46" y="35"/>
                  </a:lnTo>
                  <a:lnTo>
                    <a:pt x="65" y="21"/>
                  </a:lnTo>
                  <a:lnTo>
                    <a:pt x="88" y="10"/>
                  </a:lnTo>
                  <a:lnTo>
                    <a:pt x="115" y="2"/>
                  </a:lnTo>
                  <a:lnTo>
                    <a:pt x="14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20" name="Freeform 534"/>
            <p:cNvSpPr>
              <a:spLocks/>
            </p:cNvSpPr>
            <p:nvPr/>
          </p:nvSpPr>
          <p:spPr bwMode="auto">
            <a:xfrm>
              <a:off x="584" y="2065"/>
              <a:ext cx="301" cy="304"/>
            </a:xfrm>
            <a:custGeom>
              <a:avLst/>
              <a:gdLst>
                <a:gd name="T0" fmla="*/ 178 w 301"/>
                <a:gd name="T1" fmla="*/ 2 h 304"/>
                <a:gd name="T2" fmla="*/ 251 w 301"/>
                <a:gd name="T3" fmla="*/ 17 h 304"/>
                <a:gd name="T4" fmla="*/ 286 w 301"/>
                <a:gd name="T5" fmla="*/ 77 h 304"/>
                <a:gd name="T6" fmla="*/ 213 w 301"/>
                <a:gd name="T7" fmla="*/ 50 h 304"/>
                <a:gd name="T8" fmla="*/ 138 w 301"/>
                <a:gd name="T9" fmla="*/ 40 h 304"/>
                <a:gd name="T10" fmla="*/ 90 w 301"/>
                <a:gd name="T11" fmla="*/ 46 h 304"/>
                <a:gd name="T12" fmla="*/ 73 w 301"/>
                <a:gd name="T13" fmla="*/ 52 h 304"/>
                <a:gd name="T14" fmla="*/ 59 w 301"/>
                <a:gd name="T15" fmla="*/ 62 h 304"/>
                <a:gd name="T16" fmla="*/ 52 w 301"/>
                <a:gd name="T17" fmla="*/ 73 h 304"/>
                <a:gd name="T18" fmla="*/ 50 w 301"/>
                <a:gd name="T19" fmla="*/ 87 h 304"/>
                <a:gd name="T20" fmla="*/ 53 w 301"/>
                <a:gd name="T21" fmla="*/ 102 h 304"/>
                <a:gd name="T22" fmla="*/ 63 w 301"/>
                <a:gd name="T23" fmla="*/ 110 h 304"/>
                <a:gd name="T24" fmla="*/ 82 w 301"/>
                <a:gd name="T25" fmla="*/ 115 h 304"/>
                <a:gd name="T26" fmla="*/ 124 w 301"/>
                <a:gd name="T27" fmla="*/ 121 h 304"/>
                <a:gd name="T28" fmla="*/ 194 w 301"/>
                <a:gd name="T29" fmla="*/ 127 h 304"/>
                <a:gd name="T30" fmla="*/ 251 w 301"/>
                <a:gd name="T31" fmla="*/ 138 h 304"/>
                <a:gd name="T32" fmla="*/ 280 w 301"/>
                <a:gd name="T33" fmla="*/ 154 h 304"/>
                <a:gd name="T34" fmla="*/ 295 w 301"/>
                <a:gd name="T35" fmla="*/ 173 h 304"/>
                <a:gd name="T36" fmla="*/ 301 w 301"/>
                <a:gd name="T37" fmla="*/ 210 h 304"/>
                <a:gd name="T38" fmla="*/ 292 w 301"/>
                <a:gd name="T39" fmla="*/ 254 h 304"/>
                <a:gd name="T40" fmla="*/ 272 w 301"/>
                <a:gd name="T41" fmla="*/ 273 h 304"/>
                <a:gd name="T42" fmla="*/ 238 w 301"/>
                <a:gd name="T43" fmla="*/ 292 h 304"/>
                <a:gd name="T44" fmla="*/ 182 w 301"/>
                <a:gd name="T45" fmla="*/ 304 h 304"/>
                <a:gd name="T46" fmla="*/ 107 w 301"/>
                <a:gd name="T47" fmla="*/ 302 h 304"/>
                <a:gd name="T48" fmla="*/ 34 w 301"/>
                <a:gd name="T49" fmla="*/ 288 h 304"/>
                <a:gd name="T50" fmla="*/ 0 w 301"/>
                <a:gd name="T51" fmla="*/ 223 h 304"/>
                <a:gd name="T52" fmla="*/ 71 w 301"/>
                <a:gd name="T53" fmla="*/ 254 h 304"/>
                <a:gd name="T54" fmla="*/ 149 w 301"/>
                <a:gd name="T55" fmla="*/ 263 h 304"/>
                <a:gd name="T56" fmla="*/ 194 w 301"/>
                <a:gd name="T57" fmla="*/ 259 h 304"/>
                <a:gd name="T58" fmla="*/ 226 w 301"/>
                <a:gd name="T59" fmla="*/ 250 h 304"/>
                <a:gd name="T60" fmla="*/ 242 w 301"/>
                <a:gd name="T61" fmla="*/ 240 h 304"/>
                <a:gd name="T62" fmla="*/ 251 w 301"/>
                <a:gd name="T63" fmla="*/ 227 h 304"/>
                <a:gd name="T64" fmla="*/ 255 w 301"/>
                <a:gd name="T65" fmla="*/ 211 h 304"/>
                <a:gd name="T66" fmla="*/ 251 w 301"/>
                <a:gd name="T67" fmla="*/ 194 h 304"/>
                <a:gd name="T68" fmla="*/ 242 w 301"/>
                <a:gd name="T69" fmla="*/ 185 h 304"/>
                <a:gd name="T70" fmla="*/ 220 w 301"/>
                <a:gd name="T71" fmla="*/ 177 h 304"/>
                <a:gd name="T72" fmla="*/ 180 w 301"/>
                <a:gd name="T73" fmla="*/ 171 h 304"/>
                <a:gd name="T74" fmla="*/ 113 w 301"/>
                <a:gd name="T75" fmla="*/ 165 h 304"/>
                <a:gd name="T76" fmla="*/ 61 w 301"/>
                <a:gd name="T77" fmla="*/ 156 h 304"/>
                <a:gd name="T78" fmla="*/ 34 w 301"/>
                <a:gd name="T79" fmla="*/ 146 h 304"/>
                <a:gd name="T80" fmla="*/ 17 w 301"/>
                <a:gd name="T81" fmla="*/ 133 h 304"/>
                <a:gd name="T82" fmla="*/ 7 w 301"/>
                <a:gd name="T83" fmla="*/ 117 h 304"/>
                <a:gd name="T84" fmla="*/ 2 w 301"/>
                <a:gd name="T85" fmla="*/ 98 h 304"/>
                <a:gd name="T86" fmla="*/ 4 w 301"/>
                <a:gd name="T87" fmla="*/ 71 h 304"/>
                <a:gd name="T88" fmla="*/ 13 w 301"/>
                <a:gd name="T89" fmla="*/ 48 h 304"/>
                <a:gd name="T90" fmla="*/ 25 w 301"/>
                <a:gd name="T91" fmla="*/ 35 h 304"/>
                <a:gd name="T92" fmla="*/ 48 w 301"/>
                <a:gd name="T93" fmla="*/ 17 h 304"/>
                <a:gd name="T94" fmla="*/ 76 w 301"/>
                <a:gd name="T95" fmla="*/ 8 h 304"/>
                <a:gd name="T96" fmla="*/ 107 w 301"/>
                <a:gd name="T97" fmla="*/ 2 h 304"/>
                <a:gd name="T98" fmla="*/ 138 w 301"/>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04">
                  <a:moveTo>
                    <a:pt x="138" y="0"/>
                  </a:moveTo>
                  <a:lnTo>
                    <a:pt x="178" y="2"/>
                  </a:lnTo>
                  <a:lnTo>
                    <a:pt x="217" y="8"/>
                  </a:lnTo>
                  <a:lnTo>
                    <a:pt x="251" y="17"/>
                  </a:lnTo>
                  <a:lnTo>
                    <a:pt x="286" y="29"/>
                  </a:lnTo>
                  <a:lnTo>
                    <a:pt x="286" y="77"/>
                  </a:lnTo>
                  <a:lnTo>
                    <a:pt x="249" y="62"/>
                  </a:lnTo>
                  <a:lnTo>
                    <a:pt x="213" y="50"/>
                  </a:lnTo>
                  <a:lnTo>
                    <a:pt x="176" y="44"/>
                  </a:lnTo>
                  <a:lnTo>
                    <a:pt x="138" y="40"/>
                  </a:lnTo>
                  <a:lnTo>
                    <a:pt x="101" y="44"/>
                  </a:lnTo>
                  <a:lnTo>
                    <a:pt x="90" y="46"/>
                  </a:lnTo>
                  <a:lnTo>
                    <a:pt x="80" y="50"/>
                  </a:lnTo>
                  <a:lnTo>
                    <a:pt x="73" y="52"/>
                  </a:lnTo>
                  <a:lnTo>
                    <a:pt x="65" y="56"/>
                  </a:lnTo>
                  <a:lnTo>
                    <a:pt x="59" y="62"/>
                  </a:lnTo>
                  <a:lnTo>
                    <a:pt x="55" y="67"/>
                  </a:lnTo>
                  <a:lnTo>
                    <a:pt x="52" y="73"/>
                  </a:lnTo>
                  <a:lnTo>
                    <a:pt x="50" y="79"/>
                  </a:lnTo>
                  <a:lnTo>
                    <a:pt x="50" y="87"/>
                  </a:lnTo>
                  <a:lnTo>
                    <a:pt x="50" y="94"/>
                  </a:lnTo>
                  <a:lnTo>
                    <a:pt x="53" y="102"/>
                  </a:lnTo>
                  <a:lnTo>
                    <a:pt x="57" y="106"/>
                  </a:lnTo>
                  <a:lnTo>
                    <a:pt x="63" y="110"/>
                  </a:lnTo>
                  <a:lnTo>
                    <a:pt x="69" y="112"/>
                  </a:lnTo>
                  <a:lnTo>
                    <a:pt x="82" y="115"/>
                  </a:lnTo>
                  <a:lnTo>
                    <a:pt x="101" y="119"/>
                  </a:lnTo>
                  <a:lnTo>
                    <a:pt x="124" y="121"/>
                  </a:lnTo>
                  <a:lnTo>
                    <a:pt x="155" y="123"/>
                  </a:lnTo>
                  <a:lnTo>
                    <a:pt x="194" y="127"/>
                  </a:lnTo>
                  <a:lnTo>
                    <a:pt x="224" y="133"/>
                  </a:lnTo>
                  <a:lnTo>
                    <a:pt x="251" y="138"/>
                  </a:lnTo>
                  <a:lnTo>
                    <a:pt x="270" y="148"/>
                  </a:lnTo>
                  <a:lnTo>
                    <a:pt x="280" y="154"/>
                  </a:lnTo>
                  <a:lnTo>
                    <a:pt x="288" y="163"/>
                  </a:lnTo>
                  <a:lnTo>
                    <a:pt x="295" y="173"/>
                  </a:lnTo>
                  <a:lnTo>
                    <a:pt x="301" y="190"/>
                  </a:lnTo>
                  <a:lnTo>
                    <a:pt x="301" y="210"/>
                  </a:lnTo>
                  <a:lnTo>
                    <a:pt x="299" y="233"/>
                  </a:lnTo>
                  <a:lnTo>
                    <a:pt x="292" y="254"/>
                  </a:lnTo>
                  <a:lnTo>
                    <a:pt x="284" y="263"/>
                  </a:lnTo>
                  <a:lnTo>
                    <a:pt x="272" y="273"/>
                  </a:lnTo>
                  <a:lnTo>
                    <a:pt x="261" y="283"/>
                  </a:lnTo>
                  <a:lnTo>
                    <a:pt x="238" y="292"/>
                  </a:lnTo>
                  <a:lnTo>
                    <a:pt x="213" y="300"/>
                  </a:lnTo>
                  <a:lnTo>
                    <a:pt x="182" y="304"/>
                  </a:lnTo>
                  <a:lnTo>
                    <a:pt x="149" y="304"/>
                  </a:lnTo>
                  <a:lnTo>
                    <a:pt x="107" y="302"/>
                  </a:lnTo>
                  <a:lnTo>
                    <a:pt x="71" y="298"/>
                  </a:lnTo>
                  <a:lnTo>
                    <a:pt x="34" y="288"/>
                  </a:lnTo>
                  <a:lnTo>
                    <a:pt x="0" y="273"/>
                  </a:lnTo>
                  <a:lnTo>
                    <a:pt x="0" y="223"/>
                  </a:lnTo>
                  <a:lnTo>
                    <a:pt x="34" y="240"/>
                  </a:lnTo>
                  <a:lnTo>
                    <a:pt x="71" y="254"/>
                  </a:lnTo>
                  <a:lnTo>
                    <a:pt x="109" y="259"/>
                  </a:lnTo>
                  <a:lnTo>
                    <a:pt x="149" y="263"/>
                  </a:lnTo>
                  <a:lnTo>
                    <a:pt x="172" y="261"/>
                  </a:lnTo>
                  <a:lnTo>
                    <a:pt x="194" y="259"/>
                  </a:lnTo>
                  <a:lnTo>
                    <a:pt x="211" y="256"/>
                  </a:lnTo>
                  <a:lnTo>
                    <a:pt x="226" y="250"/>
                  </a:lnTo>
                  <a:lnTo>
                    <a:pt x="236" y="246"/>
                  </a:lnTo>
                  <a:lnTo>
                    <a:pt x="242" y="240"/>
                  </a:lnTo>
                  <a:lnTo>
                    <a:pt x="247" y="235"/>
                  </a:lnTo>
                  <a:lnTo>
                    <a:pt x="251" y="227"/>
                  </a:lnTo>
                  <a:lnTo>
                    <a:pt x="255" y="219"/>
                  </a:lnTo>
                  <a:lnTo>
                    <a:pt x="255" y="211"/>
                  </a:lnTo>
                  <a:lnTo>
                    <a:pt x="253" y="202"/>
                  </a:lnTo>
                  <a:lnTo>
                    <a:pt x="251" y="194"/>
                  </a:lnTo>
                  <a:lnTo>
                    <a:pt x="247" y="188"/>
                  </a:lnTo>
                  <a:lnTo>
                    <a:pt x="242" y="185"/>
                  </a:lnTo>
                  <a:lnTo>
                    <a:pt x="234" y="183"/>
                  </a:lnTo>
                  <a:lnTo>
                    <a:pt x="220" y="177"/>
                  </a:lnTo>
                  <a:lnTo>
                    <a:pt x="203" y="173"/>
                  </a:lnTo>
                  <a:lnTo>
                    <a:pt x="180" y="171"/>
                  </a:lnTo>
                  <a:lnTo>
                    <a:pt x="151" y="167"/>
                  </a:lnTo>
                  <a:lnTo>
                    <a:pt x="113" y="165"/>
                  </a:lnTo>
                  <a:lnTo>
                    <a:pt x="76" y="160"/>
                  </a:lnTo>
                  <a:lnTo>
                    <a:pt x="61" y="156"/>
                  </a:lnTo>
                  <a:lnTo>
                    <a:pt x="46" y="152"/>
                  </a:lnTo>
                  <a:lnTo>
                    <a:pt x="34" y="146"/>
                  </a:lnTo>
                  <a:lnTo>
                    <a:pt x="23" y="138"/>
                  </a:lnTo>
                  <a:lnTo>
                    <a:pt x="17" y="133"/>
                  </a:lnTo>
                  <a:lnTo>
                    <a:pt x="11" y="125"/>
                  </a:lnTo>
                  <a:lnTo>
                    <a:pt x="7" y="117"/>
                  </a:lnTo>
                  <a:lnTo>
                    <a:pt x="4" y="108"/>
                  </a:lnTo>
                  <a:lnTo>
                    <a:pt x="2" y="98"/>
                  </a:lnTo>
                  <a:lnTo>
                    <a:pt x="2" y="88"/>
                  </a:lnTo>
                  <a:lnTo>
                    <a:pt x="4" y="71"/>
                  </a:lnTo>
                  <a:lnTo>
                    <a:pt x="7" y="58"/>
                  </a:lnTo>
                  <a:lnTo>
                    <a:pt x="13" y="48"/>
                  </a:lnTo>
                  <a:lnTo>
                    <a:pt x="17" y="40"/>
                  </a:lnTo>
                  <a:lnTo>
                    <a:pt x="25" y="35"/>
                  </a:lnTo>
                  <a:lnTo>
                    <a:pt x="36" y="25"/>
                  </a:lnTo>
                  <a:lnTo>
                    <a:pt x="48" y="17"/>
                  </a:lnTo>
                  <a:lnTo>
                    <a:pt x="63" y="12"/>
                  </a:lnTo>
                  <a:lnTo>
                    <a:pt x="76" y="8"/>
                  </a:lnTo>
                  <a:lnTo>
                    <a:pt x="92" y="4"/>
                  </a:lnTo>
                  <a:lnTo>
                    <a:pt x="107" y="2"/>
                  </a:lnTo>
                  <a:lnTo>
                    <a:pt x="123" y="0"/>
                  </a:lnTo>
                  <a:lnTo>
                    <a:pt x="13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58" name="Freeform 535"/>
            <p:cNvSpPr>
              <a:spLocks/>
            </p:cNvSpPr>
            <p:nvPr/>
          </p:nvSpPr>
          <p:spPr bwMode="auto">
            <a:xfrm>
              <a:off x="941" y="2065"/>
              <a:ext cx="326" cy="298"/>
            </a:xfrm>
            <a:custGeom>
              <a:avLst/>
              <a:gdLst>
                <a:gd name="T0" fmla="*/ 165 w 326"/>
                <a:gd name="T1" fmla="*/ 0 h 298"/>
                <a:gd name="T2" fmla="*/ 201 w 326"/>
                <a:gd name="T3" fmla="*/ 2 h 298"/>
                <a:gd name="T4" fmla="*/ 234 w 326"/>
                <a:gd name="T5" fmla="*/ 10 h 298"/>
                <a:gd name="T6" fmla="*/ 263 w 326"/>
                <a:gd name="T7" fmla="*/ 19 h 298"/>
                <a:gd name="T8" fmla="*/ 284 w 326"/>
                <a:gd name="T9" fmla="*/ 35 h 298"/>
                <a:gd name="T10" fmla="*/ 303 w 326"/>
                <a:gd name="T11" fmla="*/ 54 h 298"/>
                <a:gd name="T12" fmla="*/ 315 w 326"/>
                <a:gd name="T13" fmla="*/ 75 h 298"/>
                <a:gd name="T14" fmla="*/ 322 w 326"/>
                <a:gd name="T15" fmla="*/ 100 h 298"/>
                <a:gd name="T16" fmla="*/ 326 w 326"/>
                <a:gd name="T17" fmla="*/ 129 h 298"/>
                <a:gd name="T18" fmla="*/ 326 w 326"/>
                <a:gd name="T19" fmla="*/ 298 h 298"/>
                <a:gd name="T20" fmla="*/ 280 w 326"/>
                <a:gd name="T21" fmla="*/ 298 h 298"/>
                <a:gd name="T22" fmla="*/ 280 w 326"/>
                <a:gd name="T23" fmla="*/ 129 h 298"/>
                <a:gd name="T24" fmla="*/ 278 w 326"/>
                <a:gd name="T25" fmla="*/ 108 h 298"/>
                <a:gd name="T26" fmla="*/ 271 w 326"/>
                <a:gd name="T27" fmla="*/ 90 h 298"/>
                <a:gd name="T28" fmla="*/ 265 w 326"/>
                <a:gd name="T29" fmla="*/ 81 h 298"/>
                <a:gd name="T30" fmla="*/ 257 w 326"/>
                <a:gd name="T31" fmla="*/ 71 h 298"/>
                <a:gd name="T32" fmla="*/ 247 w 326"/>
                <a:gd name="T33" fmla="*/ 63 h 298"/>
                <a:gd name="T34" fmla="*/ 230 w 326"/>
                <a:gd name="T35" fmla="*/ 54 h 298"/>
                <a:gd name="T36" fmla="*/ 209 w 326"/>
                <a:gd name="T37" fmla="*/ 48 h 298"/>
                <a:gd name="T38" fmla="*/ 188 w 326"/>
                <a:gd name="T39" fmla="*/ 44 h 298"/>
                <a:gd name="T40" fmla="*/ 163 w 326"/>
                <a:gd name="T41" fmla="*/ 44 h 298"/>
                <a:gd name="T42" fmla="*/ 138 w 326"/>
                <a:gd name="T43" fmla="*/ 44 h 298"/>
                <a:gd name="T44" fmla="*/ 115 w 326"/>
                <a:gd name="T45" fmla="*/ 48 h 298"/>
                <a:gd name="T46" fmla="*/ 96 w 326"/>
                <a:gd name="T47" fmla="*/ 54 h 298"/>
                <a:gd name="T48" fmla="*/ 79 w 326"/>
                <a:gd name="T49" fmla="*/ 63 h 298"/>
                <a:gd name="T50" fmla="*/ 69 w 326"/>
                <a:gd name="T51" fmla="*/ 71 h 298"/>
                <a:gd name="T52" fmla="*/ 61 w 326"/>
                <a:gd name="T53" fmla="*/ 81 h 298"/>
                <a:gd name="T54" fmla="*/ 55 w 326"/>
                <a:gd name="T55" fmla="*/ 90 h 298"/>
                <a:gd name="T56" fmla="*/ 48 w 326"/>
                <a:gd name="T57" fmla="*/ 108 h 298"/>
                <a:gd name="T58" fmla="*/ 46 w 326"/>
                <a:gd name="T59" fmla="*/ 129 h 298"/>
                <a:gd name="T60" fmla="*/ 46 w 326"/>
                <a:gd name="T61" fmla="*/ 298 h 298"/>
                <a:gd name="T62" fmla="*/ 0 w 326"/>
                <a:gd name="T63" fmla="*/ 298 h 298"/>
                <a:gd name="T64" fmla="*/ 0 w 326"/>
                <a:gd name="T65" fmla="*/ 35 h 298"/>
                <a:gd name="T66" fmla="*/ 46 w 326"/>
                <a:gd name="T67" fmla="*/ 35 h 298"/>
                <a:gd name="T68" fmla="*/ 73 w 326"/>
                <a:gd name="T69" fmla="*/ 19 h 298"/>
                <a:gd name="T70" fmla="*/ 100 w 326"/>
                <a:gd name="T71" fmla="*/ 8 h 298"/>
                <a:gd name="T72" fmla="*/ 130 w 326"/>
                <a:gd name="T73" fmla="*/ 2 h 298"/>
                <a:gd name="T74" fmla="*/ 165 w 326"/>
                <a:gd name="T7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298">
                  <a:moveTo>
                    <a:pt x="165" y="0"/>
                  </a:moveTo>
                  <a:lnTo>
                    <a:pt x="201" y="2"/>
                  </a:lnTo>
                  <a:lnTo>
                    <a:pt x="234" y="10"/>
                  </a:lnTo>
                  <a:lnTo>
                    <a:pt x="263" y="19"/>
                  </a:lnTo>
                  <a:lnTo>
                    <a:pt x="284" y="35"/>
                  </a:lnTo>
                  <a:lnTo>
                    <a:pt x="303" y="54"/>
                  </a:lnTo>
                  <a:lnTo>
                    <a:pt x="315" y="75"/>
                  </a:lnTo>
                  <a:lnTo>
                    <a:pt x="322" y="100"/>
                  </a:lnTo>
                  <a:lnTo>
                    <a:pt x="326" y="129"/>
                  </a:lnTo>
                  <a:lnTo>
                    <a:pt x="326" y="298"/>
                  </a:lnTo>
                  <a:lnTo>
                    <a:pt x="280" y="298"/>
                  </a:lnTo>
                  <a:lnTo>
                    <a:pt x="280" y="129"/>
                  </a:lnTo>
                  <a:lnTo>
                    <a:pt x="278" y="108"/>
                  </a:lnTo>
                  <a:lnTo>
                    <a:pt x="271" y="90"/>
                  </a:lnTo>
                  <a:lnTo>
                    <a:pt x="265" y="81"/>
                  </a:lnTo>
                  <a:lnTo>
                    <a:pt x="257" y="71"/>
                  </a:lnTo>
                  <a:lnTo>
                    <a:pt x="247" y="63"/>
                  </a:lnTo>
                  <a:lnTo>
                    <a:pt x="230" y="54"/>
                  </a:lnTo>
                  <a:lnTo>
                    <a:pt x="209" y="48"/>
                  </a:lnTo>
                  <a:lnTo>
                    <a:pt x="188" y="44"/>
                  </a:lnTo>
                  <a:lnTo>
                    <a:pt x="163" y="44"/>
                  </a:lnTo>
                  <a:lnTo>
                    <a:pt x="138" y="44"/>
                  </a:lnTo>
                  <a:lnTo>
                    <a:pt x="115" y="48"/>
                  </a:lnTo>
                  <a:lnTo>
                    <a:pt x="96" y="54"/>
                  </a:lnTo>
                  <a:lnTo>
                    <a:pt x="79" y="63"/>
                  </a:lnTo>
                  <a:lnTo>
                    <a:pt x="69" y="71"/>
                  </a:lnTo>
                  <a:lnTo>
                    <a:pt x="61" y="81"/>
                  </a:lnTo>
                  <a:lnTo>
                    <a:pt x="55" y="90"/>
                  </a:lnTo>
                  <a:lnTo>
                    <a:pt x="48" y="108"/>
                  </a:lnTo>
                  <a:lnTo>
                    <a:pt x="46" y="129"/>
                  </a:lnTo>
                  <a:lnTo>
                    <a:pt x="46" y="298"/>
                  </a:lnTo>
                  <a:lnTo>
                    <a:pt x="0" y="298"/>
                  </a:lnTo>
                  <a:lnTo>
                    <a:pt x="0" y="35"/>
                  </a:lnTo>
                  <a:lnTo>
                    <a:pt x="46" y="35"/>
                  </a:lnTo>
                  <a:lnTo>
                    <a:pt x="73" y="19"/>
                  </a:lnTo>
                  <a:lnTo>
                    <a:pt x="100" y="8"/>
                  </a:lnTo>
                  <a:lnTo>
                    <a:pt x="130" y="2"/>
                  </a:lnTo>
                  <a:lnTo>
                    <a:pt x="16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59" name="Freeform 536"/>
            <p:cNvSpPr>
              <a:spLocks noEditPoints="1"/>
            </p:cNvSpPr>
            <p:nvPr/>
          </p:nvSpPr>
          <p:spPr bwMode="auto">
            <a:xfrm>
              <a:off x="1805" y="2071"/>
              <a:ext cx="326" cy="300"/>
            </a:xfrm>
            <a:custGeom>
              <a:avLst/>
              <a:gdLst>
                <a:gd name="T0" fmla="*/ 123 w 326"/>
                <a:gd name="T1" fmla="*/ 46 h 300"/>
                <a:gd name="T2" fmla="*/ 90 w 326"/>
                <a:gd name="T3" fmla="*/ 61 h 300"/>
                <a:gd name="T4" fmla="*/ 73 w 326"/>
                <a:gd name="T5" fmla="*/ 77 h 300"/>
                <a:gd name="T6" fmla="*/ 55 w 326"/>
                <a:gd name="T7" fmla="*/ 104 h 300"/>
                <a:gd name="T8" fmla="*/ 276 w 326"/>
                <a:gd name="T9" fmla="*/ 125 h 300"/>
                <a:gd name="T10" fmla="*/ 263 w 326"/>
                <a:gd name="T11" fmla="*/ 88 h 300"/>
                <a:gd name="T12" fmla="*/ 247 w 326"/>
                <a:gd name="T13" fmla="*/ 69 h 300"/>
                <a:gd name="T14" fmla="*/ 223 w 326"/>
                <a:gd name="T15" fmla="*/ 52 h 300"/>
                <a:gd name="T16" fmla="*/ 186 w 326"/>
                <a:gd name="T17" fmla="*/ 42 h 300"/>
                <a:gd name="T18" fmla="*/ 163 w 326"/>
                <a:gd name="T19" fmla="*/ 0 h 300"/>
                <a:gd name="T20" fmla="*/ 228 w 326"/>
                <a:gd name="T21" fmla="*/ 11 h 300"/>
                <a:gd name="T22" fmla="*/ 280 w 326"/>
                <a:gd name="T23" fmla="*/ 40 h 300"/>
                <a:gd name="T24" fmla="*/ 313 w 326"/>
                <a:gd name="T25" fmla="*/ 88 h 300"/>
                <a:gd name="T26" fmla="*/ 326 w 326"/>
                <a:gd name="T27" fmla="*/ 154 h 300"/>
                <a:gd name="T28" fmla="*/ 48 w 326"/>
                <a:gd name="T29" fmla="*/ 163 h 300"/>
                <a:gd name="T30" fmla="*/ 61 w 326"/>
                <a:gd name="T31" fmla="*/ 205 h 300"/>
                <a:gd name="T32" fmla="*/ 79 w 326"/>
                <a:gd name="T33" fmla="*/ 227 h 300"/>
                <a:gd name="T34" fmla="*/ 107 w 326"/>
                <a:gd name="T35" fmla="*/ 246 h 300"/>
                <a:gd name="T36" fmla="*/ 151 w 326"/>
                <a:gd name="T37" fmla="*/ 257 h 300"/>
                <a:gd name="T38" fmla="*/ 209 w 326"/>
                <a:gd name="T39" fmla="*/ 257 h 300"/>
                <a:gd name="T40" fmla="*/ 271 w 326"/>
                <a:gd name="T41" fmla="*/ 238 h 300"/>
                <a:gd name="T42" fmla="*/ 299 w 326"/>
                <a:gd name="T43" fmla="*/ 271 h 300"/>
                <a:gd name="T44" fmla="*/ 242 w 326"/>
                <a:gd name="T45" fmla="*/ 292 h 300"/>
                <a:gd name="T46" fmla="*/ 175 w 326"/>
                <a:gd name="T47" fmla="*/ 300 h 300"/>
                <a:gd name="T48" fmla="*/ 105 w 326"/>
                <a:gd name="T49" fmla="*/ 292 h 300"/>
                <a:gd name="T50" fmla="*/ 50 w 326"/>
                <a:gd name="T51" fmla="*/ 263 h 300"/>
                <a:gd name="T52" fmla="*/ 13 w 326"/>
                <a:gd name="T53" fmla="*/ 217 h 300"/>
                <a:gd name="T54" fmla="*/ 0 w 326"/>
                <a:gd name="T55" fmla="*/ 152 h 300"/>
                <a:gd name="T56" fmla="*/ 13 w 326"/>
                <a:gd name="T57" fmla="*/ 86 h 300"/>
                <a:gd name="T58" fmla="*/ 48 w 326"/>
                <a:gd name="T59" fmla="*/ 38 h 300"/>
                <a:gd name="T60" fmla="*/ 100 w 326"/>
                <a:gd name="T61" fmla="*/ 9 h 300"/>
                <a:gd name="T62" fmla="*/ 163 w 326"/>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300">
                  <a:moveTo>
                    <a:pt x="163" y="40"/>
                  </a:moveTo>
                  <a:lnTo>
                    <a:pt x="123" y="46"/>
                  </a:lnTo>
                  <a:lnTo>
                    <a:pt x="105" y="52"/>
                  </a:lnTo>
                  <a:lnTo>
                    <a:pt x="90" y="61"/>
                  </a:lnTo>
                  <a:lnTo>
                    <a:pt x="80" y="67"/>
                  </a:lnTo>
                  <a:lnTo>
                    <a:pt x="73" y="77"/>
                  </a:lnTo>
                  <a:lnTo>
                    <a:pt x="65" y="86"/>
                  </a:lnTo>
                  <a:lnTo>
                    <a:pt x="55" y="104"/>
                  </a:lnTo>
                  <a:lnTo>
                    <a:pt x="50" y="125"/>
                  </a:lnTo>
                  <a:lnTo>
                    <a:pt x="276" y="125"/>
                  </a:lnTo>
                  <a:lnTo>
                    <a:pt x="272" y="106"/>
                  </a:lnTo>
                  <a:lnTo>
                    <a:pt x="263" y="88"/>
                  </a:lnTo>
                  <a:lnTo>
                    <a:pt x="257" y="79"/>
                  </a:lnTo>
                  <a:lnTo>
                    <a:pt x="247" y="69"/>
                  </a:lnTo>
                  <a:lnTo>
                    <a:pt x="238" y="61"/>
                  </a:lnTo>
                  <a:lnTo>
                    <a:pt x="223" y="52"/>
                  </a:lnTo>
                  <a:lnTo>
                    <a:pt x="205" y="46"/>
                  </a:lnTo>
                  <a:lnTo>
                    <a:pt x="186" y="42"/>
                  </a:lnTo>
                  <a:lnTo>
                    <a:pt x="163" y="40"/>
                  </a:lnTo>
                  <a:close/>
                  <a:moveTo>
                    <a:pt x="163" y="0"/>
                  </a:moveTo>
                  <a:lnTo>
                    <a:pt x="198" y="2"/>
                  </a:lnTo>
                  <a:lnTo>
                    <a:pt x="228" y="11"/>
                  </a:lnTo>
                  <a:lnTo>
                    <a:pt x="255" y="23"/>
                  </a:lnTo>
                  <a:lnTo>
                    <a:pt x="280" y="40"/>
                  </a:lnTo>
                  <a:lnTo>
                    <a:pt x="299" y="61"/>
                  </a:lnTo>
                  <a:lnTo>
                    <a:pt x="313" y="88"/>
                  </a:lnTo>
                  <a:lnTo>
                    <a:pt x="322" y="119"/>
                  </a:lnTo>
                  <a:lnTo>
                    <a:pt x="326" y="154"/>
                  </a:lnTo>
                  <a:lnTo>
                    <a:pt x="326" y="163"/>
                  </a:lnTo>
                  <a:lnTo>
                    <a:pt x="48" y="163"/>
                  </a:lnTo>
                  <a:lnTo>
                    <a:pt x="52" y="186"/>
                  </a:lnTo>
                  <a:lnTo>
                    <a:pt x="61" y="205"/>
                  </a:lnTo>
                  <a:lnTo>
                    <a:pt x="69" y="217"/>
                  </a:lnTo>
                  <a:lnTo>
                    <a:pt x="79" y="227"/>
                  </a:lnTo>
                  <a:lnTo>
                    <a:pt x="88" y="236"/>
                  </a:lnTo>
                  <a:lnTo>
                    <a:pt x="107" y="246"/>
                  </a:lnTo>
                  <a:lnTo>
                    <a:pt x="128" y="253"/>
                  </a:lnTo>
                  <a:lnTo>
                    <a:pt x="151" y="257"/>
                  </a:lnTo>
                  <a:lnTo>
                    <a:pt x="175" y="259"/>
                  </a:lnTo>
                  <a:lnTo>
                    <a:pt x="209" y="257"/>
                  </a:lnTo>
                  <a:lnTo>
                    <a:pt x="242" y="250"/>
                  </a:lnTo>
                  <a:lnTo>
                    <a:pt x="271" y="238"/>
                  </a:lnTo>
                  <a:lnTo>
                    <a:pt x="299" y="225"/>
                  </a:lnTo>
                  <a:lnTo>
                    <a:pt x="299" y="271"/>
                  </a:lnTo>
                  <a:lnTo>
                    <a:pt x="272" y="284"/>
                  </a:lnTo>
                  <a:lnTo>
                    <a:pt x="242" y="292"/>
                  </a:lnTo>
                  <a:lnTo>
                    <a:pt x="211" y="298"/>
                  </a:lnTo>
                  <a:lnTo>
                    <a:pt x="175" y="300"/>
                  </a:lnTo>
                  <a:lnTo>
                    <a:pt x="138" y="298"/>
                  </a:lnTo>
                  <a:lnTo>
                    <a:pt x="105" y="292"/>
                  </a:lnTo>
                  <a:lnTo>
                    <a:pt x="75" y="278"/>
                  </a:lnTo>
                  <a:lnTo>
                    <a:pt x="50" y="263"/>
                  </a:lnTo>
                  <a:lnTo>
                    <a:pt x="29" y="242"/>
                  </a:lnTo>
                  <a:lnTo>
                    <a:pt x="13" y="217"/>
                  </a:lnTo>
                  <a:lnTo>
                    <a:pt x="4" y="186"/>
                  </a:lnTo>
                  <a:lnTo>
                    <a:pt x="0" y="152"/>
                  </a:lnTo>
                  <a:lnTo>
                    <a:pt x="4" y="117"/>
                  </a:lnTo>
                  <a:lnTo>
                    <a:pt x="13" y="86"/>
                  </a:lnTo>
                  <a:lnTo>
                    <a:pt x="29" y="61"/>
                  </a:lnTo>
                  <a:lnTo>
                    <a:pt x="48" y="38"/>
                  </a:lnTo>
                  <a:lnTo>
                    <a:pt x="73" y="23"/>
                  </a:lnTo>
                  <a:lnTo>
                    <a:pt x="100" y="9"/>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0" name="Freeform 537"/>
            <p:cNvSpPr>
              <a:spLocks/>
            </p:cNvSpPr>
            <p:nvPr/>
          </p:nvSpPr>
          <p:spPr bwMode="auto">
            <a:xfrm>
              <a:off x="2191" y="2071"/>
              <a:ext cx="322" cy="294"/>
            </a:xfrm>
            <a:custGeom>
              <a:avLst/>
              <a:gdLst>
                <a:gd name="T0" fmla="*/ 163 w 322"/>
                <a:gd name="T1" fmla="*/ 0 h 294"/>
                <a:gd name="T2" fmla="*/ 199 w 322"/>
                <a:gd name="T3" fmla="*/ 2 h 294"/>
                <a:gd name="T4" fmla="*/ 232 w 322"/>
                <a:gd name="T5" fmla="*/ 9 h 294"/>
                <a:gd name="T6" fmla="*/ 259 w 322"/>
                <a:gd name="T7" fmla="*/ 19 h 294"/>
                <a:gd name="T8" fmla="*/ 282 w 322"/>
                <a:gd name="T9" fmla="*/ 34 h 294"/>
                <a:gd name="T10" fmla="*/ 299 w 322"/>
                <a:gd name="T11" fmla="*/ 52 h 294"/>
                <a:gd name="T12" fmla="*/ 311 w 322"/>
                <a:gd name="T13" fmla="*/ 75 h 294"/>
                <a:gd name="T14" fmla="*/ 318 w 322"/>
                <a:gd name="T15" fmla="*/ 100 h 294"/>
                <a:gd name="T16" fmla="*/ 322 w 322"/>
                <a:gd name="T17" fmla="*/ 127 h 294"/>
                <a:gd name="T18" fmla="*/ 322 w 322"/>
                <a:gd name="T19" fmla="*/ 294 h 294"/>
                <a:gd name="T20" fmla="*/ 276 w 322"/>
                <a:gd name="T21" fmla="*/ 294 h 294"/>
                <a:gd name="T22" fmla="*/ 276 w 322"/>
                <a:gd name="T23" fmla="*/ 127 h 294"/>
                <a:gd name="T24" fmla="*/ 274 w 322"/>
                <a:gd name="T25" fmla="*/ 106 h 294"/>
                <a:gd name="T26" fmla="*/ 267 w 322"/>
                <a:gd name="T27" fmla="*/ 90 h 294"/>
                <a:gd name="T28" fmla="*/ 261 w 322"/>
                <a:gd name="T29" fmla="*/ 79 h 294"/>
                <a:gd name="T30" fmla="*/ 253 w 322"/>
                <a:gd name="T31" fmla="*/ 71 h 294"/>
                <a:gd name="T32" fmla="*/ 244 w 322"/>
                <a:gd name="T33" fmla="*/ 63 h 294"/>
                <a:gd name="T34" fmla="*/ 226 w 322"/>
                <a:gd name="T35" fmla="*/ 54 h 294"/>
                <a:gd name="T36" fmla="*/ 207 w 322"/>
                <a:gd name="T37" fmla="*/ 48 h 294"/>
                <a:gd name="T38" fmla="*/ 186 w 322"/>
                <a:gd name="T39" fmla="*/ 44 h 294"/>
                <a:gd name="T40" fmla="*/ 161 w 322"/>
                <a:gd name="T41" fmla="*/ 42 h 294"/>
                <a:gd name="T42" fmla="*/ 136 w 322"/>
                <a:gd name="T43" fmla="*/ 44 h 294"/>
                <a:gd name="T44" fmla="*/ 115 w 322"/>
                <a:gd name="T45" fmla="*/ 48 h 294"/>
                <a:gd name="T46" fmla="*/ 94 w 322"/>
                <a:gd name="T47" fmla="*/ 54 h 294"/>
                <a:gd name="T48" fmla="*/ 78 w 322"/>
                <a:gd name="T49" fmla="*/ 63 h 294"/>
                <a:gd name="T50" fmla="*/ 69 w 322"/>
                <a:gd name="T51" fmla="*/ 71 h 294"/>
                <a:gd name="T52" fmla="*/ 61 w 322"/>
                <a:gd name="T53" fmla="*/ 79 h 294"/>
                <a:gd name="T54" fmla="*/ 53 w 322"/>
                <a:gd name="T55" fmla="*/ 90 h 294"/>
                <a:gd name="T56" fmla="*/ 48 w 322"/>
                <a:gd name="T57" fmla="*/ 106 h 294"/>
                <a:gd name="T58" fmla="*/ 46 w 322"/>
                <a:gd name="T59" fmla="*/ 127 h 294"/>
                <a:gd name="T60" fmla="*/ 46 w 322"/>
                <a:gd name="T61" fmla="*/ 294 h 294"/>
                <a:gd name="T62" fmla="*/ 0 w 322"/>
                <a:gd name="T63" fmla="*/ 294 h 294"/>
                <a:gd name="T64" fmla="*/ 0 w 322"/>
                <a:gd name="T65" fmla="*/ 34 h 294"/>
                <a:gd name="T66" fmla="*/ 46 w 322"/>
                <a:gd name="T67" fmla="*/ 34 h 294"/>
                <a:gd name="T68" fmla="*/ 71 w 322"/>
                <a:gd name="T69" fmla="*/ 19 h 294"/>
                <a:gd name="T70" fmla="*/ 100 w 322"/>
                <a:gd name="T71" fmla="*/ 7 h 294"/>
                <a:gd name="T72" fmla="*/ 130 w 322"/>
                <a:gd name="T73" fmla="*/ 2 h 294"/>
                <a:gd name="T74" fmla="*/ 163 w 322"/>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2" h="294">
                  <a:moveTo>
                    <a:pt x="163" y="0"/>
                  </a:moveTo>
                  <a:lnTo>
                    <a:pt x="199" y="2"/>
                  </a:lnTo>
                  <a:lnTo>
                    <a:pt x="232" y="9"/>
                  </a:lnTo>
                  <a:lnTo>
                    <a:pt x="259" y="19"/>
                  </a:lnTo>
                  <a:lnTo>
                    <a:pt x="282" y="34"/>
                  </a:lnTo>
                  <a:lnTo>
                    <a:pt x="299" y="52"/>
                  </a:lnTo>
                  <a:lnTo>
                    <a:pt x="311" y="75"/>
                  </a:lnTo>
                  <a:lnTo>
                    <a:pt x="318" y="100"/>
                  </a:lnTo>
                  <a:lnTo>
                    <a:pt x="322" y="127"/>
                  </a:lnTo>
                  <a:lnTo>
                    <a:pt x="322" y="294"/>
                  </a:lnTo>
                  <a:lnTo>
                    <a:pt x="276" y="294"/>
                  </a:lnTo>
                  <a:lnTo>
                    <a:pt x="276" y="127"/>
                  </a:lnTo>
                  <a:lnTo>
                    <a:pt x="274" y="106"/>
                  </a:lnTo>
                  <a:lnTo>
                    <a:pt x="267" y="90"/>
                  </a:lnTo>
                  <a:lnTo>
                    <a:pt x="261" y="79"/>
                  </a:lnTo>
                  <a:lnTo>
                    <a:pt x="253" y="71"/>
                  </a:lnTo>
                  <a:lnTo>
                    <a:pt x="244" y="63"/>
                  </a:lnTo>
                  <a:lnTo>
                    <a:pt x="226" y="54"/>
                  </a:lnTo>
                  <a:lnTo>
                    <a:pt x="207" y="48"/>
                  </a:lnTo>
                  <a:lnTo>
                    <a:pt x="186" y="44"/>
                  </a:lnTo>
                  <a:lnTo>
                    <a:pt x="161" y="42"/>
                  </a:lnTo>
                  <a:lnTo>
                    <a:pt x="136" y="44"/>
                  </a:lnTo>
                  <a:lnTo>
                    <a:pt x="115" y="48"/>
                  </a:lnTo>
                  <a:lnTo>
                    <a:pt x="94" y="54"/>
                  </a:lnTo>
                  <a:lnTo>
                    <a:pt x="78" y="63"/>
                  </a:lnTo>
                  <a:lnTo>
                    <a:pt x="69" y="71"/>
                  </a:lnTo>
                  <a:lnTo>
                    <a:pt x="61" y="79"/>
                  </a:lnTo>
                  <a:lnTo>
                    <a:pt x="53" y="90"/>
                  </a:lnTo>
                  <a:lnTo>
                    <a:pt x="48" y="106"/>
                  </a:lnTo>
                  <a:lnTo>
                    <a:pt x="46" y="127"/>
                  </a:lnTo>
                  <a:lnTo>
                    <a:pt x="46" y="294"/>
                  </a:lnTo>
                  <a:lnTo>
                    <a:pt x="0" y="294"/>
                  </a:lnTo>
                  <a:lnTo>
                    <a:pt x="0" y="34"/>
                  </a:lnTo>
                  <a:lnTo>
                    <a:pt x="46" y="34"/>
                  </a:lnTo>
                  <a:lnTo>
                    <a:pt x="71" y="19"/>
                  </a:lnTo>
                  <a:lnTo>
                    <a:pt x="100" y="7"/>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1" name="Freeform 538"/>
            <p:cNvSpPr>
              <a:spLocks/>
            </p:cNvSpPr>
            <p:nvPr/>
          </p:nvSpPr>
          <p:spPr bwMode="auto">
            <a:xfrm>
              <a:off x="2561" y="1992"/>
              <a:ext cx="271" cy="379"/>
            </a:xfrm>
            <a:custGeom>
              <a:avLst/>
              <a:gdLst>
                <a:gd name="T0" fmla="*/ 67 w 271"/>
                <a:gd name="T1" fmla="*/ 0 h 379"/>
                <a:gd name="T2" fmla="*/ 112 w 271"/>
                <a:gd name="T3" fmla="*/ 0 h 379"/>
                <a:gd name="T4" fmla="*/ 112 w 271"/>
                <a:gd name="T5" fmla="*/ 85 h 379"/>
                <a:gd name="T6" fmla="*/ 271 w 271"/>
                <a:gd name="T7" fmla="*/ 85 h 379"/>
                <a:gd name="T8" fmla="*/ 271 w 271"/>
                <a:gd name="T9" fmla="*/ 125 h 379"/>
                <a:gd name="T10" fmla="*/ 112 w 271"/>
                <a:gd name="T11" fmla="*/ 125 h 379"/>
                <a:gd name="T12" fmla="*/ 112 w 271"/>
                <a:gd name="T13" fmla="*/ 254 h 379"/>
                <a:gd name="T14" fmla="*/ 115 w 271"/>
                <a:gd name="T15" fmla="*/ 281 h 379"/>
                <a:gd name="T16" fmla="*/ 121 w 271"/>
                <a:gd name="T17" fmla="*/ 302 h 379"/>
                <a:gd name="T18" fmla="*/ 131 w 271"/>
                <a:gd name="T19" fmla="*/ 319 h 379"/>
                <a:gd name="T20" fmla="*/ 146 w 271"/>
                <a:gd name="T21" fmla="*/ 329 h 379"/>
                <a:gd name="T22" fmla="*/ 165 w 271"/>
                <a:gd name="T23" fmla="*/ 336 h 379"/>
                <a:gd name="T24" fmla="*/ 188 w 271"/>
                <a:gd name="T25" fmla="*/ 338 h 379"/>
                <a:gd name="T26" fmla="*/ 210 w 271"/>
                <a:gd name="T27" fmla="*/ 336 h 379"/>
                <a:gd name="T28" fmla="*/ 229 w 271"/>
                <a:gd name="T29" fmla="*/ 332 h 379"/>
                <a:gd name="T30" fmla="*/ 265 w 271"/>
                <a:gd name="T31" fmla="*/ 317 h 379"/>
                <a:gd name="T32" fmla="*/ 265 w 271"/>
                <a:gd name="T33" fmla="*/ 359 h 379"/>
                <a:gd name="T34" fmla="*/ 229 w 271"/>
                <a:gd name="T35" fmla="*/ 375 h 379"/>
                <a:gd name="T36" fmla="*/ 206 w 271"/>
                <a:gd name="T37" fmla="*/ 379 h 379"/>
                <a:gd name="T38" fmla="*/ 183 w 271"/>
                <a:gd name="T39" fmla="*/ 379 h 379"/>
                <a:gd name="T40" fmla="*/ 160 w 271"/>
                <a:gd name="T41" fmla="*/ 379 h 379"/>
                <a:gd name="T42" fmla="*/ 137 w 271"/>
                <a:gd name="T43" fmla="*/ 373 h 379"/>
                <a:gd name="T44" fmla="*/ 117 w 271"/>
                <a:gd name="T45" fmla="*/ 365 h 379"/>
                <a:gd name="T46" fmla="*/ 100 w 271"/>
                <a:gd name="T47" fmla="*/ 354 h 379"/>
                <a:gd name="T48" fmla="*/ 87 w 271"/>
                <a:gd name="T49" fmla="*/ 338 h 379"/>
                <a:gd name="T50" fmla="*/ 77 w 271"/>
                <a:gd name="T51" fmla="*/ 319 h 379"/>
                <a:gd name="T52" fmla="*/ 69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2" y="0"/>
                  </a:lnTo>
                  <a:lnTo>
                    <a:pt x="112" y="85"/>
                  </a:lnTo>
                  <a:lnTo>
                    <a:pt x="271" y="85"/>
                  </a:lnTo>
                  <a:lnTo>
                    <a:pt x="271" y="125"/>
                  </a:lnTo>
                  <a:lnTo>
                    <a:pt x="112" y="125"/>
                  </a:lnTo>
                  <a:lnTo>
                    <a:pt x="112" y="254"/>
                  </a:lnTo>
                  <a:lnTo>
                    <a:pt x="115" y="281"/>
                  </a:lnTo>
                  <a:lnTo>
                    <a:pt x="121" y="302"/>
                  </a:lnTo>
                  <a:lnTo>
                    <a:pt x="131" y="319"/>
                  </a:lnTo>
                  <a:lnTo>
                    <a:pt x="146" y="329"/>
                  </a:lnTo>
                  <a:lnTo>
                    <a:pt x="165" y="336"/>
                  </a:lnTo>
                  <a:lnTo>
                    <a:pt x="188" y="338"/>
                  </a:lnTo>
                  <a:lnTo>
                    <a:pt x="210" y="336"/>
                  </a:lnTo>
                  <a:lnTo>
                    <a:pt x="229" y="332"/>
                  </a:lnTo>
                  <a:lnTo>
                    <a:pt x="265" y="317"/>
                  </a:lnTo>
                  <a:lnTo>
                    <a:pt x="265" y="359"/>
                  </a:lnTo>
                  <a:lnTo>
                    <a:pt x="229" y="375"/>
                  </a:lnTo>
                  <a:lnTo>
                    <a:pt x="206" y="379"/>
                  </a:lnTo>
                  <a:lnTo>
                    <a:pt x="183" y="379"/>
                  </a:lnTo>
                  <a:lnTo>
                    <a:pt x="160" y="379"/>
                  </a:lnTo>
                  <a:lnTo>
                    <a:pt x="137" y="373"/>
                  </a:lnTo>
                  <a:lnTo>
                    <a:pt x="117" y="365"/>
                  </a:lnTo>
                  <a:lnTo>
                    <a:pt x="100" y="354"/>
                  </a:lnTo>
                  <a:lnTo>
                    <a:pt x="87" y="338"/>
                  </a:lnTo>
                  <a:lnTo>
                    <a:pt x="77"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2" name="Freeform 539"/>
            <p:cNvSpPr>
              <a:spLocks noEditPoints="1"/>
            </p:cNvSpPr>
            <p:nvPr/>
          </p:nvSpPr>
          <p:spPr bwMode="auto">
            <a:xfrm>
              <a:off x="2868" y="2071"/>
              <a:ext cx="325" cy="300"/>
            </a:xfrm>
            <a:custGeom>
              <a:avLst/>
              <a:gdLst>
                <a:gd name="T0" fmla="*/ 123 w 325"/>
                <a:gd name="T1" fmla="*/ 46 h 300"/>
                <a:gd name="T2" fmla="*/ 89 w 325"/>
                <a:gd name="T3" fmla="*/ 61 h 300"/>
                <a:gd name="T4" fmla="*/ 72 w 325"/>
                <a:gd name="T5" fmla="*/ 77 h 300"/>
                <a:gd name="T6" fmla="*/ 54 w 325"/>
                <a:gd name="T7" fmla="*/ 104 h 300"/>
                <a:gd name="T8" fmla="*/ 277 w 325"/>
                <a:gd name="T9" fmla="*/ 125 h 300"/>
                <a:gd name="T10" fmla="*/ 262 w 325"/>
                <a:gd name="T11" fmla="*/ 88 h 300"/>
                <a:gd name="T12" fmla="*/ 246 w 325"/>
                <a:gd name="T13" fmla="*/ 69 h 300"/>
                <a:gd name="T14" fmla="*/ 221 w 325"/>
                <a:gd name="T15" fmla="*/ 52 h 300"/>
                <a:gd name="T16" fmla="*/ 185 w 325"/>
                <a:gd name="T17" fmla="*/ 42 h 300"/>
                <a:gd name="T18" fmla="*/ 162 w 325"/>
                <a:gd name="T19" fmla="*/ 0 h 300"/>
                <a:gd name="T20" fmla="*/ 227 w 325"/>
                <a:gd name="T21" fmla="*/ 11 h 300"/>
                <a:gd name="T22" fmla="*/ 279 w 325"/>
                <a:gd name="T23" fmla="*/ 40 h 300"/>
                <a:gd name="T24" fmla="*/ 312 w 325"/>
                <a:gd name="T25" fmla="*/ 88 h 300"/>
                <a:gd name="T26" fmla="*/ 325 w 325"/>
                <a:gd name="T27" fmla="*/ 154 h 300"/>
                <a:gd name="T28" fmla="*/ 47 w 325"/>
                <a:gd name="T29" fmla="*/ 163 h 300"/>
                <a:gd name="T30" fmla="*/ 60 w 325"/>
                <a:gd name="T31" fmla="*/ 205 h 300"/>
                <a:gd name="T32" fmla="*/ 77 w 325"/>
                <a:gd name="T33" fmla="*/ 227 h 300"/>
                <a:gd name="T34" fmla="*/ 106 w 325"/>
                <a:gd name="T35" fmla="*/ 246 h 300"/>
                <a:gd name="T36" fmla="*/ 150 w 325"/>
                <a:gd name="T37" fmla="*/ 257 h 300"/>
                <a:gd name="T38" fmla="*/ 208 w 325"/>
                <a:gd name="T39" fmla="*/ 257 h 300"/>
                <a:gd name="T40" fmla="*/ 271 w 325"/>
                <a:gd name="T41" fmla="*/ 238 h 300"/>
                <a:gd name="T42" fmla="*/ 298 w 325"/>
                <a:gd name="T43" fmla="*/ 271 h 300"/>
                <a:gd name="T44" fmla="*/ 242 w 325"/>
                <a:gd name="T45" fmla="*/ 292 h 300"/>
                <a:gd name="T46" fmla="*/ 173 w 325"/>
                <a:gd name="T47" fmla="*/ 300 h 300"/>
                <a:gd name="T48" fmla="*/ 104 w 325"/>
                <a:gd name="T49" fmla="*/ 292 h 300"/>
                <a:gd name="T50" fmla="*/ 48 w 325"/>
                <a:gd name="T51" fmla="*/ 263 h 300"/>
                <a:gd name="T52" fmla="*/ 14 w 325"/>
                <a:gd name="T53" fmla="*/ 217 h 300"/>
                <a:gd name="T54" fmla="*/ 0 w 325"/>
                <a:gd name="T55" fmla="*/ 152 h 300"/>
                <a:gd name="T56" fmla="*/ 12 w 325"/>
                <a:gd name="T57" fmla="*/ 86 h 300"/>
                <a:gd name="T58" fmla="*/ 48 w 325"/>
                <a:gd name="T59" fmla="*/ 38 h 300"/>
                <a:gd name="T60" fmla="*/ 98 w 325"/>
                <a:gd name="T61" fmla="*/ 9 h 300"/>
                <a:gd name="T62" fmla="*/ 162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2" y="40"/>
                  </a:moveTo>
                  <a:lnTo>
                    <a:pt x="123" y="46"/>
                  </a:lnTo>
                  <a:lnTo>
                    <a:pt x="104" y="52"/>
                  </a:lnTo>
                  <a:lnTo>
                    <a:pt x="89" y="61"/>
                  </a:lnTo>
                  <a:lnTo>
                    <a:pt x="79" y="67"/>
                  </a:lnTo>
                  <a:lnTo>
                    <a:pt x="72" y="77"/>
                  </a:lnTo>
                  <a:lnTo>
                    <a:pt x="64" y="86"/>
                  </a:lnTo>
                  <a:lnTo>
                    <a:pt x="54" y="104"/>
                  </a:lnTo>
                  <a:lnTo>
                    <a:pt x="48" y="125"/>
                  </a:lnTo>
                  <a:lnTo>
                    <a:pt x="277" y="125"/>
                  </a:lnTo>
                  <a:lnTo>
                    <a:pt x="271" y="106"/>
                  </a:lnTo>
                  <a:lnTo>
                    <a:pt x="262" y="88"/>
                  </a:lnTo>
                  <a:lnTo>
                    <a:pt x="256" y="79"/>
                  </a:lnTo>
                  <a:lnTo>
                    <a:pt x="246" y="69"/>
                  </a:lnTo>
                  <a:lnTo>
                    <a:pt x="239" y="61"/>
                  </a:lnTo>
                  <a:lnTo>
                    <a:pt x="221" y="52"/>
                  </a:lnTo>
                  <a:lnTo>
                    <a:pt x="204" y="46"/>
                  </a:lnTo>
                  <a:lnTo>
                    <a:pt x="185" y="42"/>
                  </a:lnTo>
                  <a:lnTo>
                    <a:pt x="162" y="40"/>
                  </a:lnTo>
                  <a:close/>
                  <a:moveTo>
                    <a:pt x="162" y="0"/>
                  </a:moveTo>
                  <a:lnTo>
                    <a:pt x="196" y="2"/>
                  </a:lnTo>
                  <a:lnTo>
                    <a:pt x="227" y="11"/>
                  </a:lnTo>
                  <a:lnTo>
                    <a:pt x="256" y="23"/>
                  </a:lnTo>
                  <a:lnTo>
                    <a:pt x="279" y="40"/>
                  </a:lnTo>
                  <a:lnTo>
                    <a:pt x="298" y="61"/>
                  </a:lnTo>
                  <a:lnTo>
                    <a:pt x="312" y="88"/>
                  </a:lnTo>
                  <a:lnTo>
                    <a:pt x="321" y="119"/>
                  </a:lnTo>
                  <a:lnTo>
                    <a:pt x="325" y="154"/>
                  </a:lnTo>
                  <a:lnTo>
                    <a:pt x="325" y="163"/>
                  </a:lnTo>
                  <a:lnTo>
                    <a:pt x="47" y="163"/>
                  </a:lnTo>
                  <a:lnTo>
                    <a:pt x="52" y="186"/>
                  </a:lnTo>
                  <a:lnTo>
                    <a:pt x="60" y="205"/>
                  </a:lnTo>
                  <a:lnTo>
                    <a:pt x="68" y="217"/>
                  </a:lnTo>
                  <a:lnTo>
                    <a:pt x="77" y="227"/>
                  </a:lnTo>
                  <a:lnTo>
                    <a:pt x="87" y="236"/>
                  </a:lnTo>
                  <a:lnTo>
                    <a:pt x="106" y="246"/>
                  </a:lnTo>
                  <a:lnTo>
                    <a:pt x="127" y="253"/>
                  </a:lnTo>
                  <a:lnTo>
                    <a:pt x="150" y="257"/>
                  </a:lnTo>
                  <a:lnTo>
                    <a:pt x="175" y="259"/>
                  </a:lnTo>
                  <a:lnTo>
                    <a:pt x="208" y="257"/>
                  </a:lnTo>
                  <a:lnTo>
                    <a:pt x="240" y="250"/>
                  </a:lnTo>
                  <a:lnTo>
                    <a:pt x="271" y="238"/>
                  </a:lnTo>
                  <a:lnTo>
                    <a:pt x="298" y="225"/>
                  </a:lnTo>
                  <a:lnTo>
                    <a:pt x="298" y="271"/>
                  </a:lnTo>
                  <a:lnTo>
                    <a:pt x="271" y="284"/>
                  </a:lnTo>
                  <a:lnTo>
                    <a:pt x="242" y="292"/>
                  </a:lnTo>
                  <a:lnTo>
                    <a:pt x="210" y="298"/>
                  </a:lnTo>
                  <a:lnTo>
                    <a:pt x="173" y="300"/>
                  </a:lnTo>
                  <a:lnTo>
                    <a:pt x="137" y="298"/>
                  </a:lnTo>
                  <a:lnTo>
                    <a:pt x="104" y="292"/>
                  </a:lnTo>
                  <a:lnTo>
                    <a:pt x="75" y="278"/>
                  </a:lnTo>
                  <a:lnTo>
                    <a:pt x="48" y="263"/>
                  </a:lnTo>
                  <a:lnTo>
                    <a:pt x="29" y="242"/>
                  </a:lnTo>
                  <a:lnTo>
                    <a:pt x="14" y="217"/>
                  </a:lnTo>
                  <a:lnTo>
                    <a:pt x="2" y="186"/>
                  </a:lnTo>
                  <a:lnTo>
                    <a:pt x="0" y="152"/>
                  </a:lnTo>
                  <a:lnTo>
                    <a:pt x="2" y="117"/>
                  </a:lnTo>
                  <a:lnTo>
                    <a:pt x="12" y="86"/>
                  </a:lnTo>
                  <a:lnTo>
                    <a:pt x="27" y="61"/>
                  </a:lnTo>
                  <a:lnTo>
                    <a:pt x="48" y="38"/>
                  </a:lnTo>
                  <a:lnTo>
                    <a:pt x="72" y="23"/>
                  </a:lnTo>
                  <a:lnTo>
                    <a:pt x="98" y="9"/>
                  </a:lnTo>
                  <a:lnTo>
                    <a:pt x="129" y="2"/>
                  </a:lnTo>
                  <a:lnTo>
                    <a:pt x="16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3" name="Freeform 540"/>
            <p:cNvSpPr>
              <a:spLocks/>
            </p:cNvSpPr>
            <p:nvPr/>
          </p:nvSpPr>
          <p:spPr bwMode="auto">
            <a:xfrm>
              <a:off x="3254" y="2071"/>
              <a:ext cx="214" cy="294"/>
            </a:xfrm>
            <a:custGeom>
              <a:avLst/>
              <a:gdLst>
                <a:gd name="T0" fmla="*/ 152 w 214"/>
                <a:gd name="T1" fmla="*/ 0 h 294"/>
                <a:gd name="T2" fmla="*/ 160 w 214"/>
                <a:gd name="T3" fmla="*/ 0 h 294"/>
                <a:gd name="T4" fmla="*/ 169 w 214"/>
                <a:gd name="T5" fmla="*/ 0 h 294"/>
                <a:gd name="T6" fmla="*/ 185 w 214"/>
                <a:gd name="T7" fmla="*/ 2 h 294"/>
                <a:gd name="T8" fmla="*/ 192 w 214"/>
                <a:gd name="T9" fmla="*/ 4 h 294"/>
                <a:gd name="T10" fmla="*/ 200 w 214"/>
                <a:gd name="T11" fmla="*/ 6 h 294"/>
                <a:gd name="T12" fmla="*/ 208 w 214"/>
                <a:gd name="T13" fmla="*/ 7 h 294"/>
                <a:gd name="T14" fmla="*/ 214 w 214"/>
                <a:gd name="T15" fmla="*/ 7 h 294"/>
                <a:gd name="T16" fmla="*/ 214 w 214"/>
                <a:gd name="T17" fmla="*/ 54 h 294"/>
                <a:gd name="T18" fmla="*/ 181 w 214"/>
                <a:gd name="T19" fmla="*/ 46 h 294"/>
                <a:gd name="T20" fmla="*/ 146 w 214"/>
                <a:gd name="T21" fmla="*/ 42 h 294"/>
                <a:gd name="T22" fmla="*/ 123 w 214"/>
                <a:gd name="T23" fmla="*/ 44 h 294"/>
                <a:gd name="T24" fmla="*/ 104 w 214"/>
                <a:gd name="T25" fmla="*/ 48 h 294"/>
                <a:gd name="T26" fmla="*/ 87 w 214"/>
                <a:gd name="T27" fmla="*/ 56 h 294"/>
                <a:gd name="T28" fmla="*/ 71 w 214"/>
                <a:gd name="T29" fmla="*/ 65 h 294"/>
                <a:gd name="T30" fmla="*/ 64 w 214"/>
                <a:gd name="T31" fmla="*/ 73 h 294"/>
                <a:gd name="T32" fmla="*/ 58 w 214"/>
                <a:gd name="T33" fmla="*/ 82 h 294"/>
                <a:gd name="T34" fmla="*/ 52 w 214"/>
                <a:gd name="T35" fmla="*/ 92 h 294"/>
                <a:gd name="T36" fmla="*/ 46 w 214"/>
                <a:gd name="T37" fmla="*/ 109 h 294"/>
                <a:gd name="T38" fmla="*/ 45 w 214"/>
                <a:gd name="T39" fmla="*/ 127 h 294"/>
                <a:gd name="T40" fmla="*/ 45 w 214"/>
                <a:gd name="T41" fmla="*/ 294 h 294"/>
                <a:gd name="T42" fmla="*/ 0 w 214"/>
                <a:gd name="T43" fmla="*/ 294 h 294"/>
                <a:gd name="T44" fmla="*/ 0 w 214"/>
                <a:gd name="T45" fmla="*/ 34 h 294"/>
                <a:gd name="T46" fmla="*/ 45 w 214"/>
                <a:gd name="T47" fmla="*/ 34 h 294"/>
                <a:gd name="T48" fmla="*/ 56 w 214"/>
                <a:gd name="T49" fmla="*/ 25 h 294"/>
                <a:gd name="T50" fmla="*/ 68 w 214"/>
                <a:gd name="T51" fmla="*/ 17 h 294"/>
                <a:gd name="T52" fmla="*/ 79 w 214"/>
                <a:gd name="T53" fmla="*/ 11 h 294"/>
                <a:gd name="T54" fmla="*/ 93 w 214"/>
                <a:gd name="T55" fmla="*/ 7 h 294"/>
                <a:gd name="T56" fmla="*/ 106 w 214"/>
                <a:gd name="T57" fmla="*/ 4 h 294"/>
                <a:gd name="T58" fmla="*/ 119 w 214"/>
                <a:gd name="T59" fmla="*/ 2 h 294"/>
                <a:gd name="T60" fmla="*/ 152 w 214"/>
                <a:gd name="T6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94">
                  <a:moveTo>
                    <a:pt x="152" y="0"/>
                  </a:moveTo>
                  <a:lnTo>
                    <a:pt x="160" y="0"/>
                  </a:lnTo>
                  <a:lnTo>
                    <a:pt x="169" y="0"/>
                  </a:lnTo>
                  <a:lnTo>
                    <a:pt x="185" y="2"/>
                  </a:lnTo>
                  <a:lnTo>
                    <a:pt x="192" y="4"/>
                  </a:lnTo>
                  <a:lnTo>
                    <a:pt x="200" y="6"/>
                  </a:lnTo>
                  <a:lnTo>
                    <a:pt x="208" y="7"/>
                  </a:lnTo>
                  <a:lnTo>
                    <a:pt x="214" y="7"/>
                  </a:lnTo>
                  <a:lnTo>
                    <a:pt x="214" y="54"/>
                  </a:lnTo>
                  <a:lnTo>
                    <a:pt x="181" y="46"/>
                  </a:lnTo>
                  <a:lnTo>
                    <a:pt x="146" y="42"/>
                  </a:lnTo>
                  <a:lnTo>
                    <a:pt x="123" y="44"/>
                  </a:lnTo>
                  <a:lnTo>
                    <a:pt x="104" y="48"/>
                  </a:lnTo>
                  <a:lnTo>
                    <a:pt x="87" y="56"/>
                  </a:lnTo>
                  <a:lnTo>
                    <a:pt x="71" y="65"/>
                  </a:lnTo>
                  <a:lnTo>
                    <a:pt x="64" y="73"/>
                  </a:lnTo>
                  <a:lnTo>
                    <a:pt x="58" y="82"/>
                  </a:lnTo>
                  <a:lnTo>
                    <a:pt x="52" y="92"/>
                  </a:lnTo>
                  <a:lnTo>
                    <a:pt x="46" y="109"/>
                  </a:lnTo>
                  <a:lnTo>
                    <a:pt x="45" y="127"/>
                  </a:lnTo>
                  <a:lnTo>
                    <a:pt x="45" y="294"/>
                  </a:lnTo>
                  <a:lnTo>
                    <a:pt x="0" y="294"/>
                  </a:lnTo>
                  <a:lnTo>
                    <a:pt x="0" y="34"/>
                  </a:lnTo>
                  <a:lnTo>
                    <a:pt x="45" y="34"/>
                  </a:lnTo>
                  <a:lnTo>
                    <a:pt x="56" y="25"/>
                  </a:lnTo>
                  <a:lnTo>
                    <a:pt x="68" y="17"/>
                  </a:lnTo>
                  <a:lnTo>
                    <a:pt x="79" y="11"/>
                  </a:lnTo>
                  <a:lnTo>
                    <a:pt x="93" y="7"/>
                  </a:lnTo>
                  <a:lnTo>
                    <a:pt x="106" y="4"/>
                  </a:lnTo>
                  <a:lnTo>
                    <a:pt x="119" y="2"/>
                  </a:lnTo>
                  <a:lnTo>
                    <a:pt x="15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4" name="Freeform 541"/>
            <p:cNvSpPr>
              <a:spLocks/>
            </p:cNvSpPr>
            <p:nvPr/>
          </p:nvSpPr>
          <p:spPr bwMode="auto">
            <a:xfrm>
              <a:off x="3491" y="1992"/>
              <a:ext cx="270" cy="379"/>
            </a:xfrm>
            <a:custGeom>
              <a:avLst/>
              <a:gdLst>
                <a:gd name="T0" fmla="*/ 67 w 270"/>
                <a:gd name="T1" fmla="*/ 0 h 379"/>
                <a:gd name="T2" fmla="*/ 113 w 270"/>
                <a:gd name="T3" fmla="*/ 0 h 379"/>
                <a:gd name="T4" fmla="*/ 113 w 270"/>
                <a:gd name="T5" fmla="*/ 85 h 379"/>
                <a:gd name="T6" fmla="*/ 270 w 270"/>
                <a:gd name="T7" fmla="*/ 85 h 379"/>
                <a:gd name="T8" fmla="*/ 270 w 270"/>
                <a:gd name="T9" fmla="*/ 125 h 379"/>
                <a:gd name="T10" fmla="*/ 113 w 270"/>
                <a:gd name="T11" fmla="*/ 125 h 379"/>
                <a:gd name="T12" fmla="*/ 113 w 270"/>
                <a:gd name="T13" fmla="*/ 254 h 379"/>
                <a:gd name="T14" fmla="*/ 115 w 270"/>
                <a:gd name="T15" fmla="*/ 281 h 379"/>
                <a:gd name="T16" fmla="*/ 121 w 270"/>
                <a:gd name="T17" fmla="*/ 302 h 379"/>
                <a:gd name="T18" fmla="*/ 130 w 270"/>
                <a:gd name="T19" fmla="*/ 319 h 379"/>
                <a:gd name="T20" fmla="*/ 145 w 270"/>
                <a:gd name="T21" fmla="*/ 329 h 379"/>
                <a:gd name="T22" fmla="*/ 165 w 270"/>
                <a:gd name="T23" fmla="*/ 336 h 379"/>
                <a:gd name="T24" fmla="*/ 188 w 270"/>
                <a:gd name="T25" fmla="*/ 338 h 379"/>
                <a:gd name="T26" fmla="*/ 209 w 270"/>
                <a:gd name="T27" fmla="*/ 336 h 379"/>
                <a:gd name="T28" fmla="*/ 228 w 270"/>
                <a:gd name="T29" fmla="*/ 332 h 379"/>
                <a:gd name="T30" fmla="*/ 265 w 270"/>
                <a:gd name="T31" fmla="*/ 317 h 379"/>
                <a:gd name="T32" fmla="*/ 265 w 270"/>
                <a:gd name="T33" fmla="*/ 359 h 379"/>
                <a:gd name="T34" fmla="*/ 228 w 270"/>
                <a:gd name="T35" fmla="*/ 375 h 379"/>
                <a:gd name="T36" fmla="*/ 205 w 270"/>
                <a:gd name="T37" fmla="*/ 379 h 379"/>
                <a:gd name="T38" fmla="*/ 182 w 270"/>
                <a:gd name="T39" fmla="*/ 379 h 379"/>
                <a:gd name="T40" fmla="*/ 159 w 270"/>
                <a:gd name="T41" fmla="*/ 379 h 379"/>
                <a:gd name="T42" fmla="*/ 136 w 270"/>
                <a:gd name="T43" fmla="*/ 373 h 379"/>
                <a:gd name="T44" fmla="*/ 117 w 270"/>
                <a:gd name="T45" fmla="*/ 365 h 379"/>
                <a:gd name="T46" fmla="*/ 99 w 270"/>
                <a:gd name="T47" fmla="*/ 354 h 379"/>
                <a:gd name="T48" fmla="*/ 86 w 270"/>
                <a:gd name="T49" fmla="*/ 338 h 379"/>
                <a:gd name="T50" fmla="*/ 76 w 270"/>
                <a:gd name="T51" fmla="*/ 319 h 379"/>
                <a:gd name="T52" fmla="*/ 69 w 270"/>
                <a:gd name="T53" fmla="*/ 294 h 379"/>
                <a:gd name="T54" fmla="*/ 67 w 270"/>
                <a:gd name="T55" fmla="*/ 265 h 379"/>
                <a:gd name="T56" fmla="*/ 67 w 270"/>
                <a:gd name="T57" fmla="*/ 125 h 379"/>
                <a:gd name="T58" fmla="*/ 0 w 270"/>
                <a:gd name="T59" fmla="*/ 125 h 379"/>
                <a:gd name="T60" fmla="*/ 0 w 270"/>
                <a:gd name="T61" fmla="*/ 85 h 379"/>
                <a:gd name="T62" fmla="*/ 67 w 270"/>
                <a:gd name="T63" fmla="*/ 85 h 379"/>
                <a:gd name="T64" fmla="*/ 67 w 27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379">
                  <a:moveTo>
                    <a:pt x="67" y="0"/>
                  </a:moveTo>
                  <a:lnTo>
                    <a:pt x="113" y="0"/>
                  </a:lnTo>
                  <a:lnTo>
                    <a:pt x="113" y="85"/>
                  </a:lnTo>
                  <a:lnTo>
                    <a:pt x="270" y="85"/>
                  </a:lnTo>
                  <a:lnTo>
                    <a:pt x="270" y="125"/>
                  </a:lnTo>
                  <a:lnTo>
                    <a:pt x="113" y="125"/>
                  </a:lnTo>
                  <a:lnTo>
                    <a:pt x="113" y="254"/>
                  </a:lnTo>
                  <a:lnTo>
                    <a:pt x="115" y="281"/>
                  </a:lnTo>
                  <a:lnTo>
                    <a:pt x="121" y="302"/>
                  </a:lnTo>
                  <a:lnTo>
                    <a:pt x="130" y="319"/>
                  </a:lnTo>
                  <a:lnTo>
                    <a:pt x="145" y="329"/>
                  </a:lnTo>
                  <a:lnTo>
                    <a:pt x="165" y="336"/>
                  </a:lnTo>
                  <a:lnTo>
                    <a:pt x="188" y="338"/>
                  </a:lnTo>
                  <a:lnTo>
                    <a:pt x="209" y="336"/>
                  </a:lnTo>
                  <a:lnTo>
                    <a:pt x="228" y="332"/>
                  </a:lnTo>
                  <a:lnTo>
                    <a:pt x="265" y="317"/>
                  </a:lnTo>
                  <a:lnTo>
                    <a:pt x="265" y="359"/>
                  </a:lnTo>
                  <a:lnTo>
                    <a:pt x="228" y="375"/>
                  </a:lnTo>
                  <a:lnTo>
                    <a:pt x="205" y="379"/>
                  </a:lnTo>
                  <a:lnTo>
                    <a:pt x="182" y="379"/>
                  </a:lnTo>
                  <a:lnTo>
                    <a:pt x="159" y="379"/>
                  </a:lnTo>
                  <a:lnTo>
                    <a:pt x="136" y="373"/>
                  </a:lnTo>
                  <a:lnTo>
                    <a:pt x="117" y="365"/>
                  </a:lnTo>
                  <a:lnTo>
                    <a:pt x="99" y="354"/>
                  </a:lnTo>
                  <a:lnTo>
                    <a:pt x="86" y="338"/>
                  </a:lnTo>
                  <a:lnTo>
                    <a:pt x="76"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5" name="Freeform 542"/>
            <p:cNvSpPr>
              <a:spLocks noEditPoints="1"/>
            </p:cNvSpPr>
            <p:nvPr/>
          </p:nvSpPr>
          <p:spPr bwMode="auto">
            <a:xfrm>
              <a:off x="3794" y="2071"/>
              <a:ext cx="324" cy="300"/>
            </a:xfrm>
            <a:custGeom>
              <a:avLst/>
              <a:gdLst>
                <a:gd name="T0" fmla="*/ 152 w 324"/>
                <a:gd name="T1" fmla="*/ 165 h 300"/>
                <a:gd name="T2" fmla="*/ 104 w 324"/>
                <a:gd name="T3" fmla="*/ 169 h 300"/>
                <a:gd name="T4" fmla="*/ 71 w 324"/>
                <a:gd name="T5" fmla="*/ 177 h 300"/>
                <a:gd name="T6" fmla="*/ 56 w 324"/>
                <a:gd name="T7" fmla="*/ 184 h 300"/>
                <a:gd name="T8" fmla="*/ 48 w 324"/>
                <a:gd name="T9" fmla="*/ 196 h 300"/>
                <a:gd name="T10" fmla="*/ 46 w 324"/>
                <a:gd name="T11" fmla="*/ 211 h 300"/>
                <a:gd name="T12" fmla="*/ 50 w 324"/>
                <a:gd name="T13" fmla="*/ 227 h 300"/>
                <a:gd name="T14" fmla="*/ 59 w 324"/>
                <a:gd name="T15" fmla="*/ 238 h 300"/>
                <a:gd name="T16" fmla="*/ 75 w 324"/>
                <a:gd name="T17" fmla="*/ 248 h 300"/>
                <a:gd name="T18" fmla="*/ 106 w 324"/>
                <a:gd name="T19" fmla="*/ 257 h 300"/>
                <a:gd name="T20" fmla="*/ 148 w 324"/>
                <a:gd name="T21" fmla="*/ 259 h 300"/>
                <a:gd name="T22" fmla="*/ 207 w 324"/>
                <a:gd name="T23" fmla="*/ 253 h 300"/>
                <a:gd name="T24" fmla="*/ 248 w 324"/>
                <a:gd name="T25" fmla="*/ 238 h 300"/>
                <a:gd name="T26" fmla="*/ 265 w 324"/>
                <a:gd name="T27" fmla="*/ 221 h 300"/>
                <a:gd name="T28" fmla="*/ 276 w 324"/>
                <a:gd name="T29" fmla="*/ 196 h 300"/>
                <a:gd name="T30" fmla="*/ 278 w 324"/>
                <a:gd name="T31" fmla="*/ 161 h 300"/>
                <a:gd name="T32" fmla="*/ 207 w 324"/>
                <a:gd name="T33" fmla="*/ 2 h 300"/>
                <a:gd name="T34" fmla="*/ 265 w 324"/>
                <a:gd name="T35" fmla="*/ 15 h 300"/>
                <a:gd name="T36" fmla="*/ 303 w 324"/>
                <a:gd name="T37" fmla="*/ 48 h 300"/>
                <a:gd name="T38" fmla="*/ 322 w 324"/>
                <a:gd name="T39" fmla="*/ 98 h 300"/>
                <a:gd name="T40" fmla="*/ 324 w 324"/>
                <a:gd name="T41" fmla="*/ 294 h 300"/>
                <a:gd name="T42" fmla="*/ 278 w 324"/>
                <a:gd name="T43" fmla="*/ 257 h 300"/>
                <a:gd name="T44" fmla="*/ 250 w 324"/>
                <a:gd name="T45" fmla="*/ 278 h 300"/>
                <a:gd name="T46" fmla="*/ 178 w 324"/>
                <a:gd name="T47" fmla="*/ 298 h 300"/>
                <a:gd name="T48" fmla="*/ 86 w 324"/>
                <a:gd name="T49" fmla="*/ 296 h 300"/>
                <a:gd name="T50" fmla="*/ 42 w 324"/>
                <a:gd name="T51" fmla="*/ 282 h 300"/>
                <a:gd name="T52" fmla="*/ 11 w 324"/>
                <a:gd name="T53" fmla="*/ 255 h 300"/>
                <a:gd name="T54" fmla="*/ 0 w 324"/>
                <a:gd name="T55" fmla="*/ 211 h 300"/>
                <a:gd name="T56" fmla="*/ 8 w 324"/>
                <a:gd name="T57" fmla="*/ 175 h 300"/>
                <a:gd name="T58" fmla="*/ 23 w 324"/>
                <a:gd name="T59" fmla="*/ 157 h 300"/>
                <a:gd name="T60" fmla="*/ 52 w 324"/>
                <a:gd name="T61" fmla="*/ 142 h 300"/>
                <a:gd name="T62" fmla="*/ 109 w 324"/>
                <a:gd name="T63" fmla="*/ 130 h 300"/>
                <a:gd name="T64" fmla="*/ 278 w 324"/>
                <a:gd name="T65" fmla="*/ 123 h 300"/>
                <a:gd name="T66" fmla="*/ 271 w 324"/>
                <a:gd name="T67" fmla="*/ 82 h 300"/>
                <a:gd name="T68" fmla="*/ 255 w 324"/>
                <a:gd name="T69" fmla="*/ 65 h 300"/>
                <a:gd name="T70" fmla="*/ 230 w 324"/>
                <a:gd name="T71" fmla="*/ 50 h 300"/>
                <a:gd name="T72" fmla="*/ 190 w 324"/>
                <a:gd name="T73" fmla="*/ 42 h 300"/>
                <a:gd name="T74" fmla="*/ 130 w 324"/>
                <a:gd name="T75" fmla="*/ 42 h 300"/>
                <a:gd name="T76" fmla="*/ 59 w 324"/>
                <a:gd name="T77" fmla="*/ 61 h 300"/>
                <a:gd name="T78" fmla="*/ 29 w 324"/>
                <a:gd name="T79" fmla="*/ 31 h 300"/>
                <a:gd name="T80" fmla="*/ 96 w 324"/>
                <a:gd name="T81" fmla="*/ 7 h 300"/>
                <a:gd name="T82" fmla="*/ 173 w 324"/>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00">
                  <a:moveTo>
                    <a:pt x="278" y="161"/>
                  </a:moveTo>
                  <a:lnTo>
                    <a:pt x="152" y="165"/>
                  </a:lnTo>
                  <a:lnTo>
                    <a:pt x="125" y="167"/>
                  </a:lnTo>
                  <a:lnTo>
                    <a:pt x="104" y="169"/>
                  </a:lnTo>
                  <a:lnTo>
                    <a:pt x="84" y="173"/>
                  </a:lnTo>
                  <a:lnTo>
                    <a:pt x="71" y="177"/>
                  </a:lnTo>
                  <a:lnTo>
                    <a:pt x="63" y="180"/>
                  </a:lnTo>
                  <a:lnTo>
                    <a:pt x="56" y="184"/>
                  </a:lnTo>
                  <a:lnTo>
                    <a:pt x="52" y="190"/>
                  </a:lnTo>
                  <a:lnTo>
                    <a:pt x="48" y="196"/>
                  </a:lnTo>
                  <a:lnTo>
                    <a:pt x="46" y="204"/>
                  </a:lnTo>
                  <a:lnTo>
                    <a:pt x="46" y="211"/>
                  </a:lnTo>
                  <a:lnTo>
                    <a:pt x="46" y="219"/>
                  </a:lnTo>
                  <a:lnTo>
                    <a:pt x="50" y="227"/>
                  </a:lnTo>
                  <a:lnTo>
                    <a:pt x="54" y="232"/>
                  </a:lnTo>
                  <a:lnTo>
                    <a:pt x="59" y="238"/>
                  </a:lnTo>
                  <a:lnTo>
                    <a:pt x="65" y="244"/>
                  </a:lnTo>
                  <a:lnTo>
                    <a:pt x="75" y="248"/>
                  </a:lnTo>
                  <a:lnTo>
                    <a:pt x="88" y="253"/>
                  </a:lnTo>
                  <a:lnTo>
                    <a:pt x="106" y="257"/>
                  </a:lnTo>
                  <a:lnTo>
                    <a:pt x="127" y="259"/>
                  </a:lnTo>
                  <a:lnTo>
                    <a:pt x="148" y="259"/>
                  </a:lnTo>
                  <a:lnTo>
                    <a:pt x="180" y="257"/>
                  </a:lnTo>
                  <a:lnTo>
                    <a:pt x="207" y="253"/>
                  </a:lnTo>
                  <a:lnTo>
                    <a:pt x="230" y="248"/>
                  </a:lnTo>
                  <a:lnTo>
                    <a:pt x="248" y="238"/>
                  </a:lnTo>
                  <a:lnTo>
                    <a:pt x="257" y="230"/>
                  </a:lnTo>
                  <a:lnTo>
                    <a:pt x="265" y="221"/>
                  </a:lnTo>
                  <a:lnTo>
                    <a:pt x="273" y="211"/>
                  </a:lnTo>
                  <a:lnTo>
                    <a:pt x="276" y="196"/>
                  </a:lnTo>
                  <a:lnTo>
                    <a:pt x="278" y="177"/>
                  </a:lnTo>
                  <a:lnTo>
                    <a:pt x="278" y="161"/>
                  </a:lnTo>
                  <a:close/>
                  <a:moveTo>
                    <a:pt x="173" y="0"/>
                  </a:moveTo>
                  <a:lnTo>
                    <a:pt x="207" y="2"/>
                  </a:lnTo>
                  <a:lnTo>
                    <a:pt x="240" y="7"/>
                  </a:lnTo>
                  <a:lnTo>
                    <a:pt x="265" y="15"/>
                  </a:lnTo>
                  <a:lnTo>
                    <a:pt x="286" y="29"/>
                  </a:lnTo>
                  <a:lnTo>
                    <a:pt x="303" y="48"/>
                  </a:lnTo>
                  <a:lnTo>
                    <a:pt x="315" y="71"/>
                  </a:lnTo>
                  <a:lnTo>
                    <a:pt x="322" y="98"/>
                  </a:lnTo>
                  <a:lnTo>
                    <a:pt x="324" y="132"/>
                  </a:lnTo>
                  <a:lnTo>
                    <a:pt x="324" y="294"/>
                  </a:lnTo>
                  <a:lnTo>
                    <a:pt x="278" y="294"/>
                  </a:lnTo>
                  <a:lnTo>
                    <a:pt x="278" y="257"/>
                  </a:lnTo>
                  <a:lnTo>
                    <a:pt x="265" y="269"/>
                  </a:lnTo>
                  <a:lnTo>
                    <a:pt x="250" y="278"/>
                  </a:lnTo>
                  <a:lnTo>
                    <a:pt x="217" y="292"/>
                  </a:lnTo>
                  <a:lnTo>
                    <a:pt x="178" y="298"/>
                  </a:lnTo>
                  <a:lnTo>
                    <a:pt x="138" y="300"/>
                  </a:lnTo>
                  <a:lnTo>
                    <a:pt x="86" y="296"/>
                  </a:lnTo>
                  <a:lnTo>
                    <a:pt x="63" y="290"/>
                  </a:lnTo>
                  <a:lnTo>
                    <a:pt x="42" y="282"/>
                  </a:lnTo>
                  <a:lnTo>
                    <a:pt x="25" y="271"/>
                  </a:lnTo>
                  <a:lnTo>
                    <a:pt x="11" y="255"/>
                  </a:lnTo>
                  <a:lnTo>
                    <a:pt x="2" y="236"/>
                  </a:lnTo>
                  <a:lnTo>
                    <a:pt x="0" y="211"/>
                  </a:lnTo>
                  <a:lnTo>
                    <a:pt x="2" y="192"/>
                  </a:lnTo>
                  <a:lnTo>
                    <a:pt x="8" y="175"/>
                  </a:lnTo>
                  <a:lnTo>
                    <a:pt x="13" y="165"/>
                  </a:lnTo>
                  <a:lnTo>
                    <a:pt x="23" y="157"/>
                  </a:lnTo>
                  <a:lnTo>
                    <a:pt x="33" y="150"/>
                  </a:lnTo>
                  <a:lnTo>
                    <a:pt x="52" y="142"/>
                  </a:lnTo>
                  <a:lnTo>
                    <a:pt x="79" y="134"/>
                  </a:lnTo>
                  <a:lnTo>
                    <a:pt x="109" y="130"/>
                  </a:lnTo>
                  <a:lnTo>
                    <a:pt x="148" y="129"/>
                  </a:lnTo>
                  <a:lnTo>
                    <a:pt x="278" y="123"/>
                  </a:lnTo>
                  <a:lnTo>
                    <a:pt x="276" y="100"/>
                  </a:lnTo>
                  <a:lnTo>
                    <a:pt x="271" y="82"/>
                  </a:lnTo>
                  <a:lnTo>
                    <a:pt x="263" y="73"/>
                  </a:lnTo>
                  <a:lnTo>
                    <a:pt x="255" y="65"/>
                  </a:lnTo>
                  <a:lnTo>
                    <a:pt x="248" y="57"/>
                  </a:lnTo>
                  <a:lnTo>
                    <a:pt x="230" y="50"/>
                  </a:lnTo>
                  <a:lnTo>
                    <a:pt x="211" y="44"/>
                  </a:lnTo>
                  <a:lnTo>
                    <a:pt x="190" y="42"/>
                  </a:lnTo>
                  <a:lnTo>
                    <a:pt x="167" y="40"/>
                  </a:lnTo>
                  <a:lnTo>
                    <a:pt x="130" y="42"/>
                  </a:lnTo>
                  <a:lnTo>
                    <a:pt x="94" y="50"/>
                  </a:lnTo>
                  <a:lnTo>
                    <a:pt x="59" y="61"/>
                  </a:lnTo>
                  <a:lnTo>
                    <a:pt x="29" y="75"/>
                  </a:lnTo>
                  <a:lnTo>
                    <a:pt x="29" y="31"/>
                  </a:lnTo>
                  <a:lnTo>
                    <a:pt x="61" y="17"/>
                  </a:lnTo>
                  <a:lnTo>
                    <a:pt x="96" y="7"/>
                  </a:lnTo>
                  <a:lnTo>
                    <a:pt x="134" y="2"/>
                  </a:lnTo>
                  <a:lnTo>
                    <a:pt x="17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6" name="Freeform 543"/>
            <p:cNvSpPr>
              <a:spLocks noEditPoints="1"/>
            </p:cNvSpPr>
            <p:nvPr/>
          </p:nvSpPr>
          <p:spPr bwMode="auto">
            <a:xfrm>
              <a:off x="4186" y="1944"/>
              <a:ext cx="61" cy="421"/>
            </a:xfrm>
            <a:custGeom>
              <a:avLst/>
              <a:gdLst>
                <a:gd name="T0" fmla="*/ 7 w 61"/>
                <a:gd name="T1" fmla="*/ 133 h 421"/>
                <a:gd name="T2" fmla="*/ 53 w 61"/>
                <a:gd name="T3" fmla="*/ 133 h 421"/>
                <a:gd name="T4" fmla="*/ 53 w 61"/>
                <a:gd name="T5" fmla="*/ 421 h 421"/>
                <a:gd name="T6" fmla="*/ 7 w 61"/>
                <a:gd name="T7" fmla="*/ 421 h 421"/>
                <a:gd name="T8" fmla="*/ 7 w 61"/>
                <a:gd name="T9" fmla="*/ 133 h 421"/>
                <a:gd name="T10" fmla="*/ 30 w 61"/>
                <a:gd name="T11" fmla="*/ 0 h 421"/>
                <a:gd name="T12" fmla="*/ 36 w 61"/>
                <a:gd name="T13" fmla="*/ 2 h 421"/>
                <a:gd name="T14" fmla="*/ 42 w 61"/>
                <a:gd name="T15" fmla="*/ 2 h 421"/>
                <a:gd name="T16" fmla="*/ 51 w 61"/>
                <a:gd name="T17" fmla="*/ 10 h 421"/>
                <a:gd name="T18" fmla="*/ 55 w 61"/>
                <a:gd name="T19" fmla="*/ 13 h 421"/>
                <a:gd name="T20" fmla="*/ 59 w 61"/>
                <a:gd name="T21" fmla="*/ 19 h 421"/>
                <a:gd name="T22" fmla="*/ 61 w 61"/>
                <a:gd name="T23" fmla="*/ 25 h 421"/>
                <a:gd name="T24" fmla="*/ 61 w 61"/>
                <a:gd name="T25" fmla="*/ 31 h 421"/>
                <a:gd name="T26" fmla="*/ 61 w 61"/>
                <a:gd name="T27" fmla="*/ 36 h 421"/>
                <a:gd name="T28" fmla="*/ 59 w 61"/>
                <a:gd name="T29" fmla="*/ 42 h 421"/>
                <a:gd name="T30" fmla="*/ 55 w 61"/>
                <a:gd name="T31" fmla="*/ 48 h 421"/>
                <a:gd name="T32" fmla="*/ 51 w 61"/>
                <a:gd name="T33" fmla="*/ 52 h 421"/>
                <a:gd name="T34" fmla="*/ 42 w 61"/>
                <a:gd name="T35" fmla="*/ 58 h 421"/>
                <a:gd name="T36" fmla="*/ 36 w 61"/>
                <a:gd name="T37" fmla="*/ 60 h 421"/>
                <a:gd name="T38" fmla="*/ 30 w 61"/>
                <a:gd name="T39" fmla="*/ 60 h 421"/>
                <a:gd name="T40" fmla="*/ 23 w 61"/>
                <a:gd name="T41" fmla="*/ 60 h 421"/>
                <a:gd name="T42" fmla="*/ 15 w 61"/>
                <a:gd name="T43" fmla="*/ 56 h 421"/>
                <a:gd name="T44" fmla="*/ 9 w 61"/>
                <a:gd name="T45" fmla="*/ 52 h 421"/>
                <a:gd name="T46" fmla="*/ 3 w 61"/>
                <a:gd name="T47" fmla="*/ 46 h 421"/>
                <a:gd name="T48" fmla="*/ 2 w 61"/>
                <a:gd name="T49" fmla="*/ 38 h 421"/>
                <a:gd name="T50" fmla="*/ 0 w 61"/>
                <a:gd name="T51" fmla="*/ 31 h 421"/>
                <a:gd name="T52" fmla="*/ 2 w 61"/>
                <a:gd name="T53" fmla="*/ 23 h 421"/>
                <a:gd name="T54" fmla="*/ 3 w 61"/>
                <a:gd name="T55" fmla="*/ 15 h 421"/>
                <a:gd name="T56" fmla="*/ 9 w 61"/>
                <a:gd name="T57" fmla="*/ 10 h 421"/>
                <a:gd name="T58" fmla="*/ 15 w 61"/>
                <a:gd name="T59" fmla="*/ 4 h 421"/>
                <a:gd name="T60" fmla="*/ 23 w 61"/>
                <a:gd name="T61" fmla="*/ 2 h 421"/>
                <a:gd name="T62" fmla="*/ 30 w 61"/>
                <a:gd name="T6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21">
                  <a:moveTo>
                    <a:pt x="7" y="133"/>
                  </a:moveTo>
                  <a:lnTo>
                    <a:pt x="53" y="133"/>
                  </a:lnTo>
                  <a:lnTo>
                    <a:pt x="53" y="421"/>
                  </a:lnTo>
                  <a:lnTo>
                    <a:pt x="7" y="421"/>
                  </a:lnTo>
                  <a:lnTo>
                    <a:pt x="7" y="133"/>
                  </a:lnTo>
                  <a:close/>
                  <a:moveTo>
                    <a:pt x="30" y="0"/>
                  </a:moveTo>
                  <a:lnTo>
                    <a:pt x="36" y="2"/>
                  </a:lnTo>
                  <a:lnTo>
                    <a:pt x="42" y="2"/>
                  </a:lnTo>
                  <a:lnTo>
                    <a:pt x="51" y="10"/>
                  </a:lnTo>
                  <a:lnTo>
                    <a:pt x="55" y="13"/>
                  </a:lnTo>
                  <a:lnTo>
                    <a:pt x="59" y="19"/>
                  </a:lnTo>
                  <a:lnTo>
                    <a:pt x="61" y="25"/>
                  </a:lnTo>
                  <a:lnTo>
                    <a:pt x="61" y="31"/>
                  </a:lnTo>
                  <a:lnTo>
                    <a:pt x="61" y="36"/>
                  </a:lnTo>
                  <a:lnTo>
                    <a:pt x="59" y="42"/>
                  </a:lnTo>
                  <a:lnTo>
                    <a:pt x="55" y="48"/>
                  </a:lnTo>
                  <a:lnTo>
                    <a:pt x="51" y="52"/>
                  </a:lnTo>
                  <a:lnTo>
                    <a:pt x="42" y="58"/>
                  </a:lnTo>
                  <a:lnTo>
                    <a:pt x="36" y="60"/>
                  </a:lnTo>
                  <a:lnTo>
                    <a:pt x="30" y="60"/>
                  </a:lnTo>
                  <a:lnTo>
                    <a:pt x="23" y="60"/>
                  </a:lnTo>
                  <a:lnTo>
                    <a:pt x="15" y="56"/>
                  </a:lnTo>
                  <a:lnTo>
                    <a:pt x="9" y="52"/>
                  </a:lnTo>
                  <a:lnTo>
                    <a:pt x="3" y="46"/>
                  </a:lnTo>
                  <a:lnTo>
                    <a:pt x="2" y="38"/>
                  </a:lnTo>
                  <a:lnTo>
                    <a:pt x="0" y="31"/>
                  </a:lnTo>
                  <a:lnTo>
                    <a:pt x="2" y="23"/>
                  </a:lnTo>
                  <a:lnTo>
                    <a:pt x="3" y="15"/>
                  </a:lnTo>
                  <a:lnTo>
                    <a:pt x="9" y="10"/>
                  </a:lnTo>
                  <a:lnTo>
                    <a:pt x="15" y="4"/>
                  </a:lnTo>
                  <a:lnTo>
                    <a:pt x="23" y="2"/>
                  </a:lnTo>
                  <a:lnTo>
                    <a:pt x="3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7" name="Freeform 544"/>
            <p:cNvSpPr>
              <a:spLocks/>
            </p:cNvSpPr>
            <p:nvPr/>
          </p:nvSpPr>
          <p:spPr bwMode="auto">
            <a:xfrm>
              <a:off x="4316" y="2071"/>
              <a:ext cx="321" cy="294"/>
            </a:xfrm>
            <a:custGeom>
              <a:avLst/>
              <a:gdLst>
                <a:gd name="T0" fmla="*/ 163 w 321"/>
                <a:gd name="T1" fmla="*/ 0 h 294"/>
                <a:gd name="T2" fmla="*/ 200 w 321"/>
                <a:gd name="T3" fmla="*/ 2 h 294"/>
                <a:gd name="T4" fmla="*/ 232 w 321"/>
                <a:gd name="T5" fmla="*/ 9 h 294"/>
                <a:gd name="T6" fmla="*/ 259 w 321"/>
                <a:gd name="T7" fmla="*/ 19 h 294"/>
                <a:gd name="T8" fmla="*/ 280 w 321"/>
                <a:gd name="T9" fmla="*/ 34 h 294"/>
                <a:gd name="T10" fmla="*/ 300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4 w 321"/>
                <a:gd name="T39" fmla="*/ 44 h 294"/>
                <a:gd name="T40" fmla="*/ 161 w 321"/>
                <a:gd name="T41" fmla="*/ 42 h 294"/>
                <a:gd name="T42" fmla="*/ 136 w 321"/>
                <a:gd name="T43" fmla="*/ 44 h 294"/>
                <a:gd name="T44" fmla="*/ 113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100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2" y="9"/>
                  </a:lnTo>
                  <a:lnTo>
                    <a:pt x="259" y="19"/>
                  </a:lnTo>
                  <a:lnTo>
                    <a:pt x="280" y="34"/>
                  </a:lnTo>
                  <a:lnTo>
                    <a:pt x="300"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4" y="44"/>
                  </a:lnTo>
                  <a:lnTo>
                    <a:pt x="161" y="42"/>
                  </a:lnTo>
                  <a:lnTo>
                    <a:pt x="136" y="44"/>
                  </a:lnTo>
                  <a:lnTo>
                    <a:pt x="113"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100"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8" name="Freeform 545"/>
            <p:cNvSpPr>
              <a:spLocks/>
            </p:cNvSpPr>
            <p:nvPr/>
          </p:nvSpPr>
          <p:spPr bwMode="auto">
            <a:xfrm>
              <a:off x="4714" y="2071"/>
              <a:ext cx="520" cy="294"/>
            </a:xfrm>
            <a:custGeom>
              <a:avLst/>
              <a:gdLst>
                <a:gd name="T0" fmla="*/ 180 w 520"/>
                <a:gd name="T1" fmla="*/ 4 h 294"/>
                <a:gd name="T2" fmla="*/ 242 w 520"/>
                <a:gd name="T3" fmla="*/ 34 h 294"/>
                <a:gd name="T4" fmla="*/ 284 w 520"/>
                <a:gd name="T5" fmla="*/ 34 h 294"/>
                <a:gd name="T6" fmla="*/ 343 w 520"/>
                <a:gd name="T7" fmla="*/ 4 h 294"/>
                <a:gd name="T8" fmla="*/ 410 w 520"/>
                <a:gd name="T9" fmla="*/ 2 h 294"/>
                <a:gd name="T10" fmla="*/ 462 w 520"/>
                <a:gd name="T11" fmla="*/ 21 h 294"/>
                <a:gd name="T12" fmla="*/ 499 w 520"/>
                <a:gd name="T13" fmla="*/ 54 h 294"/>
                <a:gd name="T14" fmla="*/ 518 w 520"/>
                <a:gd name="T15" fmla="*/ 100 h 294"/>
                <a:gd name="T16" fmla="*/ 520 w 520"/>
                <a:gd name="T17" fmla="*/ 294 h 294"/>
                <a:gd name="T18" fmla="*/ 476 w 520"/>
                <a:gd name="T19" fmla="*/ 127 h 294"/>
                <a:gd name="T20" fmla="*/ 468 w 520"/>
                <a:gd name="T21" fmla="*/ 90 h 294"/>
                <a:gd name="T22" fmla="*/ 455 w 520"/>
                <a:gd name="T23" fmla="*/ 73 h 294"/>
                <a:gd name="T24" fmla="*/ 434 w 520"/>
                <a:gd name="T25" fmla="*/ 56 h 294"/>
                <a:gd name="T26" fmla="*/ 397 w 520"/>
                <a:gd name="T27" fmla="*/ 44 h 294"/>
                <a:gd name="T28" fmla="*/ 343 w 520"/>
                <a:gd name="T29" fmla="*/ 48 h 294"/>
                <a:gd name="T30" fmla="*/ 313 w 520"/>
                <a:gd name="T31" fmla="*/ 63 h 294"/>
                <a:gd name="T32" fmla="*/ 297 w 520"/>
                <a:gd name="T33" fmla="*/ 81 h 294"/>
                <a:gd name="T34" fmla="*/ 286 w 520"/>
                <a:gd name="T35" fmla="*/ 107 h 294"/>
                <a:gd name="T36" fmla="*/ 282 w 520"/>
                <a:gd name="T37" fmla="*/ 294 h 294"/>
                <a:gd name="T38" fmla="*/ 236 w 520"/>
                <a:gd name="T39" fmla="*/ 127 h 294"/>
                <a:gd name="T40" fmla="*/ 230 w 520"/>
                <a:gd name="T41" fmla="*/ 90 h 294"/>
                <a:gd name="T42" fmla="*/ 217 w 520"/>
                <a:gd name="T43" fmla="*/ 71 h 294"/>
                <a:gd name="T44" fmla="*/ 199 w 520"/>
                <a:gd name="T45" fmla="*/ 57 h 294"/>
                <a:gd name="T46" fmla="*/ 178 w 520"/>
                <a:gd name="T47" fmla="*/ 48 h 294"/>
                <a:gd name="T48" fmla="*/ 140 w 520"/>
                <a:gd name="T49" fmla="*/ 42 h 294"/>
                <a:gd name="T50" fmla="*/ 94 w 520"/>
                <a:gd name="T51" fmla="*/ 52 h 294"/>
                <a:gd name="T52" fmla="*/ 74 w 520"/>
                <a:gd name="T53" fmla="*/ 63 h 294"/>
                <a:gd name="T54" fmla="*/ 59 w 520"/>
                <a:gd name="T55" fmla="*/ 81 h 294"/>
                <a:gd name="T56" fmla="*/ 46 w 520"/>
                <a:gd name="T57" fmla="*/ 107 h 294"/>
                <a:gd name="T58" fmla="*/ 44 w 520"/>
                <a:gd name="T59" fmla="*/ 294 h 294"/>
                <a:gd name="T60" fmla="*/ 0 w 520"/>
                <a:gd name="T61" fmla="*/ 34 h 294"/>
                <a:gd name="T62" fmla="*/ 63 w 520"/>
                <a:gd name="T63" fmla="*/ 21 h 294"/>
                <a:gd name="T64" fmla="*/ 113 w 520"/>
                <a:gd name="T6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294">
                  <a:moveTo>
                    <a:pt x="140" y="0"/>
                  </a:moveTo>
                  <a:lnTo>
                    <a:pt x="180" y="4"/>
                  </a:lnTo>
                  <a:lnTo>
                    <a:pt x="215" y="15"/>
                  </a:lnTo>
                  <a:lnTo>
                    <a:pt x="242" y="34"/>
                  </a:lnTo>
                  <a:lnTo>
                    <a:pt x="263" y="57"/>
                  </a:lnTo>
                  <a:lnTo>
                    <a:pt x="284" y="34"/>
                  </a:lnTo>
                  <a:lnTo>
                    <a:pt x="311" y="15"/>
                  </a:lnTo>
                  <a:lnTo>
                    <a:pt x="343" y="4"/>
                  </a:lnTo>
                  <a:lnTo>
                    <a:pt x="378" y="0"/>
                  </a:lnTo>
                  <a:lnTo>
                    <a:pt x="410" y="2"/>
                  </a:lnTo>
                  <a:lnTo>
                    <a:pt x="439" y="9"/>
                  </a:lnTo>
                  <a:lnTo>
                    <a:pt x="462" y="21"/>
                  </a:lnTo>
                  <a:lnTo>
                    <a:pt x="483" y="34"/>
                  </a:lnTo>
                  <a:lnTo>
                    <a:pt x="499" y="54"/>
                  </a:lnTo>
                  <a:lnTo>
                    <a:pt x="510" y="75"/>
                  </a:lnTo>
                  <a:lnTo>
                    <a:pt x="518" y="100"/>
                  </a:lnTo>
                  <a:lnTo>
                    <a:pt x="520" y="127"/>
                  </a:lnTo>
                  <a:lnTo>
                    <a:pt x="520" y="294"/>
                  </a:lnTo>
                  <a:lnTo>
                    <a:pt x="476" y="294"/>
                  </a:lnTo>
                  <a:lnTo>
                    <a:pt x="476" y="127"/>
                  </a:lnTo>
                  <a:lnTo>
                    <a:pt x="474" y="107"/>
                  </a:lnTo>
                  <a:lnTo>
                    <a:pt x="468" y="90"/>
                  </a:lnTo>
                  <a:lnTo>
                    <a:pt x="462" y="81"/>
                  </a:lnTo>
                  <a:lnTo>
                    <a:pt x="455" y="73"/>
                  </a:lnTo>
                  <a:lnTo>
                    <a:pt x="447" y="65"/>
                  </a:lnTo>
                  <a:lnTo>
                    <a:pt x="434" y="56"/>
                  </a:lnTo>
                  <a:lnTo>
                    <a:pt x="416" y="48"/>
                  </a:lnTo>
                  <a:lnTo>
                    <a:pt x="397" y="44"/>
                  </a:lnTo>
                  <a:lnTo>
                    <a:pt x="378" y="42"/>
                  </a:lnTo>
                  <a:lnTo>
                    <a:pt x="343" y="48"/>
                  </a:lnTo>
                  <a:lnTo>
                    <a:pt x="326" y="54"/>
                  </a:lnTo>
                  <a:lnTo>
                    <a:pt x="313" y="63"/>
                  </a:lnTo>
                  <a:lnTo>
                    <a:pt x="303" y="71"/>
                  </a:lnTo>
                  <a:lnTo>
                    <a:pt x="297" y="81"/>
                  </a:lnTo>
                  <a:lnTo>
                    <a:pt x="291" y="90"/>
                  </a:lnTo>
                  <a:lnTo>
                    <a:pt x="286" y="107"/>
                  </a:lnTo>
                  <a:lnTo>
                    <a:pt x="282" y="127"/>
                  </a:lnTo>
                  <a:lnTo>
                    <a:pt x="282" y="294"/>
                  </a:lnTo>
                  <a:lnTo>
                    <a:pt x="236" y="294"/>
                  </a:lnTo>
                  <a:lnTo>
                    <a:pt x="236" y="127"/>
                  </a:lnTo>
                  <a:lnTo>
                    <a:pt x="236" y="107"/>
                  </a:lnTo>
                  <a:lnTo>
                    <a:pt x="230" y="90"/>
                  </a:lnTo>
                  <a:lnTo>
                    <a:pt x="224" y="81"/>
                  </a:lnTo>
                  <a:lnTo>
                    <a:pt x="217" y="71"/>
                  </a:lnTo>
                  <a:lnTo>
                    <a:pt x="209" y="63"/>
                  </a:lnTo>
                  <a:lnTo>
                    <a:pt x="199" y="57"/>
                  </a:lnTo>
                  <a:lnTo>
                    <a:pt x="190" y="52"/>
                  </a:lnTo>
                  <a:lnTo>
                    <a:pt x="178" y="48"/>
                  </a:lnTo>
                  <a:lnTo>
                    <a:pt x="159" y="44"/>
                  </a:lnTo>
                  <a:lnTo>
                    <a:pt x="140" y="42"/>
                  </a:lnTo>
                  <a:lnTo>
                    <a:pt x="105" y="48"/>
                  </a:lnTo>
                  <a:lnTo>
                    <a:pt x="94" y="52"/>
                  </a:lnTo>
                  <a:lnTo>
                    <a:pt x="84" y="57"/>
                  </a:lnTo>
                  <a:lnTo>
                    <a:pt x="74" y="63"/>
                  </a:lnTo>
                  <a:lnTo>
                    <a:pt x="65" y="71"/>
                  </a:lnTo>
                  <a:lnTo>
                    <a:pt x="59" y="81"/>
                  </a:lnTo>
                  <a:lnTo>
                    <a:pt x="51" y="90"/>
                  </a:lnTo>
                  <a:lnTo>
                    <a:pt x="46" y="107"/>
                  </a:lnTo>
                  <a:lnTo>
                    <a:pt x="44" y="127"/>
                  </a:lnTo>
                  <a:lnTo>
                    <a:pt x="44" y="294"/>
                  </a:lnTo>
                  <a:lnTo>
                    <a:pt x="0" y="294"/>
                  </a:lnTo>
                  <a:lnTo>
                    <a:pt x="0" y="34"/>
                  </a:lnTo>
                  <a:lnTo>
                    <a:pt x="44" y="34"/>
                  </a:lnTo>
                  <a:lnTo>
                    <a:pt x="63" y="21"/>
                  </a:lnTo>
                  <a:lnTo>
                    <a:pt x="86" y="9"/>
                  </a:lnTo>
                  <a:lnTo>
                    <a:pt x="113" y="2"/>
                  </a:lnTo>
                  <a:lnTo>
                    <a:pt x="14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69" name="Freeform 546"/>
            <p:cNvSpPr>
              <a:spLocks noEditPoints="1"/>
            </p:cNvSpPr>
            <p:nvPr/>
          </p:nvSpPr>
          <p:spPr bwMode="auto">
            <a:xfrm>
              <a:off x="5295" y="2071"/>
              <a:ext cx="325" cy="300"/>
            </a:xfrm>
            <a:custGeom>
              <a:avLst/>
              <a:gdLst>
                <a:gd name="T0" fmla="*/ 123 w 325"/>
                <a:gd name="T1" fmla="*/ 46 h 300"/>
                <a:gd name="T2" fmla="*/ 89 w 325"/>
                <a:gd name="T3" fmla="*/ 61 h 300"/>
                <a:gd name="T4" fmla="*/ 71 w 325"/>
                <a:gd name="T5" fmla="*/ 77 h 300"/>
                <a:gd name="T6" fmla="*/ 56 w 325"/>
                <a:gd name="T7" fmla="*/ 104 h 300"/>
                <a:gd name="T8" fmla="*/ 277 w 325"/>
                <a:gd name="T9" fmla="*/ 125 h 300"/>
                <a:gd name="T10" fmla="*/ 263 w 325"/>
                <a:gd name="T11" fmla="*/ 88 h 300"/>
                <a:gd name="T12" fmla="*/ 248 w 325"/>
                <a:gd name="T13" fmla="*/ 69 h 300"/>
                <a:gd name="T14" fmla="*/ 223 w 325"/>
                <a:gd name="T15" fmla="*/ 52 h 300"/>
                <a:gd name="T16" fmla="*/ 185 w 325"/>
                <a:gd name="T17" fmla="*/ 42 h 300"/>
                <a:gd name="T18" fmla="*/ 164 w 325"/>
                <a:gd name="T19" fmla="*/ 0 h 300"/>
                <a:gd name="T20" fmla="*/ 229 w 325"/>
                <a:gd name="T21" fmla="*/ 11 h 300"/>
                <a:gd name="T22" fmla="*/ 279 w 325"/>
                <a:gd name="T23" fmla="*/ 40 h 300"/>
                <a:gd name="T24" fmla="*/ 313 w 325"/>
                <a:gd name="T25" fmla="*/ 88 h 300"/>
                <a:gd name="T26" fmla="*/ 325 w 325"/>
                <a:gd name="T27" fmla="*/ 154 h 300"/>
                <a:gd name="T28" fmla="*/ 48 w 325"/>
                <a:gd name="T29" fmla="*/ 163 h 300"/>
                <a:gd name="T30" fmla="*/ 62 w 325"/>
                <a:gd name="T31" fmla="*/ 205 h 300"/>
                <a:gd name="T32" fmla="*/ 79 w 325"/>
                <a:gd name="T33" fmla="*/ 227 h 300"/>
                <a:gd name="T34" fmla="*/ 106 w 325"/>
                <a:gd name="T35" fmla="*/ 246 h 300"/>
                <a:gd name="T36" fmla="*/ 150 w 325"/>
                <a:gd name="T37" fmla="*/ 257 h 300"/>
                <a:gd name="T38" fmla="*/ 210 w 325"/>
                <a:gd name="T39" fmla="*/ 257 h 300"/>
                <a:gd name="T40" fmla="*/ 271 w 325"/>
                <a:gd name="T41" fmla="*/ 238 h 300"/>
                <a:gd name="T42" fmla="*/ 300 w 325"/>
                <a:gd name="T43" fmla="*/ 271 h 300"/>
                <a:gd name="T44" fmla="*/ 242 w 325"/>
                <a:gd name="T45" fmla="*/ 292 h 300"/>
                <a:gd name="T46" fmla="*/ 175 w 325"/>
                <a:gd name="T47" fmla="*/ 300 h 300"/>
                <a:gd name="T48" fmla="*/ 106 w 325"/>
                <a:gd name="T49" fmla="*/ 292 h 300"/>
                <a:gd name="T50" fmla="*/ 50 w 325"/>
                <a:gd name="T51" fmla="*/ 263 h 300"/>
                <a:gd name="T52" fmla="*/ 14 w 325"/>
                <a:gd name="T53" fmla="*/ 217 h 300"/>
                <a:gd name="T54" fmla="*/ 0 w 325"/>
                <a:gd name="T55" fmla="*/ 152 h 300"/>
                <a:gd name="T56" fmla="*/ 14 w 325"/>
                <a:gd name="T57" fmla="*/ 86 h 300"/>
                <a:gd name="T58" fmla="*/ 48 w 325"/>
                <a:gd name="T59" fmla="*/ 38 h 300"/>
                <a:gd name="T60" fmla="*/ 100 w 325"/>
                <a:gd name="T61" fmla="*/ 9 h 300"/>
                <a:gd name="T62" fmla="*/ 164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4" y="40"/>
                  </a:moveTo>
                  <a:lnTo>
                    <a:pt x="123" y="46"/>
                  </a:lnTo>
                  <a:lnTo>
                    <a:pt x="106" y="52"/>
                  </a:lnTo>
                  <a:lnTo>
                    <a:pt x="89" y="61"/>
                  </a:lnTo>
                  <a:lnTo>
                    <a:pt x="81" y="67"/>
                  </a:lnTo>
                  <a:lnTo>
                    <a:pt x="71" y="77"/>
                  </a:lnTo>
                  <a:lnTo>
                    <a:pt x="64" y="86"/>
                  </a:lnTo>
                  <a:lnTo>
                    <a:pt x="56" y="104"/>
                  </a:lnTo>
                  <a:lnTo>
                    <a:pt x="50" y="125"/>
                  </a:lnTo>
                  <a:lnTo>
                    <a:pt x="277" y="125"/>
                  </a:lnTo>
                  <a:lnTo>
                    <a:pt x="271" y="106"/>
                  </a:lnTo>
                  <a:lnTo>
                    <a:pt x="263" y="88"/>
                  </a:lnTo>
                  <a:lnTo>
                    <a:pt x="256" y="79"/>
                  </a:lnTo>
                  <a:lnTo>
                    <a:pt x="248" y="69"/>
                  </a:lnTo>
                  <a:lnTo>
                    <a:pt x="238" y="61"/>
                  </a:lnTo>
                  <a:lnTo>
                    <a:pt x="223" y="52"/>
                  </a:lnTo>
                  <a:lnTo>
                    <a:pt x="206" y="46"/>
                  </a:lnTo>
                  <a:lnTo>
                    <a:pt x="185" y="42"/>
                  </a:lnTo>
                  <a:lnTo>
                    <a:pt x="164" y="40"/>
                  </a:lnTo>
                  <a:close/>
                  <a:moveTo>
                    <a:pt x="164" y="0"/>
                  </a:moveTo>
                  <a:lnTo>
                    <a:pt x="196" y="2"/>
                  </a:lnTo>
                  <a:lnTo>
                    <a:pt x="229" y="11"/>
                  </a:lnTo>
                  <a:lnTo>
                    <a:pt x="256" y="23"/>
                  </a:lnTo>
                  <a:lnTo>
                    <a:pt x="279" y="40"/>
                  </a:lnTo>
                  <a:lnTo>
                    <a:pt x="298" y="61"/>
                  </a:lnTo>
                  <a:lnTo>
                    <a:pt x="313" y="88"/>
                  </a:lnTo>
                  <a:lnTo>
                    <a:pt x="323" y="119"/>
                  </a:lnTo>
                  <a:lnTo>
                    <a:pt x="325" y="154"/>
                  </a:lnTo>
                  <a:lnTo>
                    <a:pt x="325" y="163"/>
                  </a:lnTo>
                  <a:lnTo>
                    <a:pt x="48" y="163"/>
                  </a:lnTo>
                  <a:lnTo>
                    <a:pt x="52" y="186"/>
                  </a:lnTo>
                  <a:lnTo>
                    <a:pt x="62" y="205"/>
                  </a:lnTo>
                  <a:lnTo>
                    <a:pt x="69" y="217"/>
                  </a:lnTo>
                  <a:lnTo>
                    <a:pt x="79" y="227"/>
                  </a:lnTo>
                  <a:lnTo>
                    <a:pt x="89" y="236"/>
                  </a:lnTo>
                  <a:lnTo>
                    <a:pt x="106" y="246"/>
                  </a:lnTo>
                  <a:lnTo>
                    <a:pt x="127" y="253"/>
                  </a:lnTo>
                  <a:lnTo>
                    <a:pt x="150" y="257"/>
                  </a:lnTo>
                  <a:lnTo>
                    <a:pt x="175" y="259"/>
                  </a:lnTo>
                  <a:lnTo>
                    <a:pt x="210" y="257"/>
                  </a:lnTo>
                  <a:lnTo>
                    <a:pt x="242" y="250"/>
                  </a:lnTo>
                  <a:lnTo>
                    <a:pt x="271" y="238"/>
                  </a:lnTo>
                  <a:lnTo>
                    <a:pt x="300" y="225"/>
                  </a:lnTo>
                  <a:lnTo>
                    <a:pt x="300" y="271"/>
                  </a:lnTo>
                  <a:lnTo>
                    <a:pt x="271" y="284"/>
                  </a:lnTo>
                  <a:lnTo>
                    <a:pt x="242" y="292"/>
                  </a:lnTo>
                  <a:lnTo>
                    <a:pt x="210" y="298"/>
                  </a:lnTo>
                  <a:lnTo>
                    <a:pt x="175" y="300"/>
                  </a:lnTo>
                  <a:lnTo>
                    <a:pt x="139" y="298"/>
                  </a:lnTo>
                  <a:lnTo>
                    <a:pt x="106" y="292"/>
                  </a:lnTo>
                  <a:lnTo>
                    <a:pt x="75" y="278"/>
                  </a:lnTo>
                  <a:lnTo>
                    <a:pt x="50" y="263"/>
                  </a:lnTo>
                  <a:lnTo>
                    <a:pt x="29" y="242"/>
                  </a:lnTo>
                  <a:lnTo>
                    <a:pt x="14" y="217"/>
                  </a:lnTo>
                  <a:lnTo>
                    <a:pt x="4" y="186"/>
                  </a:lnTo>
                  <a:lnTo>
                    <a:pt x="0" y="152"/>
                  </a:lnTo>
                  <a:lnTo>
                    <a:pt x="4" y="117"/>
                  </a:lnTo>
                  <a:lnTo>
                    <a:pt x="14" y="86"/>
                  </a:lnTo>
                  <a:lnTo>
                    <a:pt x="29" y="61"/>
                  </a:lnTo>
                  <a:lnTo>
                    <a:pt x="48" y="38"/>
                  </a:lnTo>
                  <a:lnTo>
                    <a:pt x="71" y="23"/>
                  </a:lnTo>
                  <a:lnTo>
                    <a:pt x="100" y="9"/>
                  </a:lnTo>
                  <a:lnTo>
                    <a:pt x="129" y="2"/>
                  </a:lnTo>
                  <a:lnTo>
                    <a:pt x="16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70" name="Freeform 547"/>
            <p:cNvSpPr>
              <a:spLocks/>
            </p:cNvSpPr>
            <p:nvPr/>
          </p:nvSpPr>
          <p:spPr bwMode="auto">
            <a:xfrm>
              <a:off x="5681" y="2071"/>
              <a:ext cx="321" cy="294"/>
            </a:xfrm>
            <a:custGeom>
              <a:avLst/>
              <a:gdLst>
                <a:gd name="T0" fmla="*/ 163 w 321"/>
                <a:gd name="T1" fmla="*/ 0 h 294"/>
                <a:gd name="T2" fmla="*/ 200 w 321"/>
                <a:gd name="T3" fmla="*/ 2 h 294"/>
                <a:gd name="T4" fmla="*/ 233 w 321"/>
                <a:gd name="T5" fmla="*/ 9 h 294"/>
                <a:gd name="T6" fmla="*/ 259 w 321"/>
                <a:gd name="T7" fmla="*/ 19 h 294"/>
                <a:gd name="T8" fmla="*/ 281 w 321"/>
                <a:gd name="T9" fmla="*/ 34 h 294"/>
                <a:gd name="T10" fmla="*/ 298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5 w 321"/>
                <a:gd name="T39" fmla="*/ 44 h 294"/>
                <a:gd name="T40" fmla="*/ 160 w 321"/>
                <a:gd name="T41" fmla="*/ 42 h 294"/>
                <a:gd name="T42" fmla="*/ 137 w 321"/>
                <a:gd name="T43" fmla="*/ 44 h 294"/>
                <a:gd name="T44" fmla="*/ 114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98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3" y="9"/>
                  </a:lnTo>
                  <a:lnTo>
                    <a:pt x="259" y="19"/>
                  </a:lnTo>
                  <a:lnTo>
                    <a:pt x="281" y="34"/>
                  </a:lnTo>
                  <a:lnTo>
                    <a:pt x="298"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5" y="44"/>
                  </a:lnTo>
                  <a:lnTo>
                    <a:pt x="160" y="42"/>
                  </a:lnTo>
                  <a:lnTo>
                    <a:pt x="137" y="44"/>
                  </a:lnTo>
                  <a:lnTo>
                    <a:pt x="114"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98"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71" name="Freeform 548"/>
            <p:cNvSpPr>
              <a:spLocks/>
            </p:cNvSpPr>
            <p:nvPr/>
          </p:nvSpPr>
          <p:spPr bwMode="auto">
            <a:xfrm>
              <a:off x="6050" y="1992"/>
              <a:ext cx="271" cy="379"/>
            </a:xfrm>
            <a:custGeom>
              <a:avLst/>
              <a:gdLst>
                <a:gd name="T0" fmla="*/ 67 w 271"/>
                <a:gd name="T1" fmla="*/ 0 h 379"/>
                <a:gd name="T2" fmla="*/ 113 w 271"/>
                <a:gd name="T3" fmla="*/ 0 h 379"/>
                <a:gd name="T4" fmla="*/ 113 w 271"/>
                <a:gd name="T5" fmla="*/ 85 h 379"/>
                <a:gd name="T6" fmla="*/ 271 w 271"/>
                <a:gd name="T7" fmla="*/ 85 h 379"/>
                <a:gd name="T8" fmla="*/ 271 w 271"/>
                <a:gd name="T9" fmla="*/ 125 h 379"/>
                <a:gd name="T10" fmla="*/ 113 w 271"/>
                <a:gd name="T11" fmla="*/ 125 h 379"/>
                <a:gd name="T12" fmla="*/ 113 w 271"/>
                <a:gd name="T13" fmla="*/ 254 h 379"/>
                <a:gd name="T14" fmla="*/ 115 w 271"/>
                <a:gd name="T15" fmla="*/ 281 h 379"/>
                <a:gd name="T16" fmla="*/ 121 w 271"/>
                <a:gd name="T17" fmla="*/ 302 h 379"/>
                <a:gd name="T18" fmla="*/ 132 w 271"/>
                <a:gd name="T19" fmla="*/ 319 h 379"/>
                <a:gd name="T20" fmla="*/ 148 w 271"/>
                <a:gd name="T21" fmla="*/ 329 h 379"/>
                <a:gd name="T22" fmla="*/ 167 w 271"/>
                <a:gd name="T23" fmla="*/ 336 h 379"/>
                <a:gd name="T24" fmla="*/ 190 w 271"/>
                <a:gd name="T25" fmla="*/ 338 h 379"/>
                <a:gd name="T26" fmla="*/ 209 w 271"/>
                <a:gd name="T27" fmla="*/ 336 h 379"/>
                <a:gd name="T28" fmla="*/ 230 w 271"/>
                <a:gd name="T29" fmla="*/ 332 h 379"/>
                <a:gd name="T30" fmla="*/ 267 w 271"/>
                <a:gd name="T31" fmla="*/ 317 h 379"/>
                <a:gd name="T32" fmla="*/ 267 w 271"/>
                <a:gd name="T33" fmla="*/ 359 h 379"/>
                <a:gd name="T34" fmla="*/ 228 w 271"/>
                <a:gd name="T35" fmla="*/ 375 h 379"/>
                <a:gd name="T36" fmla="*/ 207 w 271"/>
                <a:gd name="T37" fmla="*/ 379 h 379"/>
                <a:gd name="T38" fmla="*/ 182 w 271"/>
                <a:gd name="T39" fmla="*/ 379 h 379"/>
                <a:gd name="T40" fmla="*/ 159 w 271"/>
                <a:gd name="T41" fmla="*/ 379 h 379"/>
                <a:gd name="T42" fmla="*/ 138 w 271"/>
                <a:gd name="T43" fmla="*/ 373 h 379"/>
                <a:gd name="T44" fmla="*/ 119 w 271"/>
                <a:gd name="T45" fmla="*/ 365 h 379"/>
                <a:gd name="T46" fmla="*/ 102 w 271"/>
                <a:gd name="T47" fmla="*/ 354 h 379"/>
                <a:gd name="T48" fmla="*/ 88 w 271"/>
                <a:gd name="T49" fmla="*/ 338 h 379"/>
                <a:gd name="T50" fmla="*/ 77 w 271"/>
                <a:gd name="T51" fmla="*/ 319 h 379"/>
                <a:gd name="T52" fmla="*/ 71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3" y="0"/>
                  </a:lnTo>
                  <a:lnTo>
                    <a:pt x="113" y="85"/>
                  </a:lnTo>
                  <a:lnTo>
                    <a:pt x="271" y="85"/>
                  </a:lnTo>
                  <a:lnTo>
                    <a:pt x="271" y="125"/>
                  </a:lnTo>
                  <a:lnTo>
                    <a:pt x="113" y="125"/>
                  </a:lnTo>
                  <a:lnTo>
                    <a:pt x="113" y="254"/>
                  </a:lnTo>
                  <a:lnTo>
                    <a:pt x="115" y="281"/>
                  </a:lnTo>
                  <a:lnTo>
                    <a:pt x="121" y="302"/>
                  </a:lnTo>
                  <a:lnTo>
                    <a:pt x="132" y="319"/>
                  </a:lnTo>
                  <a:lnTo>
                    <a:pt x="148" y="329"/>
                  </a:lnTo>
                  <a:lnTo>
                    <a:pt x="167" y="336"/>
                  </a:lnTo>
                  <a:lnTo>
                    <a:pt x="190" y="338"/>
                  </a:lnTo>
                  <a:lnTo>
                    <a:pt x="209" y="336"/>
                  </a:lnTo>
                  <a:lnTo>
                    <a:pt x="230" y="332"/>
                  </a:lnTo>
                  <a:lnTo>
                    <a:pt x="267" y="317"/>
                  </a:lnTo>
                  <a:lnTo>
                    <a:pt x="267" y="359"/>
                  </a:lnTo>
                  <a:lnTo>
                    <a:pt x="228" y="375"/>
                  </a:lnTo>
                  <a:lnTo>
                    <a:pt x="207" y="379"/>
                  </a:lnTo>
                  <a:lnTo>
                    <a:pt x="182" y="379"/>
                  </a:lnTo>
                  <a:lnTo>
                    <a:pt x="159" y="379"/>
                  </a:lnTo>
                  <a:lnTo>
                    <a:pt x="138" y="373"/>
                  </a:lnTo>
                  <a:lnTo>
                    <a:pt x="119" y="365"/>
                  </a:lnTo>
                  <a:lnTo>
                    <a:pt x="102" y="354"/>
                  </a:lnTo>
                  <a:lnTo>
                    <a:pt x="88" y="338"/>
                  </a:lnTo>
                  <a:lnTo>
                    <a:pt x="77" y="319"/>
                  </a:lnTo>
                  <a:lnTo>
                    <a:pt x="71"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272" name="Group 415"/>
          <p:cNvGrpSpPr>
            <a:grpSpLocks noChangeAspect="1"/>
          </p:cNvGrpSpPr>
          <p:nvPr/>
        </p:nvGrpSpPr>
        <p:grpSpPr bwMode="auto">
          <a:xfrm>
            <a:off x="4248133" y="2089182"/>
            <a:ext cx="1009698" cy="173810"/>
            <a:chOff x="0" y="1496"/>
            <a:chExt cx="6303" cy="1085"/>
          </a:xfrm>
          <a:solidFill>
            <a:schemeClr val="tx2"/>
          </a:solidFill>
        </p:grpSpPr>
        <p:sp>
          <p:nvSpPr>
            <p:cNvPr id="273"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6" name="Group 516"/>
          <p:cNvGrpSpPr>
            <a:grpSpLocks noChangeAspect="1"/>
          </p:cNvGrpSpPr>
          <p:nvPr/>
        </p:nvGrpSpPr>
        <p:grpSpPr bwMode="auto">
          <a:xfrm>
            <a:off x="7168769" y="2434259"/>
            <a:ext cx="634387" cy="141568"/>
            <a:chOff x="500" y="1283"/>
            <a:chExt cx="6305" cy="1407"/>
          </a:xfrm>
          <a:solidFill>
            <a:schemeClr val="tx2"/>
          </a:solidFill>
        </p:grpSpPr>
        <p:sp>
          <p:nvSpPr>
            <p:cNvPr id="287"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6" name="Group 487"/>
          <p:cNvGrpSpPr>
            <a:grpSpLocks noChangeAspect="1"/>
          </p:cNvGrpSpPr>
          <p:nvPr/>
        </p:nvGrpSpPr>
        <p:grpSpPr bwMode="auto">
          <a:xfrm>
            <a:off x="7168769" y="2226066"/>
            <a:ext cx="528595" cy="143141"/>
            <a:chOff x="587" y="1283"/>
            <a:chExt cx="6263" cy="1696"/>
          </a:xfrm>
          <a:solidFill>
            <a:schemeClr val="tx2"/>
          </a:solidFill>
        </p:grpSpPr>
        <p:sp>
          <p:nvSpPr>
            <p:cNvPr id="297"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298"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12"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13"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0"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2" name="Rectangle 494"/>
            <p:cNvSpPr>
              <a:spLocks noChangeArrowheads="1"/>
            </p:cNvSpPr>
            <p:nvPr/>
          </p:nvSpPr>
          <p:spPr bwMode="auto">
            <a:xfrm>
              <a:off x="4106" y="1894"/>
              <a:ext cx="89" cy="82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3"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4"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5"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6"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7"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328" name="Group 502"/>
          <p:cNvGrpSpPr>
            <a:grpSpLocks noChangeAspect="1"/>
          </p:cNvGrpSpPr>
          <p:nvPr/>
        </p:nvGrpSpPr>
        <p:grpSpPr bwMode="auto">
          <a:xfrm>
            <a:off x="7168769" y="1807169"/>
            <a:ext cx="639464" cy="144056"/>
            <a:chOff x="0" y="1289"/>
            <a:chExt cx="6330" cy="1426"/>
          </a:xfrm>
          <a:solidFill>
            <a:schemeClr val="tx2"/>
          </a:solidFill>
        </p:grpSpPr>
        <p:sp>
          <p:nvSpPr>
            <p:cNvPr id="329"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9" name="Group 415"/>
          <p:cNvGrpSpPr>
            <a:grpSpLocks noChangeAspect="1"/>
          </p:cNvGrpSpPr>
          <p:nvPr/>
        </p:nvGrpSpPr>
        <p:grpSpPr bwMode="auto">
          <a:xfrm>
            <a:off x="7168769" y="2016278"/>
            <a:ext cx="840797" cy="144735"/>
            <a:chOff x="0" y="1496"/>
            <a:chExt cx="6303" cy="1085"/>
          </a:xfrm>
          <a:solidFill>
            <a:schemeClr val="tx2"/>
          </a:solidFill>
        </p:grpSpPr>
        <p:sp>
          <p:nvSpPr>
            <p:cNvPr id="340"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68220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Brokerage consumers </a:t>
            </a:r>
            <a:r>
              <a:rPr lang="en-US" dirty="0"/>
              <a:t>are </a:t>
            </a:r>
            <a:r>
              <a:rPr lang="en-US" dirty="0" smtClean="0"/>
              <a:t>engaged </a:t>
            </a:r>
            <a:r>
              <a:rPr lang="en-US" dirty="0"/>
              <a:t>across MSN channels..</a:t>
            </a:r>
            <a:br>
              <a:rPr lang="en-US" dirty="0"/>
            </a:br>
            <a:endParaRPr lang="en-US" dirty="0"/>
          </a:p>
        </p:txBody>
      </p:sp>
      <p:sp>
        <p:nvSpPr>
          <p:cNvPr id="4" name="Text Placeholder 3"/>
          <p:cNvSpPr>
            <a:spLocks noGrp="1"/>
          </p:cNvSpPr>
          <p:nvPr>
            <p:ph type="body" sz="quarter" idx="18"/>
          </p:nvPr>
        </p:nvSpPr>
        <p:spPr/>
        <p:txBody>
          <a:bodyPr/>
          <a:lstStyle/>
          <a:p>
            <a:endParaRPr lang="en-US"/>
          </a:p>
        </p:txBody>
      </p:sp>
      <p:sp>
        <p:nvSpPr>
          <p:cNvPr id="5" name="Rectangle 4"/>
          <p:cNvSpPr/>
          <p:nvPr/>
        </p:nvSpPr>
        <p:spPr>
          <a:xfrm>
            <a:off x="301623" y="1156491"/>
            <a:ext cx="3345343" cy="324782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469062" y="1156492"/>
            <a:ext cx="2904133" cy="1235834"/>
          </a:xfrm>
          <a:prstGeom prst="rect">
            <a:avLst/>
          </a:prstGeom>
        </p:spPr>
        <p:txBody>
          <a:bodyPr wrap="square" lIns="0" tIns="0" rIns="0" bIns="0" anchor="ctr">
            <a:noAutofit/>
          </a:bodyPr>
          <a:lstStyle/>
          <a:p>
            <a:pPr lvl="0"/>
            <a:r>
              <a:rPr lang="en-US" sz="1200" dirty="0">
                <a:solidFill>
                  <a:prstClr val="white"/>
                </a:solidFill>
              </a:rPr>
              <a:t>Brokerage audience skew </a:t>
            </a:r>
            <a:r>
              <a:rPr lang="en-US" sz="1200" dirty="0" smtClean="0">
                <a:solidFill>
                  <a:prstClr val="white"/>
                </a:solidFill>
              </a:rPr>
              <a:t>towards </a:t>
            </a:r>
            <a:r>
              <a:rPr lang="en-US" sz="1200" dirty="0">
                <a:solidFill>
                  <a:prstClr val="white"/>
                </a:solidFill>
              </a:rPr>
              <a:t>the MSN Homepage, </a:t>
            </a:r>
            <a:r>
              <a:rPr lang="en-US" sz="1200" dirty="0" err="1">
                <a:solidFill>
                  <a:prstClr val="white"/>
                </a:solidFill>
              </a:rPr>
              <a:t>Wonderwall</a:t>
            </a:r>
            <a:r>
              <a:rPr lang="en-US" sz="1200" dirty="0">
                <a:solidFill>
                  <a:prstClr val="white"/>
                </a:solidFill>
              </a:rPr>
              <a:t>, MSN Money and MSN Autos when compared to the </a:t>
            </a:r>
            <a:r>
              <a:rPr lang="en-US" sz="1200" dirty="0" smtClean="0">
                <a:solidFill>
                  <a:prstClr val="white"/>
                </a:solidFill>
              </a:rPr>
              <a:t>general </a:t>
            </a:r>
            <a:r>
              <a:rPr lang="en-US" sz="1200" dirty="0">
                <a:solidFill>
                  <a:prstClr val="white"/>
                </a:solidFill>
              </a:rPr>
              <a:t>MSN audience</a:t>
            </a:r>
          </a:p>
        </p:txBody>
      </p:sp>
      <p:sp>
        <p:nvSpPr>
          <p:cNvPr id="8" name="Rectangle 7"/>
          <p:cNvSpPr/>
          <p:nvPr/>
        </p:nvSpPr>
        <p:spPr bwMode="auto">
          <a:xfrm>
            <a:off x="469063" y="2115879"/>
            <a:ext cx="2904132" cy="2288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spcBef>
                <a:spcPct val="20000"/>
              </a:spcBef>
              <a:buClr>
                <a:srgbClr val="EF3A42"/>
              </a:buClr>
            </a:pPr>
            <a:r>
              <a:rPr lang="en-US" sz="2400" dirty="0" smtClean="0">
                <a:solidFill>
                  <a:prstClr val="white"/>
                </a:solidFill>
                <a:latin typeface="Segoe UI Light"/>
              </a:rPr>
              <a:t>97% </a:t>
            </a:r>
            <a:r>
              <a:rPr lang="en-US" sz="1200" dirty="0">
                <a:solidFill>
                  <a:prstClr val="white"/>
                </a:solidFill>
              </a:rPr>
              <a:t>lift in numbers of users engaging in brand </a:t>
            </a:r>
            <a:r>
              <a:rPr lang="en-US" sz="1200" dirty="0" smtClean="0">
                <a:solidFill>
                  <a:prstClr val="white"/>
                </a:solidFill>
              </a:rPr>
              <a:t>behavior</a:t>
            </a:r>
          </a:p>
          <a:p>
            <a:pPr defTabSz="376473">
              <a:lnSpc>
                <a:spcPct val="90000"/>
              </a:lnSpc>
              <a:spcBef>
                <a:spcPct val="20000"/>
              </a:spcBef>
              <a:buClr>
                <a:srgbClr val="EF3A42"/>
              </a:buClr>
            </a:pPr>
            <a:r>
              <a:rPr lang="en-US" sz="2400" dirty="0" smtClean="0">
                <a:solidFill>
                  <a:prstClr val="white"/>
                </a:solidFill>
                <a:latin typeface="Segoe UI Light"/>
              </a:rPr>
              <a:t>171%+ </a:t>
            </a:r>
            <a:r>
              <a:rPr lang="en-US" sz="1200" dirty="0">
                <a:solidFill>
                  <a:prstClr val="white"/>
                </a:solidFill>
              </a:rPr>
              <a:t>lift to homepages </a:t>
            </a:r>
            <a:r>
              <a:rPr lang="en-US" sz="1200" dirty="0" smtClean="0">
                <a:solidFill>
                  <a:prstClr val="white"/>
                </a:solidFill>
              </a:rPr>
              <a:t/>
            </a:r>
            <a:br>
              <a:rPr lang="en-US" sz="1200" dirty="0" smtClean="0">
                <a:solidFill>
                  <a:prstClr val="white"/>
                </a:solidFill>
              </a:rPr>
            </a:br>
            <a:r>
              <a:rPr lang="en-US" sz="1200" dirty="0" smtClean="0">
                <a:solidFill>
                  <a:prstClr val="white"/>
                </a:solidFill>
              </a:rPr>
              <a:t>post </a:t>
            </a:r>
            <a:r>
              <a:rPr lang="en-US" sz="1200" dirty="0">
                <a:solidFill>
                  <a:prstClr val="white"/>
                </a:solidFill>
              </a:rPr>
              <a:t>ad exposure</a:t>
            </a:r>
          </a:p>
          <a:p>
            <a:pPr defTabSz="376473">
              <a:lnSpc>
                <a:spcPct val="90000"/>
              </a:lnSpc>
              <a:spcBef>
                <a:spcPct val="20000"/>
              </a:spcBef>
              <a:buClr>
                <a:srgbClr val="EF3A42"/>
              </a:buClr>
            </a:pPr>
            <a:r>
              <a:rPr lang="en-US" sz="2400" dirty="0" smtClean="0">
                <a:solidFill>
                  <a:prstClr val="white"/>
                </a:solidFill>
                <a:latin typeface="Segoe UI Light"/>
              </a:rPr>
              <a:t>69% </a:t>
            </a:r>
            <a:r>
              <a:rPr lang="en-US" sz="1200" dirty="0">
                <a:solidFill>
                  <a:prstClr val="white"/>
                </a:solidFill>
              </a:rPr>
              <a:t>of the Brokerage audiences’ site visitation is to MSN Homepage, </a:t>
            </a:r>
            <a:r>
              <a:rPr lang="en-US" sz="1200" dirty="0" err="1">
                <a:solidFill>
                  <a:prstClr val="white"/>
                </a:solidFill>
              </a:rPr>
              <a:t>Wonderwall</a:t>
            </a:r>
            <a:r>
              <a:rPr lang="en-US" sz="1200" dirty="0">
                <a:solidFill>
                  <a:prstClr val="white"/>
                </a:solidFill>
              </a:rPr>
              <a:t> and MSN Money</a:t>
            </a:r>
          </a:p>
        </p:txBody>
      </p:sp>
      <p:sp>
        <p:nvSpPr>
          <p:cNvPr id="9" name="Rectangle 8"/>
          <p:cNvSpPr/>
          <p:nvPr/>
        </p:nvSpPr>
        <p:spPr bwMode="auto">
          <a:xfrm>
            <a:off x="3646966" y="1156491"/>
            <a:ext cx="5211284" cy="3247826"/>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1" name="Chart 10"/>
          <p:cNvGraphicFramePr/>
          <p:nvPr>
            <p:extLst>
              <p:ext uri="{D42A27DB-BD31-4B8C-83A1-F6EECF244321}">
                <p14:modId xmlns:p14="http://schemas.microsoft.com/office/powerpoint/2010/main" val="2466137433"/>
              </p:ext>
            </p:extLst>
          </p:nvPr>
        </p:nvGraphicFramePr>
        <p:xfrm>
          <a:off x="3646966" y="1156491"/>
          <a:ext cx="5211284" cy="3232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01271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Brokerage: where to expand spend</a:t>
            </a:r>
          </a:p>
        </p:txBody>
      </p:sp>
      <p:sp>
        <p:nvSpPr>
          <p:cNvPr id="3" name="Text Placeholder 2"/>
          <p:cNvSpPr>
            <a:spLocks noGrp="1"/>
          </p:cNvSpPr>
          <p:nvPr>
            <p:ph type="body" sz="quarter" idx="18"/>
          </p:nvPr>
        </p:nvSpPr>
        <p:spPr/>
        <p:txBody>
          <a:bodyPr/>
          <a:lstStyle/>
          <a:p>
            <a:r>
              <a:rPr lang="en-US" dirty="0"/>
              <a:t>Source: Microsoft Advertising Internal Reports for </a:t>
            </a:r>
            <a:r>
              <a:rPr lang="en-US" dirty="0" smtClean="0"/>
              <a:t>US</a:t>
            </a:r>
            <a:endParaRPr lang="en-US" dirty="0"/>
          </a:p>
        </p:txBody>
      </p:sp>
      <p:sp>
        <p:nvSpPr>
          <p:cNvPr id="4" name="Rectangle 3"/>
          <p:cNvSpPr/>
          <p:nvPr/>
        </p:nvSpPr>
        <p:spPr bwMode="auto">
          <a:xfrm>
            <a:off x="3646966" y="744279"/>
            <a:ext cx="5211284" cy="3660038"/>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01623" y="744279"/>
            <a:ext cx="3345343" cy="366003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a:xfrm>
            <a:off x="469062" y="744279"/>
            <a:ext cx="2904133" cy="3660038"/>
          </a:xfrm>
          <a:prstGeom prst="rect">
            <a:avLst/>
          </a:prstGeom>
        </p:spPr>
        <p:txBody>
          <a:bodyPr wrap="square" lIns="0" tIns="0" rIns="0" bIns="0" anchor="ctr">
            <a:noAutofit/>
          </a:bodyPr>
          <a:lstStyle/>
          <a:p>
            <a:pPr lvl="0"/>
            <a:r>
              <a:rPr lang="en-US" sz="1600" dirty="0">
                <a:solidFill>
                  <a:prstClr val="white"/>
                </a:solidFill>
              </a:rPr>
              <a:t>Spend patterns are similar to last year with spend more focus on </a:t>
            </a:r>
            <a:r>
              <a:rPr lang="en-US" sz="1600" dirty="0" err="1">
                <a:solidFill>
                  <a:prstClr val="white"/>
                </a:solidFill>
              </a:rPr>
              <a:t>FoxSports</a:t>
            </a:r>
            <a:r>
              <a:rPr lang="en-US" sz="1600" dirty="0">
                <a:solidFill>
                  <a:prstClr val="white"/>
                </a:solidFill>
              </a:rPr>
              <a:t>, MSN Homepage and MSN Video</a:t>
            </a:r>
          </a:p>
        </p:txBody>
      </p:sp>
      <p:graphicFrame>
        <p:nvGraphicFramePr>
          <p:cNvPr id="7" name="Chart 6"/>
          <p:cNvGraphicFramePr/>
          <p:nvPr>
            <p:extLst>
              <p:ext uri="{D42A27DB-BD31-4B8C-83A1-F6EECF244321}">
                <p14:modId xmlns:p14="http://schemas.microsoft.com/office/powerpoint/2010/main" val="1495302238"/>
              </p:ext>
            </p:extLst>
          </p:nvPr>
        </p:nvGraphicFramePr>
        <p:xfrm>
          <a:off x="3646966" y="744279"/>
          <a:ext cx="5211284" cy="3660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9028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1625" y="1865313"/>
            <a:ext cx="4270375" cy="2484437"/>
          </a:xfrm>
          <a:prstGeom prst="rect">
            <a:avLst/>
          </a:prstGeom>
          <a:solidFill>
            <a:srgbClr val="0070C0">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2"/>
          <p:cNvSpPr txBox="1">
            <a:spLocks/>
          </p:cNvSpPr>
          <p:nvPr/>
        </p:nvSpPr>
        <p:spPr>
          <a:xfrm>
            <a:off x="492124" y="2117725"/>
            <a:ext cx="3889375" cy="1357313"/>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4800" spc="0" dirty="0" smtClean="0">
                <a:solidFill>
                  <a:schemeClr val="tx2"/>
                </a:solidFill>
              </a:rPr>
              <a:t>Auto Insurance</a:t>
            </a:r>
            <a:endParaRPr lang="en-US" sz="4800" spc="0" dirty="0">
              <a:solidFill>
                <a:schemeClr val="tx2"/>
              </a:solidFill>
            </a:endParaRPr>
          </a:p>
        </p:txBody>
      </p:sp>
    </p:spTree>
    <p:extLst>
      <p:ext uri="{BB962C8B-B14F-4D97-AF65-F5344CB8AC3E}">
        <p14:creationId xmlns:p14="http://schemas.microsoft.com/office/powerpoint/2010/main" val="1680852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 Insurance researchers </a:t>
            </a:r>
            <a:r>
              <a:rPr lang="en-US" dirty="0"/>
              <a:t>on MSN are young &amp; </a:t>
            </a:r>
            <a:r>
              <a:rPr lang="en-US" dirty="0" smtClean="0"/>
              <a:t/>
            </a:r>
            <a:br>
              <a:rPr lang="en-US" dirty="0" smtClean="0"/>
            </a:br>
            <a:r>
              <a:rPr lang="en-US" dirty="0" smtClean="0"/>
              <a:t>affluent</a:t>
            </a:r>
            <a:r>
              <a:rPr lang="en-US" dirty="0"/>
              <a:t>; are prospective auto buyers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May 2013 (Auto Insurance Researcher audience defined as those who have searched for auto insurance online in the last 6 months)</a:t>
            </a:r>
          </a:p>
        </p:txBody>
      </p:sp>
      <p:sp>
        <p:nvSpPr>
          <p:cNvPr id="4" name="Rectangle 3"/>
          <p:cNvSpPr/>
          <p:nvPr/>
        </p:nvSpPr>
        <p:spPr>
          <a:xfrm>
            <a:off x="301624" y="3087555"/>
            <a:ext cx="2743200" cy="13167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443794" y="3087555"/>
            <a:ext cx="2451806" cy="1316762"/>
          </a:xfrm>
          <a:prstGeom prst="rect">
            <a:avLst/>
          </a:prstGeom>
        </p:spPr>
        <p:txBody>
          <a:bodyPr vert="horz" wrap="square" lIns="0" tIns="0" rIns="0" bIns="0" rtlCol="0" anchor="ctr">
            <a:noAutofit/>
          </a:bodyPr>
          <a:lstStyle/>
          <a:p>
            <a:pPr defTabSz="376473">
              <a:spcBef>
                <a:spcPct val="20000"/>
              </a:spcBef>
              <a:buClr>
                <a:srgbClr val="EF3A42"/>
              </a:buClr>
            </a:pPr>
            <a:r>
              <a:rPr lang="en-US" sz="1800" dirty="0">
                <a:solidFill>
                  <a:srgbClr val="FFFFFF"/>
                </a:solidFill>
                <a:latin typeface="Segoe UI Light"/>
              </a:rPr>
              <a:t>33M auto insurance researchers online. Microsoft properties reach 83% of them</a:t>
            </a:r>
          </a:p>
        </p:txBody>
      </p:sp>
      <p:sp>
        <p:nvSpPr>
          <p:cNvPr id="7" name="Rectangle 6"/>
          <p:cNvSpPr/>
          <p:nvPr/>
        </p:nvSpPr>
        <p:spPr>
          <a:xfrm>
            <a:off x="3138144" y="1140031"/>
            <a:ext cx="1792224" cy="1591056"/>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3274459" y="1240021"/>
            <a:ext cx="1467016"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58%</a:t>
            </a:r>
            <a:endParaRPr lang="en-US" sz="1176" dirty="0">
              <a:solidFill>
                <a:prstClr val="white"/>
              </a:solidFill>
            </a:endParaRPr>
          </a:p>
          <a:p>
            <a:pPr defTabSz="376473">
              <a:lnSpc>
                <a:spcPct val="90000"/>
              </a:lnSpc>
              <a:spcBef>
                <a:spcPct val="20000"/>
              </a:spcBef>
              <a:buClr>
                <a:srgbClr val="EF3A42"/>
              </a:buClr>
            </a:pPr>
            <a:r>
              <a:rPr lang="en-US" dirty="0" smtClean="0">
                <a:solidFill>
                  <a:prstClr val="white"/>
                </a:solidFill>
              </a:rPr>
              <a:t>Between the ages of 25-54</a:t>
            </a:r>
            <a:endParaRPr lang="en-US" dirty="0">
              <a:solidFill>
                <a:prstClr val="white"/>
              </a:solidFill>
            </a:endParaRPr>
          </a:p>
        </p:txBody>
      </p:sp>
      <p:sp>
        <p:nvSpPr>
          <p:cNvPr id="10" name="Rectangle 9"/>
          <p:cNvSpPr/>
          <p:nvPr/>
        </p:nvSpPr>
        <p:spPr>
          <a:xfrm>
            <a:off x="5021466" y="1140031"/>
            <a:ext cx="1792224" cy="159105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140424" y="1238614"/>
            <a:ext cx="1457833"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53%</a:t>
            </a:r>
            <a:endParaRPr lang="en-US" sz="3600" dirty="0">
              <a:solidFill>
                <a:prstClr val="white"/>
              </a:solidFill>
              <a:latin typeface="Segoe UI Light"/>
            </a:endParaRPr>
          </a:p>
          <a:p>
            <a:pPr defTabSz="376473">
              <a:lnSpc>
                <a:spcPct val="90000"/>
              </a:lnSpc>
              <a:spcBef>
                <a:spcPct val="20000"/>
              </a:spcBef>
              <a:buClr>
                <a:srgbClr val="EF3A42"/>
              </a:buClr>
            </a:pPr>
            <a:r>
              <a:rPr lang="en-US" dirty="0" smtClean="0">
                <a:solidFill>
                  <a:prstClr val="white"/>
                </a:solidFill>
              </a:rPr>
              <a:t>Male</a:t>
            </a:r>
            <a:endParaRPr lang="en-US" dirty="0">
              <a:solidFill>
                <a:prstClr val="white"/>
              </a:solidFill>
            </a:endParaRPr>
          </a:p>
        </p:txBody>
      </p:sp>
      <p:sp>
        <p:nvSpPr>
          <p:cNvPr id="13" name="Rectangle 12"/>
          <p:cNvSpPr/>
          <p:nvPr/>
        </p:nvSpPr>
        <p:spPr>
          <a:xfrm>
            <a:off x="6904788" y="1140031"/>
            <a:ext cx="1792224" cy="159105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7012527" y="1238614"/>
            <a:ext cx="1467016" cy="13137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33%</a:t>
            </a:r>
            <a:r>
              <a:rPr lang="en-US" sz="2059" dirty="0">
                <a:solidFill>
                  <a:prstClr val="white"/>
                </a:solidFill>
              </a:rPr>
              <a:t/>
            </a:r>
            <a:br>
              <a:rPr lang="en-US" sz="2059" dirty="0">
                <a:solidFill>
                  <a:prstClr val="white"/>
                </a:solidFill>
              </a:rPr>
            </a:br>
            <a:r>
              <a:rPr lang="en-US" dirty="0">
                <a:solidFill>
                  <a:prstClr val="white"/>
                </a:solidFill>
              </a:rPr>
              <a:t>Make more </a:t>
            </a:r>
            <a:r>
              <a:rPr lang="en-US" dirty="0" smtClean="0">
                <a:solidFill>
                  <a:prstClr val="white"/>
                </a:solidFill>
              </a:rPr>
              <a:t/>
            </a:r>
            <a:br>
              <a:rPr lang="en-US" dirty="0" smtClean="0">
                <a:solidFill>
                  <a:prstClr val="white"/>
                </a:solidFill>
              </a:rPr>
            </a:br>
            <a:r>
              <a:rPr lang="en-US" dirty="0" smtClean="0">
                <a:solidFill>
                  <a:prstClr val="white"/>
                </a:solidFill>
              </a:rPr>
              <a:t>than </a:t>
            </a:r>
            <a:r>
              <a:rPr lang="en-US" dirty="0">
                <a:solidFill>
                  <a:prstClr val="white"/>
                </a:solidFill>
              </a:rPr>
              <a:t>$100K </a:t>
            </a:r>
          </a:p>
        </p:txBody>
      </p:sp>
      <p:sp>
        <p:nvSpPr>
          <p:cNvPr id="16" name="Rectangle 15"/>
          <p:cNvSpPr/>
          <p:nvPr/>
        </p:nvSpPr>
        <p:spPr>
          <a:xfrm>
            <a:off x="6904788" y="2804117"/>
            <a:ext cx="1792224" cy="160020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7012527" y="2909405"/>
            <a:ext cx="1467016" cy="131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67%</a:t>
            </a:r>
          </a:p>
          <a:p>
            <a:pPr defTabSz="376573">
              <a:lnSpc>
                <a:spcPct val="90000"/>
              </a:lnSpc>
              <a:spcBef>
                <a:spcPct val="20000"/>
              </a:spcBef>
              <a:buClr>
                <a:srgbClr val="EF3A42"/>
              </a:buClr>
            </a:pPr>
            <a:r>
              <a:rPr lang="en-US" sz="1050" dirty="0">
                <a:solidFill>
                  <a:prstClr val="white"/>
                </a:solidFill>
              </a:rPr>
              <a:t>More likely to buy a compact sedan/coupe in the next 6 months </a:t>
            </a:r>
            <a:r>
              <a:rPr lang="en-US" sz="900" i="1" dirty="0">
                <a:solidFill>
                  <a:prstClr val="white"/>
                </a:solidFill>
              </a:rPr>
              <a:t>(higher than Yahoo!, Google, AOL, Facebook &amp; YouTube)</a:t>
            </a:r>
            <a:endParaRPr lang="en-US" sz="1050" i="1" dirty="0">
              <a:solidFill>
                <a:prstClr val="white"/>
              </a:solidFill>
            </a:endParaRPr>
          </a:p>
        </p:txBody>
      </p:sp>
      <p:sp>
        <p:nvSpPr>
          <p:cNvPr id="22" name="Rectangle 21"/>
          <p:cNvSpPr/>
          <p:nvPr/>
        </p:nvSpPr>
        <p:spPr>
          <a:xfrm>
            <a:off x="5021466" y="2804117"/>
            <a:ext cx="1792224" cy="1600200"/>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5140425" y="2909405"/>
            <a:ext cx="1457832" cy="13212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69%</a:t>
            </a:r>
            <a:endParaRPr lang="en-US" sz="3600" dirty="0">
              <a:solidFill>
                <a:prstClr val="white"/>
              </a:solidFill>
              <a:latin typeface="Segoe UI Light"/>
            </a:endParaRPr>
          </a:p>
          <a:p>
            <a:pPr defTabSz="376473">
              <a:lnSpc>
                <a:spcPct val="90000"/>
              </a:lnSpc>
              <a:spcBef>
                <a:spcPct val="20000"/>
              </a:spcBef>
              <a:buClr>
                <a:srgbClr val="EF3A42"/>
              </a:buClr>
            </a:pPr>
            <a:r>
              <a:rPr lang="en-US" sz="1050" dirty="0">
                <a:solidFill>
                  <a:prstClr val="white"/>
                </a:solidFill>
              </a:rPr>
              <a:t>More likely to buy a prestige luxury car in the next 6 months (higher than Yahoo!, Google, AOL, Facebook &amp; YouTube)</a:t>
            </a:r>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625" y="1156490"/>
            <a:ext cx="2743199" cy="1931066"/>
          </a:xfrm>
          <a:prstGeom prst="rect">
            <a:avLst/>
          </a:prstGeom>
        </p:spPr>
      </p:pic>
      <p:sp>
        <p:nvSpPr>
          <p:cNvPr id="32" name="Rectangle 31"/>
          <p:cNvSpPr/>
          <p:nvPr/>
        </p:nvSpPr>
        <p:spPr>
          <a:xfrm>
            <a:off x="3138144" y="2804117"/>
            <a:ext cx="1792224" cy="16002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3257103" y="2909405"/>
            <a:ext cx="1457832" cy="13212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376473">
              <a:lnSpc>
                <a:spcPct val="90000"/>
              </a:lnSpc>
              <a:spcBef>
                <a:spcPct val="20000"/>
              </a:spcBef>
              <a:buClr>
                <a:srgbClr val="EF3A42"/>
              </a:buClr>
            </a:pPr>
            <a:r>
              <a:rPr lang="en-US" sz="3600" dirty="0" smtClean="0">
                <a:solidFill>
                  <a:prstClr val="white"/>
                </a:solidFill>
                <a:latin typeface="Segoe UI Light"/>
              </a:rPr>
              <a:t>59%</a:t>
            </a:r>
            <a:endParaRPr lang="en-US" sz="3600" dirty="0">
              <a:solidFill>
                <a:prstClr val="white"/>
              </a:solidFill>
              <a:latin typeface="Segoe UI Light"/>
            </a:endParaRPr>
          </a:p>
          <a:p>
            <a:pPr defTabSz="376473">
              <a:lnSpc>
                <a:spcPct val="90000"/>
              </a:lnSpc>
              <a:spcBef>
                <a:spcPct val="20000"/>
              </a:spcBef>
              <a:buClr>
                <a:srgbClr val="EF3A42"/>
              </a:buClr>
            </a:pPr>
            <a:r>
              <a:rPr lang="en-US" sz="1050" dirty="0">
                <a:solidFill>
                  <a:prstClr val="white"/>
                </a:solidFill>
              </a:rPr>
              <a:t>Shop online for any product or service (research and/or buy online)</a:t>
            </a:r>
          </a:p>
        </p:txBody>
      </p:sp>
    </p:spTree>
    <p:extLst>
      <p:ext uri="{BB962C8B-B14F-4D97-AF65-F5344CB8AC3E}">
        <p14:creationId xmlns:p14="http://schemas.microsoft.com/office/powerpoint/2010/main" val="32451840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 Insurance researchers are on </a:t>
            </a:r>
            <a:br>
              <a:rPr lang="en-US" dirty="0" smtClean="0"/>
            </a:br>
            <a:r>
              <a:rPr lang="en-US" dirty="0" smtClean="0"/>
              <a:t>Microsoft properties throughout the day</a:t>
            </a:r>
            <a:endParaRPr lang="en-US" dirty="0"/>
          </a:p>
        </p:txBody>
      </p:sp>
      <p:sp>
        <p:nvSpPr>
          <p:cNvPr id="3" name="Text Placeholder 2"/>
          <p:cNvSpPr>
            <a:spLocks noGrp="1"/>
          </p:cNvSpPr>
          <p:nvPr>
            <p:ph type="body" sz="quarter" idx="18"/>
          </p:nvPr>
        </p:nvSpPr>
        <p:spPr/>
        <p:txBody>
          <a:bodyPr/>
          <a:lstStyle/>
          <a:p>
            <a:r>
              <a:rPr lang="en-US" dirty="0"/>
              <a:t>Source: Microsoft Advertising Internal Reports for US, May 2013</a:t>
            </a:r>
          </a:p>
        </p:txBody>
      </p:sp>
      <p:grpSp>
        <p:nvGrpSpPr>
          <p:cNvPr id="13" name="Group 12"/>
          <p:cNvGrpSpPr/>
          <p:nvPr/>
        </p:nvGrpSpPr>
        <p:grpSpPr>
          <a:xfrm>
            <a:off x="286011" y="1028699"/>
            <a:ext cx="2807208" cy="3362518"/>
            <a:chOff x="286011" y="1028699"/>
            <a:chExt cx="2807208" cy="3362518"/>
          </a:xfrm>
        </p:grpSpPr>
        <p:sp>
          <p:nvSpPr>
            <p:cNvPr id="299" name="Rectangle 298"/>
            <p:cNvSpPr/>
            <p:nvPr/>
          </p:nvSpPr>
          <p:spPr bwMode="auto">
            <a:xfrm>
              <a:off x="286011" y="1028699"/>
              <a:ext cx="2807208" cy="3362518"/>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4" name="Rectangle 313"/>
            <p:cNvSpPr/>
            <p:nvPr/>
          </p:nvSpPr>
          <p:spPr bwMode="auto">
            <a:xfrm>
              <a:off x="385531"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5" name="Rectangle 314"/>
            <p:cNvSpPr/>
            <p:nvPr/>
          </p:nvSpPr>
          <p:spPr bwMode="auto">
            <a:xfrm>
              <a:off x="2654279" y="2687002"/>
              <a:ext cx="365760" cy="45720"/>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16" name="Group 315"/>
            <p:cNvGrpSpPr/>
            <p:nvPr/>
          </p:nvGrpSpPr>
          <p:grpSpPr>
            <a:xfrm>
              <a:off x="377017" y="1110882"/>
              <a:ext cx="2643022" cy="904909"/>
              <a:chOff x="377017" y="1110882"/>
              <a:chExt cx="2643022" cy="904909"/>
            </a:xfrm>
          </p:grpSpPr>
          <p:grpSp>
            <p:nvGrpSpPr>
              <p:cNvPr id="491" name="Group 490"/>
              <p:cNvGrpSpPr/>
              <p:nvPr/>
            </p:nvGrpSpPr>
            <p:grpSpPr>
              <a:xfrm>
                <a:off x="377017" y="1110882"/>
                <a:ext cx="473507" cy="904909"/>
                <a:chOff x="377017" y="1110882"/>
                <a:chExt cx="473507" cy="904909"/>
              </a:xfrm>
            </p:grpSpPr>
            <p:sp>
              <p:nvSpPr>
                <p:cNvPr id="494" name="Rectangle 493"/>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5" name="Rectangle 494"/>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92" name="Rectangle 491"/>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3" name="Rectangle 492"/>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7" name="Group 316"/>
            <p:cNvGrpSpPr/>
            <p:nvPr/>
          </p:nvGrpSpPr>
          <p:grpSpPr>
            <a:xfrm flipV="1">
              <a:off x="377017" y="3369917"/>
              <a:ext cx="2643022" cy="904909"/>
              <a:chOff x="377017" y="1110882"/>
              <a:chExt cx="2643022" cy="904909"/>
            </a:xfrm>
          </p:grpSpPr>
          <p:grpSp>
            <p:nvGrpSpPr>
              <p:cNvPr id="486" name="Group 485"/>
              <p:cNvGrpSpPr/>
              <p:nvPr/>
            </p:nvGrpSpPr>
            <p:grpSpPr>
              <a:xfrm>
                <a:off x="377017" y="1110882"/>
                <a:ext cx="473507" cy="904909"/>
                <a:chOff x="377017" y="1110882"/>
                <a:chExt cx="473507" cy="904909"/>
              </a:xfrm>
            </p:grpSpPr>
            <p:sp>
              <p:nvSpPr>
                <p:cNvPr id="489" name="Rectangle 488"/>
                <p:cNvSpPr/>
                <p:nvPr/>
              </p:nvSpPr>
              <p:spPr bwMode="auto">
                <a:xfrm rot="1874194">
                  <a:off x="377017"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0" name="Rectangle 489"/>
                <p:cNvSpPr/>
                <p:nvPr/>
              </p:nvSpPr>
              <p:spPr bwMode="auto">
                <a:xfrm rot="3603513">
                  <a:off x="749940"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87" name="Rectangle 486"/>
              <p:cNvSpPr/>
              <p:nvPr/>
            </p:nvSpPr>
            <p:spPr bwMode="auto">
              <a:xfrm rot="19725806" flipH="1">
                <a:off x="2837159" y="1997503"/>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8" name="Rectangle 487"/>
              <p:cNvSpPr/>
              <p:nvPr/>
            </p:nvSpPr>
            <p:spPr bwMode="auto">
              <a:xfrm rot="17996487" flipH="1">
                <a:off x="2464236" y="1193178"/>
                <a:ext cx="182880" cy="1828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8" name="Group 317"/>
            <p:cNvGrpSpPr/>
            <p:nvPr/>
          </p:nvGrpSpPr>
          <p:grpSpPr>
            <a:xfrm>
              <a:off x="1395080" y="2573292"/>
              <a:ext cx="1463040" cy="1097280"/>
              <a:chOff x="1395080" y="2573292"/>
              <a:chExt cx="1463040" cy="1097280"/>
            </a:xfrm>
          </p:grpSpPr>
          <p:sp>
            <p:nvSpPr>
              <p:cNvPr id="484" name="Rectangle 483"/>
              <p:cNvSpPr/>
              <p:nvPr/>
            </p:nvSpPr>
            <p:spPr bwMode="auto">
              <a:xfrm rot="11100000">
                <a:off x="1619698" y="2573292"/>
                <a:ext cx="65738" cy="109728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5" name="Rectangle 484"/>
              <p:cNvSpPr/>
              <p:nvPr/>
            </p:nvSpPr>
            <p:spPr bwMode="auto">
              <a:xfrm rot="7620000">
                <a:off x="2117456" y="2309075"/>
                <a:ext cx="18288" cy="1463040"/>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571" name="Rectangle 570"/>
          <p:cNvSpPr/>
          <p:nvPr/>
        </p:nvSpPr>
        <p:spPr bwMode="auto">
          <a:xfrm>
            <a:off x="3176333" y="1028699"/>
            <a:ext cx="2807208" cy="165936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2" name="Rectangle 571"/>
          <p:cNvSpPr/>
          <p:nvPr/>
        </p:nvSpPr>
        <p:spPr bwMode="auto">
          <a:xfrm>
            <a:off x="3176333" y="2731855"/>
            <a:ext cx="2807208" cy="1659361"/>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3" name="Rectangle 572"/>
          <p:cNvSpPr/>
          <p:nvPr/>
        </p:nvSpPr>
        <p:spPr bwMode="auto">
          <a:xfrm>
            <a:off x="6051042" y="1028699"/>
            <a:ext cx="2807208" cy="1659361"/>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74" name="Picture 573"/>
          <p:cNvPicPr>
            <a:picLocks noChangeAspect="1"/>
          </p:cNvPicPr>
          <p:nvPr/>
        </p:nvPicPr>
        <p:blipFill rotWithShape="1">
          <a:blip r:embed="rId3" cstate="screen">
            <a:extLst>
              <a:ext uri="{28A0092B-C50C-407E-A947-70E740481C1C}">
                <a14:useLocalDpi xmlns:a14="http://schemas.microsoft.com/office/drawing/2010/main"/>
              </a:ext>
            </a:extLst>
          </a:blip>
          <a:srcRect l="35965" r="24825"/>
          <a:stretch/>
        </p:blipFill>
        <p:spPr>
          <a:xfrm>
            <a:off x="3175175" y="1028700"/>
            <a:ext cx="976567" cy="1659360"/>
          </a:xfrm>
          <a:prstGeom prst="rect">
            <a:avLst/>
          </a:prstGeom>
        </p:spPr>
      </p:pic>
      <p:sp>
        <p:nvSpPr>
          <p:cNvPr id="575" name="Rectangle 574"/>
          <p:cNvSpPr/>
          <p:nvPr/>
        </p:nvSpPr>
        <p:spPr bwMode="auto">
          <a:xfrm>
            <a:off x="6051042" y="2731855"/>
            <a:ext cx="2807208" cy="165936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76" name="Picture 57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pic>
        <p:nvPicPr>
          <p:cNvPr id="577" name="Picture 57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5175" y="2732915"/>
            <a:ext cx="976567" cy="1657242"/>
          </a:xfrm>
          <a:prstGeom prst="rect">
            <a:avLst/>
          </a:prstGeom>
        </p:spPr>
      </p:pic>
      <p:pic>
        <p:nvPicPr>
          <p:cNvPr id="578" name="Picture 57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579" name="Title 2"/>
          <p:cNvSpPr txBox="1">
            <a:spLocks/>
          </p:cNvSpPr>
          <p:nvPr/>
        </p:nvSpPr>
        <p:spPr>
          <a:xfrm>
            <a:off x="4236993"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Morning</a:t>
            </a:r>
            <a:br>
              <a:rPr lang="en-US" sz="2800" spc="0" dirty="0" smtClean="0">
                <a:solidFill>
                  <a:schemeClr val="tx2"/>
                </a:solidFill>
              </a:rPr>
            </a:br>
            <a:r>
              <a:rPr lang="en-US" sz="1600" spc="0" dirty="0" smtClean="0">
                <a:solidFill>
                  <a:schemeClr val="tx2"/>
                </a:solidFill>
              </a:rPr>
              <a:t>5-9am</a:t>
            </a:r>
            <a:endParaRPr lang="en-US" sz="1600" spc="0" dirty="0">
              <a:solidFill>
                <a:schemeClr val="tx2"/>
              </a:solidFill>
            </a:endParaRPr>
          </a:p>
        </p:txBody>
      </p:sp>
      <p:pic>
        <p:nvPicPr>
          <p:cNvPr id="580" name="Picture 57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1042" y="1028700"/>
            <a:ext cx="976567" cy="1659358"/>
          </a:xfrm>
          <a:prstGeom prst="rect">
            <a:avLst/>
          </a:prstGeom>
        </p:spPr>
      </p:pic>
      <p:sp>
        <p:nvSpPr>
          <p:cNvPr id="581" name="Title 2"/>
          <p:cNvSpPr txBox="1">
            <a:spLocks/>
          </p:cNvSpPr>
          <p:nvPr/>
        </p:nvSpPr>
        <p:spPr>
          <a:xfrm>
            <a:off x="7112860" y="1136531"/>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Mid-Day</a:t>
            </a:r>
            <a:br>
              <a:rPr lang="en-US" sz="2800" spc="0" dirty="0" smtClean="0">
                <a:solidFill>
                  <a:schemeClr val="tx2"/>
                </a:solidFill>
              </a:rPr>
            </a:br>
            <a:r>
              <a:rPr lang="en-US" sz="1600" spc="0" dirty="0" smtClean="0">
                <a:solidFill>
                  <a:schemeClr val="tx2"/>
                </a:solidFill>
              </a:rPr>
              <a:t>9am-1pm</a:t>
            </a:r>
            <a:endParaRPr lang="en-US" sz="1600" spc="0" dirty="0">
              <a:solidFill>
                <a:schemeClr val="tx2"/>
              </a:solidFill>
            </a:endParaRPr>
          </a:p>
        </p:txBody>
      </p:sp>
      <p:sp>
        <p:nvSpPr>
          <p:cNvPr id="582" name="Title 2"/>
          <p:cNvSpPr txBox="1">
            <a:spLocks/>
          </p:cNvSpPr>
          <p:nvPr/>
        </p:nvSpPr>
        <p:spPr>
          <a:xfrm>
            <a:off x="4236993"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Afternoon</a:t>
            </a:r>
            <a:endParaRPr lang="en-US" sz="2800" spc="0" dirty="0">
              <a:solidFill>
                <a:schemeClr val="tx2"/>
              </a:solidFill>
            </a:endParaRPr>
          </a:p>
          <a:p>
            <a:r>
              <a:rPr lang="en-US" sz="1600" spc="0" dirty="0" smtClean="0">
                <a:solidFill>
                  <a:schemeClr val="tx2"/>
                </a:solidFill>
              </a:rPr>
              <a:t>1-5pm</a:t>
            </a:r>
            <a:endParaRPr lang="en-US" sz="1600" spc="0" dirty="0">
              <a:solidFill>
                <a:schemeClr val="tx2"/>
              </a:solidFill>
            </a:endParaRPr>
          </a:p>
          <a:p>
            <a:endParaRPr lang="en-US" sz="2800" spc="0" dirty="0" smtClean="0">
              <a:solidFill>
                <a:schemeClr val="tx2"/>
              </a:solidFill>
            </a:endParaRPr>
          </a:p>
        </p:txBody>
      </p:sp>
      <p:pic>
        <p:nvPicPr>
          <p:cNvPr id="583" name="Picture 58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51042" y="2732916"/>
            <a:ext cx="976567" cy="1657240"/>
          </a:xfrm>
          <a:prstGeom prst="rect">
            <a:avLst/>
          </a:prstGeom>
        </p:spPr>
      </p:pic>
      <p:sp>
        <p:nvSpPr>
          <p:cNvPr id="584" name="Title 2"/>
          <p:cNvSpPr txBox="1">
            <a:spLocks/>
          </p:cNvSpPr>
          <p:nvPr/>
        </p:nvSpPr>
        <p:spPr>
          <a:xfrm>
            <a:off x="7112860" y="2839687"/>
            <a:ext cx="1637596" cy="719258"/>
          </a:xfrm>
          <a:prstGeom prst="rect">
            <a:avLst/>
          </a:prstGeom>
        </p:spPr>
        <p:txBody>
          <a:bodyPr vert="horz" wrap="square" lIns="0" tIns="0" rIns="0" bIns="0" rtlCol="0" anchor="t">
            <a:noAutofit/>
          </a:bodyPr>
          <a:lstStyle>
            <a:lvl1pPr algn="l" defTabSz="699945" rtl="0" eaLnBrk="1" latinLnBrk="0" hangingPunct="1">
              <a:lnSpc>
                <a:spcPct val="90000"/>
              </a:lnSpc>
              <a:spcBef>
                <a:spcPct val="0"/>
              </a:spcBef>
              <a:buNone/>
              <a:defRPr lang="en-US" sz="2700" b="0" kern="1200" cap="none" spc="-77" baseline="0" dirty="0" smtClean="0">
                <a:ln w="3175">
                  <a:noFill/>
                </a:ln>
                <a:solidFill>
                  <a:schemeClr val="tx1"/>
                </a:solidFill>
                <a:effectLst/>
                <a:latin typeface="+mj-lt"/>
                <a:ea typeface="+mn-ea"/>
                <a:cs typeface="Segoe UI" pitchFamily="34" charset="0"/>
              </a:defRPr>
            </a:lvl1pPr>
          </a:lstStyle>
          <a:p>
            <a:r>
              <a:rPr lang="en-US" sz="2800" spc="0" dirty="0" smtClean="0">
                <a:solidFill>
                  <a:schemeClr val="tx2"/>
                </a:solidFill>
              </a:rPr>
              <a:t>Evening</a:t>
            </a:r>
            <a:br>
              <a:rPr lang="en-US" sz="2800" spc="0" dirty="0" smtClean="0">
                <a:solidFill>
                  <a:schemeClr val="tx2"/>
                </a:solidFill>
              </a:rPr>
            </a:br>
            <a:r>
              <a:rPr lang="en-US" sz="1600" spc="0" dirty="0" smtClean="0">
                <a:solidFill>
                  <a:schemeClr val="tx2"/>
                </a:solidFill>
              </a:rPr>
              <a:t>5-8pm</a:t>
            </a:r>
            <a:endParaRPr lang="en-US" sz="1600" spc="0" dirty="0">
              <a:solidFill>
                <a:schemeClr val="tx2"/>
              </a:solidFill>
            </a:endParaRPr>
          </a:p>
        </p:txBody>
      </p:sp>
      <p:grpSp>
        <p:nvGrpSpPr>
          <p:cNvPr id="586" name="Group 502"/>
          <p:cNvGrpSpPr>
            <a:grpSpLocks noChangeAspect="1"/>
          </p:cNvGrpSpPr>
          <p:nvPr/>
        </p:nvGrpSpPr>
        <p:grpSpPr bwMode="auto">
          <a:xfrm>
            <a:off x="4248133" y="1780377"/>
            <a:ext cx="767921" cy="172994"/>
            <a:chOff x="0" y="1289"/>
            <a:chExt cx="6330" cy="1426"/>
          </a:xfrm>
          <a:solidFill>
            <a:schemeClr val="tx2"/>
          </a:solidFill>
        </p:grpSpPr>
        <p:sp>
          <p:nvSpPr>
            <p:cNvPr id="628"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8" name="Group 529"/>
          <p:cNvGrpSpPr>
            <a:grpSpLocks noChangeAspect="1"/>
          </p:cNvGrpSpPr>
          <p:nvPr/>
        </p:nvGrpSpPr>
        <p:grpSpPr bwMode="auto">
          <a:xfrm>
            <a:off x="4248133" y="2398802"/>
            <a:ext cx="1238267" cy="146531"/>
            <a:chOff x="0" y="1623"/>
            <a:chExt cx="6321" cy="748"/>
          </a:xfrm>
          <a:solidFill>
            <a:schemeClr val="tx2"/>
          </a:solidFill>
        </p:grpSpPr>
        <p:sp>
          <p:nvSpPr>
            <p:cNvPr id="603" name="Freeform 531"/>
            <p:cNvSpPr>
              <a:spLocks/>
            </p:cNvSpPr>
            <p:nvPr/>
          </p:nvSpPr>
          <p:spPr bwMode="auto">
            <a:xfrm>
              <a:off x="1359" y="1623"/>
              <a:ext cx="294" cy="638"/>
            </a:xfrm>
            <a:custGeom>
              <a:avLst/>
              <a:gdLst>
                <a:gd name="T0" fmla="*/ 148 w 294"/>
                <a:gd name="T1" fmla="*/ 0 h 638"/>
                <a:gd name="T2" fmla="*/ 175 w 294"/>
                <a:gd name="T3" fmla="*/ 6 h 638"/>
                <a:gd name="T4" fmla="*/ 198 w 294"/>
                <a:gd name="T5" fmla="*/ 21 h 638"/>
                <a:gd name="T6" fmla="*/ 219 w 294"/>
                <a:gd name="T7" fmla="*/ 42 h 638"/>
                <a:gd name="T8" fmla="*/ 237 w 294"/>
                <a:gd name="T9" fmla="*/ 75 h 638"/>
                <a:gd name="T10" fmla="*/ 248 w 294"/>
                <a:gd name="T11" fmla="*/ 111 h 638"/>
                <a:gd name="T12" fmla="*/ 252 w 294"/>
                <a:gd name="T13" fmla="*/ 150 h 638"/>
                <a:gd name="T14" fmla="*/ 250 w 294"/>
                <a:gd name="T15" fmla="*/ 192 h 638"/>
                <a:gd name="T16" fmla="*/ 242 w 294"/>
                <a:gd name="T17" fmla="*/ 233 h 638"/>
                <a:gd name="T18" fmla="*/ 233 w 294"/>
                <a:gd name="T19" fmla="*/ 273 h 638"/>
                <a:gd name="T20" fmla="*/ 213 w 294"/>
                <a:gd name="T21" fmla="*/ 332 h 638"/>
                <a:gd name="T22" fmla="*/ 190 w 294"/>
                <a:gd name="T23" fmla="*/ 388 h 638"/>
                <a:gd name="T24" fmla="*/ 240 w 294"/>
                <a:gd name="T25" fmla="*/ 438 h 638"/>
                <a:gd name="T26" fmla="*/ 263 w 294"/>
                <a:gd name="T27" fmla="*/ 471 h 638"/>
                <a:gd name="T28" fmla="*/ 283 w 294"/>
                <a:gd name="T29" fmla="*/ 505 h 638"/>
                <a:gd name="T30" fmla="*/ 292 w 294"/>
                <a:gd name="T31" fmla="*/ 542 h 638"/>
                <a:gd name="T32" fmla="*/ 294 w 294"/>
                <a:gd name="T33" fmla="*/ 565 h 638"/>
                <a:gd name="T34" fmla="*/ 292 w 294"/>
                <a:gd name="T35" fmla="*/ 586 h 638"/>
                <a:gd name="T36" fmla="*/ 285 w 294"/>
                <a:gd name="T37" fmla="*/ 605 h 638"/>
                <a:gd name="T38" fmla="*/ 271 w 294"/>
                <a:gd name="T39" fmla="*/ 623 h 638"/>
                <a:gd name="T40" fmla="*/ 252 w 294"/>
                <a:gd name="T41" fmla="*/ 632 h 638"/>
                <a:gd name="T42" fmla="*/ 225 w 294"/>
                <a:gd name="T43" fmla="*/ 638 h 638"/>
                <a:gd name="T44" fmla="*/ 200 w 294"/>
                <a:gd name="T45" fmla="*/ 634 h 638"/>
                <a:gd name="T46" fmla="*/ 175 w 294"/>
                <a:gd name="T47" fmla="*/ 625 h 638"/>
                <a:gd name="T48" fmla="*/ 152 w 294"/>
                <a:gd name="T49" fmla="*/ 611 h 638"/>
                <a:gd name="T50" fmla="*/ 117 w 294"/>
                <a:gd name="T51" fmla="*/ 582 h 638"/>
                <a:gd name="T52" fmla="*/ 91 w 294"/>
                <a:gd name="T53" fmla="*/ 548 h 638"/>
                <a:gd name="T54" fmla="*/ 68 w 294"/>
                <a:gd name="T55" fmla="*/ 509 h 638"/>
                <a:gd name="T56" fmla="*/ 50 w 294"/>
                <a:gd name="T57" fmla="*/ 467 h 638"/>
                <a:gd name="T58" fmla="*/ 39 w 294"/>
                <a:gd name="T59" fmla="*/ 425 h 638"/>
                <a:gd name="T60" fmla="*/ 35 w 294"/>
                <a:gd name="T61" fmla="*/ 413 h 638"/>
                <a:gd name="T62" fmla="*/ 18 w 294"/>
                <a:gd name="T63" fmla="*/ 363 h 638"/>
                <a:gd name="T64" fmla="*/ 8 w 294"/>
                <a:gd name="T65" fmla="*/ 311 h 638"/>
                <a:gd name="T66" fmla="*/ 0 w 294"/>
                <a:gd name="T67" fmla="*/ 250 h 638"/>
                <a:gd name="T68" fmla="*/ 0 w 294"/>
                <a:gd name="T69" fmla="*/ 188 h 638"/>
                <a:gd name="T70" fmla="*/ 6 w 294"/>
                <a:gd name="T71" fmla="*/ 150 h 638"/>
                <a:gd name="T72" fmla="*/ 18 w 294"/>
                <a:gd name="T73" fmla="*/ 111 h 638"/>
                <a:gd name="T74" fmla="*/ 35 w 294"/>
                <a:gd name="T75" fmla="*/ 77 h 638"/>
                <a:gd name="T76" fmla="*/ 50 w 294"/>
                <a:gd name="T77" fmla="*/ 52 h 638"/>
                <a:gd name="T78" fmla="*/ 69 w 294"/>
                <a:gd name="T79" fmla="*/ 31 h 638"/>
                <a:gd name="T80" fmla="*/ 93 w 294"/>
                <a:gd name="T81" fmla="*/ 13 h 638"/>
                <a:gd name="T82" fmla="*/ 119 w 294"/>
                <a:gd name="T83" fmla="*/ 4 h 638"/>
                <a:gd name="T84" fmla="*/ 148 w 294"/>
                <a:gd name="T85"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4" h="638">
                  <a:moveTo>
                    <a:pt x="148" y="0"/>
                  </a:moveTo>
                  <a:lnTo>
                    <a:pt x="175" y="6"/>
                  </a:lnTo>
                  <a:lnTo>
                    <a:pt x="198" y="21"/>
                  </a:lnTo>
                  <a:lnTo>
                    <a:pt x="219" y="42"/>
                  </a:lnTo>
                  <a:lnTo>
                    <a:pt x="237" y="75"/>
                  </a:lnTo>
                  <a:lnTo>
                    <a:pt x="248" y="111"/>
                  </a:lnTo>
                  <a:lnTo>
                    <a:pt x="252" y="150"/>
                  </a:lnTo>
                  <a:lnTo>
                    <a:pt x="250" y="192"/>
                  </a:lnTo>
                  <a:lnTo>
                    <a:pt x="242" y="233"/>
                  </a:lnTo>
                  <a:lnTo>
                    <a:pt x="233" y="273"/>
                  </a:lnTo>
                  <a:lnTo>
                    <a:pt x="213" y="332"/>
                  </a:lnTo>
                  <a:lnTo>
                    <a:pt x="190" y="388"/>
                  </a:lnTo>
                  <a:lnTo>
                    <a:pt x="240" y="438"/>
                  </a:lnTo>
                  <a:lnTo>
                    <a:pt x="263" y="471"/>
                  </a:lnTo>
                  <a:lnTo>
                    <a:pt x="283" y="505"/>
                  </a:lnTo>
                  <a:lnTo>
                    <a:pt x="292" y="542"/>
                  </a:lnTo>
                  <a:lnTo>
                    <a:pt x="294" y="565"/>
                  </a:lnTo>
                  <a:lnTo>
                    <a:pt x="292" y="586"/>
                  </a:lnTo>
                  <a:lnTo>
                    <a:pt x="285" y="605"/>
                  </a:lnTo>
                  <a:lnTo>
                    <a:pt x="271" y="623"/>
                  </a:lnTo>
                  <a:lnTo>
                    <a:pt x="252" y="632"/>
                  </a:lnTo>
                  <a:lnTo>
                    <a:pt x="225" y="638"/>
                  </a:lnTo>
                  <a:lnTo>
                    <a:pt x="200" y="634"/>
                  </a:lnTo>
                  <a:lnTo>
                    <a:pt x="175" y="625"/>
                  </a:lnTo>
                  <a:lnTo>
                    <a:pt x="152" y="611"/>
                  </a:lnTo>
                  <a:lnTo>
                    <a:pt x="117" y="582"/>
                  </a:lnTo>
                  <a:lnTo>
                    <a:pt x="91" y="548"/>
                  </a:lnTo>
                  <a:lnTo>
                    <a:pt x="68" y="509"/>
                  </a:lnTo>
                  <a:lnTo>
                    <a:pt x="50" y="467"/>
                  </a:lnTo>
                  <a:lnTo>
                    <a:pt x="39" y="425"/>
                  </a:lnTo>
                  <a:lnTo>
                    <a:pt x="35" y="413"/>
                  </a:lnTo>
                  <a:lnTo>
                    <a:pt x="18" y="363"/>
                  </a:lnTo>
                  <a:lnTo>
                    <a:pt x="8" y="311"/>
                  </a:lnTo>
                  <a:lnTo>
                    <a:pt x="0" y="250"/>
                  </a:lnTo>
                  <a:lnTo>
                    <a:pt x="0" y="188"/>
                  </a:lnTo>
                  <a:lnTo>
                    <a:pt x="6" y="150"/>
                  </a:lnTo>
                  <a:lnTo>
                    <a:pt x="18" y="111"/>
                  </a:lnTo>
                  <a:lnTo>
                    <a:pt x="35" y="77"/>
                  </a:lnTo>
                  <a:lnTo>
                    <a:pt x="50" y="52"/>
                  </a:lnTo>
                  <a:lnTo>
                    <a:pt x="69" y="31"/>
                  </a:lnTo>
                  <a:lnTo>
                    <a:pt x="93" y="13"/>
                  </a:lnTo>
                  <a:lnTo>
                    <a:pt x="119" y="4"/>
                  </a:lnTo>
                  <a:lnTo>
                    <a:pt x="14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4" name="Freeform 532"/>
            <p:cNvSpPr>
              <a:spLocks/>
            </p:cNvSpPr>
            <p:nvPr/>
          </p:nvSpPr>
          <p:spPr bwMode="auto">
            <a:xfrm>
              <a:off x="1181" y="1804"/>
              <a:ext cx="242" cy="438"/>
            </a:xfrm>
            <a:custGeom>
              <a:avLst/>
              <a:gdLst>
                <a:gd name="T0" fmla="*/ 27 w 242"/>
                <a:gd name="T1" fmla="*/ 0 h 438"/>
                <a:gd name="T2" fmla="*/ 40 w 242"/>
                <a:gd name="T3" fmla="*/ 4 h 438"/>
                <a:gd name="T4" fmla="*/ 54 w 242"/>
                <a:gd name="T5" fmla="*/ 11 h 438"/>
                <a:gd name="T6" fmla="*/ 63 w 242"/>
                <a:gd name="T7" fmla="*/ 19 h 438"/>
                <a:gd name="T8" fmla="*/ 84 w 242"/>
                <a:gd name="T9" fmla="*/ 40 h 438"/>
                <a:gd name="T10" fmla="*/ 103 w 242"/>
                <a:gd name="T11" fmla="*/ 63 h 438"/>
                <a:gd name="T12" fmla="*/ 136 w 242"/>
                <a:gd name="T13" fmla="*/ 115 h 438"/>
                <a:gd name="T14" fmla="*/ 161 w 242"/>
                <a:gd name="T15" fmla="*/ 169 h 438"/>
                <a:gd name="T16" fmla="*/ 176 w 242"/>
                <a:gd name="T17" fmla="*/ 207 h 438"/>
                <a:gd name="T18" fmla="*/ 190 w 242"/>
                <a:gd name="T19" fmla="*/ 246 h 438"/>
                <a:gd name="T20" fmla="*/ 203 w 242"/>
                <a:gd name="T21" fmla="*/ 273 h 438"/>
                <a:gd name="T22" fmla="*/ 226 w 242"/>
                <a:gd name="T23" fmla="*/ 332 h 438"/>
                <a:gd name="T24" fmla="*/ 236 w 242"/>
                <a:gd name="T25" fmla="*/ 359 h 438"/>
                <a:gd name="T26" fmla="*/ 242 w 242"/>
                <a:gd name="T27" fmla="*/ 390 h 438"/>
                <a:gd name="T28" fmla="*/ 242 w 242"/>
                <a:gd name="T29" fmla="*/ 399 h 438"/>
                <a:gd name="T30" fmla="*/ 242 w 242"/>
                <a:gd name="T31" fmla="*/ 413 h 438"/>
                <a:gd name="T32" fmla="*/ 238 w 242"/>
                <a:gd name="T33" fmla="*/ 424 h 438"/>
                <a:gd name="T34" fmla="*/ 232 w 242"/>
                <a:gd name="T35" fmla="*/ 434 h 438"/>
                <a:gd name="T36" fmla="*/ 223 w 242"/>
                <a:gd name="T37" fmla="*/ 438 h 438"/>
                <a:gd name="T38" fmla="*/ 209 w 242"/>
                <a:gd name="T39" fmla="*/ 438 h 438"/>
                <a:gd name="T40" fmla="*/ 196 w 242"/>
                <a:gd name="T41" fmla="*/ 430 h 438"/>
                <a:gd name="T42" fmla="*/ 184 w 242"/>
                <a:gd name="T43" fmla="*/ 419 h 438"/>
                <a:gd name="T44" fmla="*/ 175 w 242"/>
                <a:gd name="T45" fmla="*/ 409 h 438"/>
                <a:gd name="T46" fmla="*/ 151 w 242"/>
                <a:gd name="T47" fmla="*/ 374 h 438"/>
                <a:gd name="T48" fmla="*/ 136 w 242"/>
                <a:gd name="T49" fmla="*/ 338 h 438"/>
                <a:gd name="T50" fmla="*/ 127 w 242"/>
                <a:gd name="T51" fmla="*/ 299 h 438"/>
                <a:gd name="T52" fmla="*/ 123 w 242"/>
                <a:gd name="T53" fmla="*/ 261 h 438"/>
                <a:gd name="T54" fmla="*/ 105 w 242"/>
                <a:gd name="T55" fmla="*/ 240 h 438"/>
                <a:gd name="T56" fmla="*/ 73 w 242"/>
                <a:gd name="T57" fmla="*/ 198 h 438"/>
                <a:gd name="T58" fmla="*/ 42 w 242"/>
                <a:gd name="T59" fmla="*/ 153 h 438"/>
                <a:gd name="T60" fmla="*/ 19 w 242"/>
                <a:gd name="T61" fmla="*/ 107 h 438"/>
                <a:gd name="T62" fmla="*/ 7 w 242"/>
                <a:gd name="T63" fmla="*/ 80 h 438"/>
                <a:gd name="T64" fmla="*/ 2 w 242"/>
                <a:gd name="T65" fmla="*/ 52 h 438"/>
                <a:gd name="T66" fmla="*/ 0 w 242"/>
                <a:gd name="T67" fmla="*/ 38 h 438"/>
                <a:gd name="T68" fmla="*/ 2 w 242"/>
                <a:gd name="T69" fmla="*/ 25 h 438"/>
                <a:gd name="T70" fmla="*/ 6 w 242"/>
                <a:gd name="T71" fmla="*/ 11 h 438"/>
                <a:gd name="T72" fmla="*/ 15 w 242"/>
                <a:gd name="T73" fmla="*/ 2 h 438"/>
                <a:gd name="T74" fmla="*/ 27 w 242"/>
                <a:gd name="T7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438">
                  <a:moveTo>
                    <a:pt x="27" y="0"/>
                  </a:moveTo>
                  <a:lnTo>
                    <a:pt x="40" y="4"/>
                  </a:lnTo>
                  <a:lnTo>
                    <a:pt x="54" y="11"/>
                  </a:lnTo>
                  <a:lnTo>
                    <a:pt x="63" y="19"/>
                  </a:lnTo>
                  <a:lnTo>
                    <a:pt x="84" y="40"/>
                  </a:lnTo>
                  <a:lnTo>
                    <a:pt x="103" y="63"/>
                  </a:lnTo>
                  <a:lnTo>
                    <a:pt x="136" y="115"/>
                  </a:lnTo>
                  <a:lnTo>
                    <a:pt x="161" y="169"/>
                  </a:lnTo>
                  <a:lnTo>
                    <a:pt x="176" y="207"/>
                  </a:lnTo>
                  <a:lnTo>
                    <a:pt x="190" y="246"/>
                  </a:lnTo>
                  <a:lnTo>
                    <a:pt x="203" y="273"/>
                  </a:lnTo>
                  <a:lnTo>
                    <a:pt x="226" y="332"/>
                  </a:lnTo>
                  <a:lnTo>
                    <a:pt x="236" y="359"/>
                  </a:lnTo>
                  <a:lnTo>
                    <a:pt x="242" y="390"/>
                  </a:lnTo>
                  <a:lnTo>
                    <a:pt x="242" y="399"/>
                  </a:lnTo>
                  <a:lnTo>
                    <a:pt x="242" y="413"/>
                  </a:lnTo>
                  <a:lnTo>
                    <a:pt x="238" y="424"/>
                  </a:lnTo>
                  <a:lnTo>
                    <a:pt x="232" y="434"/>
                  </a:lnTo>
                  <a:lnTo>
                    <a:pt x="223" y="438"/>
                  </a:lnTo>
                  <a:lnTo>
                    <a:pt x="209" y="438"/>
                  </a:lnTo>
                  <a:lnTo>
                    <a:pt x="196" y="430"/>
                  </a:lnTo>
                  <a:lnTo>
                    <a:pt x="184" y="419"/>
                  </a:lnTo>
                  <a:lnTo>
                    <a:pt x="175" y="409"/>
                  </a:lnTo>
                  <a:lnTo>
                    <a:pt x="151" y="374"/>
                  </a:lnTo>
                  <a:lnTo>
                    <a:pt x="136" y="338"/>
                  </a:lnTo>
                  <a:lnTo>
                    <a:pt x="127" y="299"/>
                  </a:lnTo>
                  <a:lnTo>
                    <a:pt x="123" y="261"/>
                  </a:lnTo>
                  <a:lnTo>
                    <a:pt x="105" y="240"/>
                  </a:lnTo>
                  <a:lnTo>
                    <a:pt x="73" y="198"/>
                  </a:lnTo>
                  <a:lnTo>
                    <a:pt x="42" y="153"/>
                  </a:lnTo>
                  <a:lnTo>
                    <a:pt x="19" y="107"/>
                  </a:lnTo>
                  <a:lnTo>
                    <a:pt x="7" y="80"/>
                  </a:lnTo>
                  <a:lnTo>
                    <a:pt x="2" y="52"/>
                  </a:lnTo>
                  <a:lnTo>
                    <a:pt x="0" y="38"/>
                  </a:lnTo>
                  <a:lnTo>
                    <a:pt x="2" y="25"/>
                  </a:lnTo>
                  <a:lnTo>
                    <a:pt x="6" y="11"/>
                  </a:lnTo>
                  <a:lnTo>
                    <a:pt x="15" y="2"/>
                  </a:lnTo>
                  <a:lnTo>
                    <a:pt x="2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5" name="Freeform 533"/>
            <p:cNvSpPr>
              <a:spLocks/>
            </p:cNvSpPr>
            <p:nvPr/>
          </p:nvSpPr>
          <p:spPr bwMode="auto">
            <a:xfrm>
              <a:off x="0" y="2065"/>
              <a:ext cx="528" cy="298"/>
            </a:xfrm>
            <a:custGeom>
              <a:avLst/>
              <a:gdLst>
                <a:gd name="T0" fmla="*/ 184 w 528"/>
                <a:gd name="T1" fmla="*/ 4 h 298"/>
                <a:gd name="T2" fmla="*/ 246 w 528"/>
                <a:gd name="T3" fmla="*/ 35 h 298"/>
                <a:gd name="T4" fmla="*/ 288 w 528"/>
                <a:gd name="T5" fmla="*/ 35 h 298"/>
                <a:gd name="T6" fmla="*/ 348 w 528"/>
                <a:gd name="T7" fmla="*/ 4 h 298"/>
                <a:gd name="T8" fmla="*/ 417 w 528"/>
                <a:gd name="T9" fmla="*/ 2 h 298"/>
                <a:gd name="T10" fmla="*/ 470 w 528"/>
                <a:gd name="T11" fmla="*/ 21 h 298"/>
                <a:gd name="T12" fmla="*/ 507 w 528"/>
                <a:gd name="T13" fmla="*/ 54 h 298"/>
                <a:gd name="T14" fmla="*/ 526 w 528"/>
                <a:gd name="T15" fmla="*/ 102 h 298"/>
                <a:gd name="T16" fmla="*/ 528 w 528"/>
                <a:gd name="T17" fmla="*/ 298 h 298"/>
                <a:gd name="T18" fmla="*/ 482 w 528"/>
                <a:gd name="T19" fmla="*/ 129 h 298"/>
                <a:gd name="T20" fmla="*/ 474 w 528"/>
                <a:gd name="T21" fmla="*/ 92 h 298"/>
                <a:gd name="T22" fmla="*/ 461 w 528"/>
                <a:gd name="T23" fmla="*/ 73 h 298"/>
                <a:gd name="T24" fmla="*/ 440 w 528"/>
                <a:gd name="T25" fmla="*/ 56 h 298"/>
                <a:gd name="T26" fmla="*/ 403 w 528"/>
                <a:gd name="T27" fmla="*/ 44 h 298"/>
                <a:gd name="T28" fmla="*/ 348 w 528"/>
                <a:gd name="T29" fmla="*/ 48 h 298"/>
                <a:gd name="T30" fmla="*/ 317 w 528"/>
                <a:gd name="T31" fmla="*/ 63 h 298"/>
                <a:gd name="T32" fmla="*/ 301 w 528"/>
                <a:gd name="T33" fmla="*/ 81 h 298"/>
                <a:gd name="T34" fmla="*/ 290 w 528"/>
                <a:gd name="T35" fmla="*/ 108 h 298"/>
                <a:gd name="T36" fmla="*/ 288 w 528"/>
                <a:gd name="T37" fmla="*/ 298 h 298"/>
                <a:gd name="T38" fmla="*/ 240 w 528"/>
                <a:gd name="T39" fmla="*/ 129 h 298"/>
                <a:gd name="T40" fmla="*/ 232 w 528"/>
                <a:gd name="T41" fmla="*/ 90 h 298"/>
                <a:gd name="T42" fmla="*/ 221 w 528"/>
                <a:gd name="T43" fmla="*/ 71 h 298"/>
                <a:gd name="T44" fmla="*/ 198 w 528"/>
                <a:gd name="T45" fmla="*/ 56 h 298"/>
                <a:gd name="T46" fmla="*/ 144 w 528"/>
                <a:gd name="T47" fmla="*/ 44 h 298"/>
                <a:gd name="T48" fmla="*/ 90 w 528"/>
                <a:gd name="T49" fmla="*/ 56 h 298"/>
                <a:gd name="T50" fmla="*/ 67 w 528"/>
                <a:gd name="T51" fmla="*/ 71 h 298"/>
                <a:gd name="T52" fmla="*/ 54 w 528"/>
                <a:gd name="T53" fmla="*/ 90 h 298"/>
                <a:gd name="T54" fmla="*/ 46 w 528"/>
                <a:gd name="T55" fmla="*/ 129 h 298"/>
                <a:gd name="T56" fmla="*/ 0 w 528"/>
                <a:gd name="T57" fmla="*/ 298 h 298"/>
                <a:gd name="T58" fmla="*/ 46 w 528"/>
                <a:gd name="T59" fmla="*/ 35 h 298"/>
                <a:gd name="T60" fmla="*/ 88 w 528"/>
                <a:gd name="T61" fmla="*/ 10 h 298"/>
                <a:gd name="T62" fmla="*/ 144 w 528"/>
                <a:gd name="T6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8" h="298">
                  <a:moveTo>
                    <a:pt x="144" y="0"/>
                  </a:moveTo>
                  <a:lnTo>
                    <a:pt x="184" y="4"/>
                  </a:lnTo>
                  <a:lnTo>
                    <a:pt x="219" y="15"/>
                  </a:lnTo>
                  <a:lnTo>
                    <a:pt x="246" y="35"/>
                  </a:lnTo>
                  <a:lnTo>
                    <a:pt x="267" y="58"/>
                  </a:lnTo>
                  <a:lnTo>
                    <a:pt x="288" y="35"/>
                  </a:lnTo>
                  <a:lnTo>
                    <a:pt x="315" y="15"/>
                  </a:lnTo>
                  <a:lnTo>
                    <a:pt x="348" y="4"/>
                  </a:lnTo>
                  <a:lnTo>
                    <a:pt x="384" y="0"/>
                  </a:lnTo>
                  <a:lnTo>
                    <a:pt x="417" y="2"/>
                  </a:lnTo>
                  <a:lnTo>
                    <a:pt x="445" y="10"/>
                  </a:lnTo>
                  <a:lnTo>
                    <a:pt x="470" y="21"/>
                  </a:lnTo>
                  <a:lnTo>
                    <a:pt x="490" y="37"/>
                  </a:lnTo>
                  <a:lnTo>
                    <a:pt x="507" y="54"/>
                  </a:lnTo>
                  <a:lnTo>
                    <a:pt x="518" y="77"/>
                  </a:lnTo>
                  <a:lnTo>
                    <a:pt x="526" y="102"/>
                  </a:lnTo>
                  <a:lnTo>
                    <a:pt x="528" y="129"/>
                  </a:lnTo>
                  <a:lnTo>
                    <a:pt x="528" y="298"/>
                  </a:lnTo>
                  <a:lnTo>
                    <a:pt x="482" y="298"/>
                  </a:lnTo>
                  <a:lnTo>
                    <a:pt x="482" y="129"/>
                  </a:lnTo>
                  <a:lnTo>
                    <a:pt x="480" y="110"/>
                  </a:lnTo>
                  <a:lnTo>
                    <a:pt x="474" y="92"/>
                  </a:lnTo>
                  <a:lnTo>
                    <a:pt x="468" y="83"/>
                  </a:lnTo>
                  <a:lnTo>
                    <a:pt x="461" y="73"/>
                  </a:lnTo>
                  <a:lnTo>
                    <a:pt x="453" y="65"/>
                  </a:lnTo>
                  <a:lnTo>
                    <a:pt x="440" y="56"/>
                  </a:lnTo>
                  <a:lnTo>
                    <a:pt x="422" y="50"/>
                  </a:lnTo>
                  <a:lnTo>
                    <a:pt x="403" y="44"/>
                  </a:lnTo>
                  <a:lnTo>
                    <a:pt x="384" y="44"/>
                  </a:lnTo>
                  <a:lnTo>
                    <a:pt x="348" y="48"/>
                  </a:lnTo>
                  <a:lnTo>
                    <a:pt x="332" y="56"/>
                  </a:lnTo>
                  <a:lnTo>
                    <a:pt x="317" y="63"/>
                  </a:lnTo>
                  <a:lnTo>
                    <a:pt x="309" y="71"/>
                  </a:lnTo>
                  <a:lnTo>
                    <a:pt x="301" y="81"/>
                  </a:lnTo>
                  <a:lnTo>
                    <a:pt x="296" y="90"/>
                  </a:lnTo>
                  <a:lnTo>
                    <a:pt x="290" y="108"/>
                  </a:lnTo>
                  <a:lnTo>
                    <a:pt x="288" y="129"/>
                  </a:lnTo>
                  <a:lnTo>
                    <a:pt x="288" y="298"/>
                  </a:lnTo>
                  <a:lnTo>
                    <a:pt x="240" y="298"/>
                  </a:lnTo>
                  <a:lnTo>
                    <a:pt x="240" y="129"/>
                  </a:lnTo>
                  <a:lnTo>
                    <a:pt x="238" y="108"/>
                  </a:lnTo>
                  <a:lnTo>
                    <a:pt x="232" y="90"/>
                  </a:lnTo>
                  <a:lnTo>
                    <a:pt x="227" y="81"/>
                  </a:lnTo>
                  <a:lnTo>
                    <a:pt x="221" y="71"/>
                  </a:lnTo>
                  <a:lnTo>
                    <a:pt x="211" y="63"/>
                  </a:lnTo>
                  <a:lnTo>
                    <a:pt x="198" y="56"/>
                  </a:lnTo>
                  <a:lnTo>
                    <a:pt x="180" y="48"/>
                  </a:lnTo>
                  <a:lnTo>
                    <a:pt x="144" y="44"/>
                  </a:lnTo>
                  <a:lnTo>
                    <a:pt x="108" y="48"/>
                  </a:lnTo>
                  <a:lnTo>
                    <a:pt x="90" y="56"/>
                  </a:lnTo>
                  <a:lnTo>
                    <a:pt x="77" y="63"/>
                  </a:lnTo>
                  <a:lnTo>
                    <a:pt x="67" y="71"/>
                  </a:lnTo>
                  <a:lnTo>
                    <a:pt x="60" y="81"/>
                  </a:lnTo>
                  <a:lnTo>
                    <a:pt x="54" y="90"/>
                  </a:lnTo>
                  <a:lnTo>
                    <a:pt x="48" y="108"/>
                  </a:lnTo>
                  <a:lnTo>
                    <a:pt x="46" y="129"/>
                  </a:lnTo>
                  <a:lnTo>
                    <a:pt x="46" y="298"/>
                  </a:lnTo>
                  <a:lnTo>
                    <a:pt x="0" y="298"/>
                  </a:lnTo>
                  <a:lnTo>
                    <a:pt x="0" y="35"/>
                  </a:lnTo>
                  <a:lnTo>
                    <a:pt x="46" y="35"/>
                  </a:lnTo>
                  <a:lnTo>
                    <a:pt x="65" y="21"/>
                  </a:lnTo>
                  <a:lnTo>
                    <a:pt x="88" y="10"/>
                  </a:lnTo>
                  <a:lnTo>
                    <a:pt x="115" y="2"/>
                  </a:lnTo>
                  <a:lnTo>
                    <a:pt x="14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6" name="Freeform 534"/>
            <p:cNvSpPr>
              <a:spLocks/>
            </p:cNvSpPr>
            <p:nvPr/>
          </p:nvSpPr>
          <p:spPr bwMode="auto">
            <a:xfrm>
              <a:off x="584" y="2065"/>
              <a:ext cx="301" cy="304"/>
            </a:xfrm>
            <a:custGeom>
              <a:avLst/>
              <a:gdLst>
                <a:gd name="T0" fmla="*/ 178 w 301"/>
                <a:gd name="T1" fmla="*/ 2 h 304"/>
                <a:gd name="T2" fmla="*/ 251 w 301"/>
                <a:gd name="T3" fmla="*/ 17 h 304"/>
                <a:gd name="T4" fmla="*/ 286 w 301"/>
                <a:gd name="T5" fmla="*/ 77 h 304"/>
                <a:gd name="T6" fmla="*/ 213 w 301"/>
                <a:gd name="T7" fmla="*/ 50 h 304"/>
                <a:gd name="T8" fmla="*/ 138 w 301"/>
                <a:gd name="T9" fmla="*/ 40 h 304"/>
                <a:gd name="T10" fmla="*/ 90 w 301"/>
                <a:gd name="T11" fmla="*/ 46 h 304"/>
                <a:gd name="T12" fmla="*/ 73 w 301"/>
                <a:gd name="T13" fmla="*/ 52 h 304"/>
                <a:gd name="T14" fmla="*/ 59 w 301"/>
                <a:gd name="T15" fmla="*/ 62 h 304"/>
                <a:gd name="T16" fmla="*/ 52 w 301"/>
                <a:gd name="T17" fmla="*/ 73 h 304"/>
                <a:gd name="T18" fmla="*/ 50 w 301"/>
                <a:gd name="T19" fmla="*/ 87 h 304"/>
                <a:gd name="T20" fmla="*/ 53 w 301"/>
                <a:gd name="T21" fmla="*/ 102 h 304"/>
                <a:gd name="T22" fmla="*/ 63 w 301"/>
                <a:gd name="T23" fmla="*/ 110 h 304"/>
                <a:gd name="T24" fmla="*/ 82 w 301"/>
                <a:gd name="T25" fmla="*/ 115 h 304"/>
                <a:gd name="T26" fmla="*/ 124 w 301"/>
                <a:gd name="T27" fmla="*/ 121 h 304"/>
                <a:gd name="T28" fmla="*/ 194 w 301"/>
                <a:gd name="T29" fmla="*/ 127 h 304"/>
                <a:gd name="T30" fmla="*/ 251 w 301"/>
                <a:gd name="T31" fmla="*/ 138 h 304"/>
                <a:gd name="T32" fmla="*/ 280 w 301"/>
                <a:gd name="T33" fmla="*/ 154 h 304"/>
                <a:gd name="T34" fmla="*/ 295 w 301"/>
                <a:gd name="T35" fmla="*/ 173 h 304"/>
                <a:gd name="T36" fmla="*/ 301 w 301"/>
                <a:gd name="T37" fmla="*/ 210 h 304"/>
                <a:gd name="T38" fmla="*/ 292 w 301"/>
                <a:gd name="T39" fmla="*/ 254 h 304"/>
                <a:gd name="T40" fmla="*/ 272 w 301"/>
                <a:gd name="T41" fmla="*/ 273 h 304"/>
                <a:gd name="T42" fmla="*/ 238 w 301"/>
                <a:gd name="T43" fmla="*/ 292 h 304"/>
                <a:gd name="T44" fmla="*/ 182 w 301"/>
                <a:gd name="T45" fmla="*/ 304 h 304"/>
                <a:gd name="T46" fmla="*/ 107 w 301"/>
                <a:gd name="T47" fmla="*/ 302 h 304"/>
                <a:gd name="T48" fmla="*/ 34 w 301"/>
                <a:gd name="T49" fmla="*/ 288 h 304"/>
                <a:gd name="T50" fmla="*/ 0 w 301"/>
                <a:gd name="T51" fmla="*/ 223 h 304"/>
                <a:gd name="T52" fmla="*/ 71 w 301"/>
                <a:gd name="T53" fmla="*/ 254 h 304"/>
                <a:gd name="T54" fmla="*/ 149 w 301"/>
                <a:gd name="T55" fmla="*/ 263 h 304"/>
                <a:gd name="T56" fmla="*/ 194 w 301"/>
                <a:gd name="T57" fmla="*/ 259 h 304"/>
                <a:gd name="T58" fmla="*/ 226 w 301"/>
                <a:gd name="T59" fmla="*/ 250 h 304"/>
                <a:gd name="T60" fmla="*/ 242 w 301"/>
                <a:gd name="T61" fmla="*/ 240 h 304"/>
                <a:gd name="T62" fmla="*/ 251 w 301"/>
                <a:gd name="T63" fmla="*/ 227 h 304"/>
                <a:gd name="T64" fmla="*/ 255 w 301"/>
                <a:gd name="T65" fmla="*/ 211 h 304"/>
                <a:gd name="T66" fmla="*/ 251 w 301"/>
                <a:gd name="T67" fmla="*/ 194 h 304"/>
                <a:gd name="T68" fmla="*/ 242 w 301"/>
                <a:gd name="T69" fmla="*/ 185 h 304"/>
                <a:gd name="T70" fmla="*/ 220 w 301"/>
                <a:gd name="T71" fmla="*/ 177 h 304"/>
                <a:gd name="T72" fmla="*/ 180 w 301"/>
                <a:gd name="T73" fmla="*/ 171 h 304"/>
                <a:gd name="T74" fmla="*/ 113 w 301"/>
                <a:gd name="T75" fmla="*/ 165 h 304"/>
                <a:gd name="T76" fmla="*/ 61 w 301"/>
                <a:gd name="T77" fmla="*/ 156 h 304"/>
                <a:gd name="T78" fmla="*/ 34 w 301"/>
                <a:gd name="T79" fmla="*/ 146 h 304"/>
                <a:gd name="T80" fmla="*/ 17 w 301"/>
                <a:gd name="T81" fmla="*/ 133 h 304"/>
                <a:gd name="T82" fmla="*/ 7 w 301"/>
                <a:gd name="T83" fmla="*/ 117 h 304"/>
                <a:gd name="T84" fmla="*/ 2 w 301"/>
                <a:gd name="T85" fmla="*/ 98 h 304"/>
                <a:gd name="T86" fmla="*/ 4 w 301"/>
                <a:gd name="T87" fmla="*/ 71 h 304"/>
                <a:gd name="T88" fmla="*/ 13 w 301"/>
                <a:gd name="T89" fmla="*/ 48 h 304"/>
                <a:gd name="T90" fmla="*/ 25 w 301"/>
                <a:gd name="T91" fmla="*/ 35 h 304"/>
                <a:gd name="T92" fmla="*/ 48 w 301"/>
                <a:gd name="T93" fmla="*/ 17 h 304"/>
                <a:gd name="T94" fmla="*/ 76 w 301"/>
                <a:gd name="T95" fmla="*/ 8 h 304"/>
                <a:gd name="T96" fmla="*/ 107 w 301"/>
                <a:gd name="T97" fmla="*/ 2 h 304"/>
                <a:gd name="T98" fmla="*/ 138 w 301"/>
                <a:gd name="T9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04">
                  <a:moveTo>
                    <a:pt x="138" y="0"/>
                  </a:moveTo>
                  <a:lnTo>
                    <a:pt x="178" y="2"/>
                  </a:lnTo>
                  <a:lnTo>
                    <a:pt x="217" y="8"/>
                  </a:lnTo>
                  <a:lnTo>
                    <a:pt x="251" y="17"/>
                  </a:lnTo>
                  <a:lnTo>
                    <a:pt x="286" y="29"/>
                  </a:lnTo>
                  <a:lnTo>
                    <a:pt x="286" y="77"/>
                  </a:lnTo>
                  <a:lnTo>
                    <a:pt x="249" y="62"/>
                  </a:lnTo>
                  <a:lnTo>
                    <a:pt x="213" y="50"/>
                  </a:lnTo>
                  <a:lnTo>
                    <a:pt x="176" y="44"/>
                  </a:lnTo>
                  <a:lnTo>
                    <a:pt x="138" y="40"/>
                  </a:lnTo>
                  <a:lnTo>
                    <a:pt x="101" y="44"/>
                  </a:lnTo>
                  <a:lnTo>
                    <a:pt x="90" y="46"/>
                  </a:lnTo>
                  <a:lnTo>
                    <a:pt x="80" y="50"/>
                  </a:lnTo>
                  <a:lnTo>
                    <a:pt x="73" y="52"/>
                  </a:lnTo>
                  <a:lnTo>
                    <a:pt x="65" y="56"/>
                  </a:lnTo>
                  <a:lnTo>
                    <a:pt x="59" y="62"/>
                  </a:lnTo>
                  <a:lnTo>
                    <a:pt x="55" y="67"/>
                  </a:lnTo>
                  <a:lnTo>
                    <a:pt x="52" y="73"/>
                  </a:lnTo>
                  <a:lnTo>
                    <a:pt x="50" y="79"/>
                  </a:lnTo>
                  <a:lnTo>
                    <a:pt x="50" y="87"/>
                  </a:lnTo>
                  <a:lnTo>
                    <a:pt x="50" y="94"/>
                  </a:lnTo>
                  <a:lnTo>
                    <a:pt x="53" y="102"/>
                  </a:lnTo>
                  <a:lnTo>
                    <a:pt x="57" y="106"/>
                  </a:lnTo>
                  <a:lnTo>
                    <a:pt x="63" y="110"/>
                  </a:lnTo>
                  <a:lnTo>
                    <a:pt x="69" y="112"/>
                  </a:lnTo>
                  <a:lnTo>
                    <a:pt x="82" y="115"/>
                  </a:lnTo>
                  <a:lnTo>
                    <a:pt x="101" y="119"/>
                  </a:lnTo>
                  <a:lnTo>
                    <a:pt x="124" y="121"/>
                  </a:lnTo>
                  <a:lnTo>
                    <a:pt x="155" y="123"/>
                  </a:lnTo>
                  <a:lnTo>
                    <a:pt x="194" y="127"/>
                  </a:lnTo>
                  <a:lnTo>
                    <a:pt x="224" y="133"/>
                  </a:lnTo>
                  <a:lnTo>
                    <a:pt x="251" y="138"/>
                  </a:lnTo>
                  <a:lnTo>
                    <a:pt x="270" y="148"/>
                  </a:lnTo>
                  <a:lnTo>
                    <a:pt x="280" y="154"/>
                  </a:lnTo>
                  <a:lnTo>
                    <a:pt x="288" y="163"/>
                  </a:lnTo>
                  <a:lnTo>
                    <a:pt x="295" y="173"/>
                  </a:lnTo>
                  <a:lnTo>
                    <a:pt x="301" y="190"/>
                  </a:lnTo>
                  <a:lnTo>
                    <a:pt x="301" y="210"/>
                  </a:lnTo>
                  <a:lnTo>
                    <a:pt x="299" y="233"/>
                  </a:lnTo>
                  <a:lnTo>
                    <a:pt x="292" y="254"/>
                  </a:lnTo>
                  <a:lnTo>
                    <a:pt x="284" y="263"/>
                  </a:lnTo>
                  <a:lnTo>
                    <a:pt x="272" y="273"/>
                  </a:lnTo>
                  <a:lnTo>
                    <a:pt x="261" y="283"/>
                  </a:lnTo>
                  <a:lnTo>
                    <a:pt x="238" y="292"/>
                  </a:lnTo>
                  <a:lnTo>
                    <a:pt x="213" y="300"/>
                  </a:lnTo>
                  <a:lnTo>
                    <a:pt x="182" y="304"/>
                  </a:lnTo>
                  <a:lnTo>
                    <a:pt x="149" y="304"/>
                  </a:lnTo>
                  <a:lnTo>
                    <a:pt x="107" y="302"/>
                  </a:lnTo>
                  <a:lnTo>
                    <a:pt x="71" y="298"/>
                  </a:lnTo>
                  <a:lnTo>
                    <a:pt x="34" y="288"/>
                  </a:lnTo>
                  <a:lnTo>
                    <a:pt x="0" y="273"/>
                  </a:lnTo>
                  <a:lnTo>
                    <a:pt x="0" y="223"/>
                  </a:lnTo>
                  <a:lnTo>
                    <a:pt x="34" y="240"/>
                  </a:lnTo>
                  <a:lnTo>
                    <a:pt x="71" y="254"/>
                  </a:lnTo>
                  <a:lnTo>
                    <a:pt x="109" y="259"/>
                  </a:lnTo>
                  <a:lnTo>
                    <a:pt x="149" y="263"/>
                  </a:lnTo>
                  <a:lnTo>
                    <a:pt x="172" y="261"/>
                  </a:lnTo>
                  <a:lnTo>
                    <a:pt x="194" y="259"/>
                  </a:lnTo>
                  <a:lnTo>
                    <a:pt x="211" y="256"/>
                  </a:lnTo>
                  <a:lnTo>
                    <a:pt x="226" y="250"/>
                  </a:lnTo>
                  <a:lnTo>
                    <a:pt x="236" y="246"/>
                  </a:lnTo>
                  <a:lnTo>
                    <a:pt x="242" y="240"/>
                  </a:lnTo>
                  <a:lnTo>
                    <a:pt x="247" y="235"/>
                  </a:lnTo>
                  <a:lnTo>
                    <a:pt x="251" y="227"/>
                  </a:lnTo>
                  <a:lnTo>
                    <a:pt x="255" y="219"/>
                  </a:lnTo>
                  <a:lnTo>
                    <a:pt x="255" y="211"/>
                  </a:lnTo>
                  <a:lnTo>
                    <a:pt x="253" y="202"/>
                  </a:lnTo>
                  <a:lnTo>
                    <a:pt x="251" y="194"/>
                  </a:lnTo>
                  <a:lnTo>
                    <a:pt x="247" y="188"/>
                  </a:lnTo>
                  <a:lnTo>
                    <a:pt x="242" y="185"/>
                  </a:lnTo>
                  <a:lnTo>
                    <a:pt x="234" y="183"/>
                  </a:lnTo>
                  <a:lnTo>
                    <a:pt x="220" y="177"/>
                  </a:lnTo>
                  <a:lnTo>
                    <a:pt x="203" y="173"/>
                  </a:lnTo>
                  <a:lnTo>
                    <a:pt x="180" y="171"/>
                  </a:lnTo>
                  <a:lnTo>
                    <a:pt x="151" y="167"/>
                  </a:lnTo>
                  <a:lnTo>
                    <a:pt x="113" y="165"/>
                  </a:lnTo>
                  <a:lnTo>
                    <a:pt x="76" y="160"/>
                  </a:lnTo>
                  <a:lnTo>
                    <a:pt x="61" y="156"/>
                  </a:lnTo>
                  <a:lnTo>
                    <a:pt x="46" y="152"/>
                  </a:lnTo>
                  <a:lnTo>
                    <a:pt x="34" y="146"/>
                  </a:lnTo>
                  <a:lnTo>
                    <a:pt x="23" y="138"/>
                  </a:lnTo>
                  <a:lnTo>
                    <a:pt x="17" y="133"/>
                  </a:lnTo>
                  <a:lnTo>
                    <a:pt x="11" y="125"/>
                  </a:lnTo>
                  <a:lnTo>
                    <a:pt x="7" y="117"/>
                  </a:lnTo>
                  <a:lnTo>
                    <a:pt x="4" y="108"/>
                  </a:lnTo>
                  <a:lnTo>
                    <a:pt x="2" y="98"/>
                  </a:lnTo>
                  <a:lnTo>
                    <a:pt x="2" y="88"/>
                  </a:lnTo>
                  <a:lnTo>
                    <a:pt x="4" y="71"/>
                  </a:lnTo>
                  <a:lnTo>
                    <a:pt x="7" y="58"/>
                  </a:lnTo>
                  <a:lnTo>
                    <a:pt x="13" y="48"/>
                  </a:lnTo>
                  <a:lnTo>
                    <a:pt x="17" y="40"/>
                  </a:lnTo>
                  <a:lnTo>
                    <a:pt x="25" y="35"/>
                  </a:lnTo>
                  <a:lnTo>
                    <a:pt x="36" y="25"/>
                  </a:lnTo>
                  <a:lnTo>
                    <a:pt x="48" y="17"/>
                  </a:lnTo>
                  <a:lnTo>
                    <a:pt x="63" y="12"/>
                  </a:lnTo>
                  <a:lnTo>
                    <a:pt x="76" y="8"/>
                  </a:lnTo>
                  <a:lnTo>
                    <a:pt x="92" y="4"/>
                  </a:lnTo>
                  <a:lnTo>
                    <a:pt x="107" y="2"/>
                  </a:lnTo>
                  <a:lnTo>
                    <a:pt x="123" y="0"/>
                  </a:lnTo>
                  <a:lnTo>
                    <a:pt x="13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7" name="Freeform 535"/>
            <p:cNvSpPr>
              <a:spLocks/>
            </p:cNvSpPr>
            <p:nvPr/>
          </p:nvSpPr>
          <p:spPr bwMode="auto">
            <a:xfrm>
              <a:off x="941" y="2065"/>
              <a:ext cx="326" cy="298"/>
            </a:xfrm>
            <a:custGeom>
              <a:avLst/>
              <a:gdLst>
                <a:gd name="T0" fmla="*/ 165 w 326"/>
                <a:gd name="T1" fmla="*/ 0 h 298"/>
                <a:gd name="T2" fmla="*/ 201 w 326"/>
                <a:gd name="T3" fmla="*/ 2 h 298"/>
                <a:gd name="T4" fmla="*/ 234 w 326"/>
                <a:gd name="T5" fmla="*/ 10 h 298"/>
                <a:gd name="T6" fmla="*/ 263 w 326"/>
                <a:gd name="T7" fmla="*/ 19 h 298"/>
                <a:gd name="T8" fmla="*/ 284 w 326"/>
                <a:gd name="T9" fmla="*/ 35 h 298"/>
                <a:gd name="T10" fmla="*/ 303 w 326"/>
                <a:gd name="T11" fmla="*/ 54 h 298"/>
                <a:gd name="T12" fmla="*/ 315 w 326"/>
                <a:gd name="T13" fmla="*/ 75 h 298"/>
                <a:gd name="T14" fmla="*/ 322 w 326"/>
                <a:gd name="T15" fmla="*/ 100 h 298"/>
                <a:gd name="T16" fmla="*/ 326 w 326"/>
                <a:gd name="T17" fmla="*/ 129 h 298"/>
                <a:gd name="T18" fmla="*/ 326 w 326"/>
                <a:gd name="T19" fmla="*/ 298 h 298"/>
                <a:gd name="T20" fmla="*/ 280 w 326"/>
                <a:gd name="T21" fmla="*/ 298 h 298"/>
                <a:gd name="T22" fmla="*/ 280 w 326"/>
                <a:gd name="T23" fmla="*/ 129 h 298"/>
                <a:gd name="T24" fmla="*/ 278 w 326"/>
                <a:gd name="T25" fmla="*/ 108 h 298"/>
                <a:gd name="T26" fmla="*/ 271 w 326"/>
                <a:gd name="T27" fmla="*/ 90 h 298"/>
                <a:gd name="T28" fmla="*/ 265 w 326"/>
                <a:gd name="T29" fmla="*/ 81 h 298"/>
                <a:gd name="T30" fmla="*/ 257 w 326"/>
                <a:gd name="T31" fmla="*/ 71 h 298"/>
                <a:gd name="T32" fmla="*/ 247 w 326"/>
                <a:gd name="T33" fmla="*/ 63 h 298"/>
                <a:gd name="T34" fmla="*/ 230 w 326"/>
                <a:gd name="T35" fmla="*/ 54 h 298"/>
                <a:gd name="T36" fmla="*/ 209 w 326"/>
                <a:gd name="T37" fmla="*/ 48 h 298"/>
                <a:gd name="T38" fmla="*/ 188 w 326"/>
                <a:gd name="T39" fmla="*/ 44 h 298"/>
                <a:gd name="T40" fmla="*/ 163 w 326"/>
                <a:gd name="T41" fmla="*/ 44 h 298"/>
                <a:gd name="T42" fmla="*/ 138 w 326"/>
                <a:gd name="T43" fmla="*/ 44 h 298"/>
                <a:gd name="T44" fmla="*/ 115 w 326"/>
                <a:gd name="T45" fmla="*/ 48 h 298"/>
                <a:gd name="T46" fmla="*/ 96 w 326"/>
                <a:gd name="T47" fmla="*/ 54 h 298"/>
                <a:gd name="T48" fmla="*/ 79 w 326"/>
                <a:gd name="T49" fmla="*/ 63 h 298"/>
                <a:gd name="T50" fmla="*/ 69 w 326"/>
                <a:gd name="T51" fmla="*/ 71 h 298"/>
                <a:gd name="T52" fmla="*/ 61 w 326"/>
                <a:gd name="T53" fmla="*/ 81 h 298"/>
                <a:gd name="T54" fmla="*/ 55 w 326"/>
                <a:gd name="T55" fmla="*/ 90 h 298"/>
                <a:gd name="T56" fmla="*/ 48 w 326"/>
                <a:gd name="T57" fmla="*/ 108 h 298"/>
                <a:gd name="T58" fmla="*/ 46 w 326"/>
                <a:gd name="T59" fmla="*/ 129 h 298"/>
                <a:gd name="T60" fmla="*/ 46 w 326"/>
                <a:gd name="T61" fmla="*/ 298 h 298"/>
                <a:gd name="T62" fmla="*/ 0 w 326"/>
                <a:gd name="T63" fmla="*/ 298 h 298"/>
                <a:gd name="T64" fmla="*/ 0 w 326"/>
                <a:gd name="T65" fmla="*/ 35 h 298"/>
                <a:gd name="T66" fmla="*/ 46 w 326"/>
                <a:gd name="T67" fmla="*/ 35 h 298"/>
                <a:gd name="T68" fmla="*/ 73 w 326"/>
                <a:gd name="T69" fmla="*/ 19 h 298"/>
                <a:gd name="T70" fmla="*/ 100 w 326"/>
                <a:gd name="T71" fmla="*/ 8 h 298"/>
                <a:gd name="T72" fmla="*/ 130 w 326"/>
                <a:gd name="T73" fmla="*/ 2 h 298"/>
                <a:gd name="T74" fmla="*/ 165 w 326"/>
                <a:gd name="T7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298">
                  <a:moveTo>
                    <a:pt x="165" y="0"/>
                  </a:moveTo>
                  <a:lnTo>
                    <a:pt x="201" y="2"/>
                  </a:lnTo>
                  <a:lnTo>
                    <a:pt x="234" y="10"/>
                  </a:lnTo>
                  <a:lnTo>
                    <a:pt x="263" y="19"/>
                  </a:lnTo>
                  <a:lnTo>
                    <a:pt x="284" y="35"/>
                  </a:lnTo>
                  <a:lnTo>
                    <a:pt x="303" y="54"/>
                  </a:lnTo>
                  <a:lnTo>
                    <a:pt x="315" y="75"/>
                  </a:lnTo>
                  <a:lnTo>
                    <a:pt x="322" y="100"/>
                  </a:lnTo>
                  <a:lnTo>
                    <a:pt x="326" y="129"/>
                  </a:lnTo>
                  <a:lnTo>
                    <a:pt x="326" y="298"/>
                  </a:lnTo>
                  <a:lnTo>
                    <a:pt x="280" y="298"/>
                  </a:lnTo>
                  <a:lnTo>
                    <a:pt x="280" y="129"/>
                  </a:lnTo>
                  <a:lnTo>
                    <a:pt x="278" y="108"/>
                  </a:lnTo>
                  <a:lnTo>
                    <a:pt x="271" y="90"/>
                  </a:lnTo>
                  <a:lnTo>
                    <a:pt x="265" y="81"/>
                  </a:lnTo>
                  <a:lnTo>
                    <a:pt x="257" y="71"/>
                  </a:lnTo>
                  <a:lnTo>
                    <a:pt x="247" y="63"/>
                  </a:lnTo>
                  <a:lnTo>
                    <a:pt x="230" y="54"/>
                  </a:lnTo>
                  <a:lnTo>
                    <a:pt x="209" y="48"/>
                  </a:lnTo>
                  <a:lnTo>
                    <a:pt x="188" y="44"/>
                  </a:lnTo>
                  <a:lnTo>
                    <a:pt x="163" y="44"/>
                  </a:lnTo>
                  <a:lnTo>
                    <a:pt x="138" y="44"/>
                  </a:lnTo>
                  <a:lnTo>
                    <a:pt x="115" y="48"/>
                  </a:lnTo>
                  <a:lnTo>
                    <a:pt x="96" y="54"/>
                  </a:lnTo>
                  <a:lnTo>
                    <a:pt x="79" y="63"/>
                  </a:lnTo>
                  <a:lnTo>
                    <a:pt x="69" y="71"/>
                  </a:lnTo>
                  <a:lnTo>
                    <a:pt x="61" y="81"/>
                  </a:lnTo>
                  <a:lnTo>
                    <a:pt x="55" y="90"/>
                  </a:lnTo>
                  <a:lnTo>
                    <a:pt x="48" y="108"/>
                  </a:lnTo>
                  <a:lnTo>
                    <a:pt x="46" y="129"/>
                  </a:lnTo>
                  <a:lnTo>
                    <a:pt x="46" y="298"/>
                  </a:lnTo>
                  <a:lnTo>
                    <a:pt x="0" y="298"/>
                  </a:lnTo>
                  <a:lnTo>
                    <a:pt x="0" y="35"/>
                  </a:lnTo>
                  <a:lnTo>
                    <a:pt x="46" y="35"/>
                  </a:lnTo>
                  <a:lnTo>
                    <a:pt x="73" y="19"/>
                  </a:lnTo>
                  <a:lnTo>
                    <a:pt x="100" y="8"/>
                  </a:lnTo>
                  <a:lnTo>
                    <a:pt x="130" y="2"/>
                  </a:lnTo>
                  <a:lnTo>
                    <a:pt x="16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8" name="Freeform 536"/>
            <p:cNvSpPr>
              <a:spLocks noEditPoints="1"/>
            </p:cNvSpPr>
            <p:nvPr/>
          </p:nvSpPr>
          <p:spPr bwMode="auto">
            <a:xfrm>
              <a:off x="1805" y="2071"/>
              <a:ext cx="326" cy="300"/>
            </a:xfrm>
            <a:custGeom>
              <a:avLst/>
              <a:gdLst>
                <a:gd name="T0" fmla="*/ 123 w 326"/>
                <a:gd name="T1" fmla="*/ 46 h 300"/>
                <a:gd name="T2" fmla="*/ 90 w 326"/>
                <a:gd name="T3" fmla="*/ 61 h 300"/>
                <a:gd name="T4" fmla="*/ 73 w 326"/>
                <a:gd name="T5" fmla="*/ 77 h 300"/>
                <a:gd name="T6" fmla="*/ 55 w 326"/>
                <a:gd name="T7" fmla="*/ 104 h 300"/>
                <a:gd name="T8" fmla="*/ 276 w 326"/>
                <a:gd name="T9" fmla="*/ 125 h 300"/>
                <a:gd name="T10" fmla="*/ 263 w 326"/>
                <a:gd name="T11" fmla="*/ 88 h 300"/>
                <a:gd name="T12" fmla="*/ 247 w 326"/>
                <a:gd name="T13" fmla="*/ 69 h 300"/>
                <a:gd name="T14" fmla="*/ 223 w 326"/>
                <a:gd name="T15" fmla="*/ 52 h 300"/>
                <a:gd name="T16" fmla="*/ 186 w 326"/>
                <a:gd name="T17" fmla="*/ 42 h 300"/>
                <a:gd name="T18" fmla="*/ 163 w 326"/>
                <a:gd name="T19" fmla="*/ 0 h 300"/>
                <a:gd name="T20" fmla="*/ 228 w 326"/>
                <a:gd name="T21" fmla="*/ 11 h 300"/>
                <a:gd name="T22" fmla="*/ 280 w 326"/>
                <a:gd name="T23" fmla="*/ 40 h 300"/>
                <a:gd name="T24" fmla="*/ 313 w 326"/>
                <a:gd name="T25" fmla="*/ 88 h 300"/>
                <a:gd name="T26" fmla="*/ 326 w 326"/>
                <a:gd name="T27" fmla="*/ 154 h 300"/>
                <a:gd name="T28" fmla="*/ 48 w 326"/>
                <a:gd name="T29" fmla="*/ 163 h 300"/>
                <a:gd name="T30" fmla="*/ 61 w 326"/>
                <a:gd name="T31" fmla="*/ 205 h 300"/>
                <a:gd name="T32" fmla="*/ 79 w 326"/>
                <a:gd name="T33" fmla="*/ 227 h 300"/>
                <a:gd name="T34" fmla="*/ 107 w 326"/>
                <a:gd name="T35" fmla="*/ 246 h 300"/>
                <a:gd name="T36" fmla="*/ 151 w 326"/>
                <a:gd name="T37" fmla="*/ 257 h 300"/>
                <a:gd name="T38" fmla="*/ 209 w 326"/>
                <a:gd name="T39" fmla="*/ 257 h 300"/>
                <a:gd name="T40" fmla="*/ 271 w 326"/>
                <a:gd name="T41" fmla="*/ 238 h 300"/>
                <a:gd name="T42" fmla="*/ 299 w 326"/>
                <a:gd name="T43" fmla="*/ 271 h 300"/>
                <a:gd name="T44" fmla="*/ 242 w 326"/>
                <a:gd name="T45" fmla="*/ 292 h 300"/>
                <a:gd name="T46" fmla="*/ 175 w 326"/>
                <a:gd name="T47" fmla="*/ 300 h 300"/>
                <a:gd name="T48" fmla="*/ 105 w 326"/>
                <a:gd name="T49" fmla="*/ 292 h 300"/>
                <a:gd name="T50" fmla="*/ 50 w 326"/>
                <a:gd name="T51" fmla="*/ 263 h 300"/>
                <a:gd name="T52" fmla="*/ 13 w 326"/>
                <a:gd name="T53" fmla="*/ 217 h 300"/>
                <a:gd name="T54" fmla="*/ 0 w 326"/>
                <a:gd name="T55" fmla="*/ 152 h 300"/>
                <a:gd name="T56" fmla="*/ 13 w 326"/>
                <a:gd name="T57" fmla="*/ 86 h 300"/>
                <a:gd name="T58" fmla="*/ 48 w 326"/>
                <a:gd name="T59" fmla="*/ 38 h 300"/>
                <a:gd name="T60" fmla="*/ 100 w 326"/>
                <a:gd name="T61" fmla="*/ 9 h 300"/>
                <a:gd name="T62" fmla="*/ 163 w 326"/>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300">
                  <a:moveTo>
                    <a:pt x="163" y="40"/>
                  </a:moveTo>
                  <a:lnTo>
                    <a:pt x="123" y="46"/>
                  </a:lnTo>
                  <a:lnTo>
                    <a:pt x="105" y="52"/>
                  </a:lnTo>
                  <a:lnTo>
                    <a:pt x="90" y="61"/>
                  </a:lnTo>
                  <a:lnTo>
                    <a:pt x="80" y="67"/>
                  </a:lnTo>
                  <a:lnTo>
                    <a:pt x="73" y="77"/>
                  </a:lnTo>
                  <a:lnTo>
                    <a:pt x="65" y="86"/>
                  </a:lnTo>
                  <a:lnTo>
                    <a:pt x="55" y="104"/>
                  </a:lnTo>
                  <a:lnTo>
                    <a:pt x="50" y="125"/>
                  </a:lnTo>
                  <a:lnTo>
                    <a:pt x="276" y="125"/>
                  </a:lnTo>
                  <a:lnTo>
                    <a:pt x="272" y="106"/>
                  </a:lnTo>
                  <a:lnTo>
                    <a:pt x="263" y="88"/>
                  </a:lnTo>
                  <a:lnTo>
                    <a:pt x="257" y="79"/>
                  </a:lnTo>
                  <a:lnTo>
                    <a:pt x="247" y="69"/>
                  </a:lnTo>
                  <a:lnTo>
                    <a:pt x="238" y="61"/>
                  </a:lnTo>
                  <a:lnTo>
                    <a:pt x="223" y="52"/>
                  </a:lnTo>
                  <a:lnTo>
                    <a:pt x="205" y="46"/>
                  </a:lnTo>
                  <a:lnTo>
                    <a:pt x="186" y="42"/>
                  </a:lnTo>
                  <a:lnTo>
                    <a:pt x="163" y="40"/>
                  </a:lnTo>
                  <a:close/>
                  <a:moveTo>
                    <a:pt x="163" y="0"/>
                  </a:moveTo>
                  <a:lnTo>
                    <a:pt x="198" y="2"/>
                  </a:lnTo>
                  <a:lnTo>
                    <a:pt x="228" y="11"/>
                  </a:lnTo>
                  <a:lnTo>
                    <a:pt x="255" y="23"/>
                  </a:lnTo>
                  <a:lnTo>
                    <a:pt x="280" y="40"/>
                  </a:lnTo>
                  <a:lnTo>
                    <a:pt x="299" y="61"/>
                  </a:lnTo>
                  <a:lnTo>
                    <a:pt x="313" y="88"/>
                  </a:lnTo>
                  <a:lnTo>
                    <a:pt x="322" y="119"/>
                  </a:lnTo>
                  <a:lnTo>
                    <a:pt x="326" y="154"/>
                  </a:lnTo>
                  <a:lnTo>
                    <a:pt x="326" y="163"/>
                  </a:lnTo>
                  <a:lnTo>
                    <a:pt x="48" y="163"/>
                  </a:lnTo>
                  <a:lnTo>
                    <a:pt x="52" y="186"/>
                  </a:lnTo>
                  <a:lnTo>
                    <a:pt x="61" y="205"/>
                  </a:lnTo>
                  <a:lnTo>
                    <a:pt x="69" y="217"/>
                  </a:lnTo>
                  <a:lnTo>
                    <a:pt x="79" y="227"/>
                  </a:lnTo>
                  <a:lnTo>
                    <a:pt x="88" y="236"/>
                  </a:lnTo>
                  <a:lnTo>
                    <a:pt x="107" y="246"/>
                  </a:lnTo>
                  <a:lnTo>
                    <a:pt x="128" y="253"/>
                  </a:lnTo>
                  <a:lnTo>
                    <a:pt x="151" y="257"/>
                  </a:lnTo>
                  <a:lnTo>
                    <a:pt x="175" y="259"/>
                  </a:lnTo>
                  <a:lnTo>
                    <a:pt x="209" y="257"/>
                  </a:lnTo>
                  <a:lnTo>
                    <a:pt x="242" y="250"/>
                  </a:lnTo>
                  <a:lnTo>
                    <a:pt x="271" y="238"/>
                  </a:lnTo>
                  <a:lnTo>
                    <a:pt x="299" y="225"/>
                  </a:lnTo>
                  <a:lnTo>
                    <a:pt x="299" y="271"/>
                  </a:lnTo>
                  <a:lnTo>
                    <a:pt x="272" y="284"/>
                  </a:lnTo>
                  <a:lnTo>
                    <a:pt x="242" y="292"/>
                  </a:lnTo>
                  <a:lnTo>
                    <a:pt x="211" y="298"/>
                  </a:lnTo>
                  <a:lnTo>
                    <a:pt x="175" y="300"/>
                  </a:lnTo>
                  <a:lnTo>
                    <a:pt x="138" y="298"/>
                  </a:lnTo>
                  <a:lnTo>
                    <a:pt x="105" y="292"/>
                  </a:lnTo>
                  <a:lnTo>
                    <a:pt x="75" y="278"/>
                  </a:lnTo>
                  <a:lnTo>
                    <a:pt x="50" y="263"/>
                  </a:lnTo>
                  <a:lnTo>
                    <a:pt x="29" y="242"/>
                  </a:lnTo>
                  <a:lnTo>
                    <a:pt x="13" y="217"/>
                  </a:lnTo>
                  <a:lnTo>
                    <a:pt x="4" y="186"/>
                  </a:lnTo>
                  <a:lnTo>
                    <a:pt x="0" y="152"/>
                  </a:lnTo>
                  <a:lnTo>
                    <a:pt x="4" y="117"/>
                  </a:lnTo>
                  <a:lnTo>
                    <a:pt x="13" y="86"/>
                  </a:lnTo>
                  <a:lnTo>
                    <a:pt x="29" y="61"/>
                  </a:lnTo>
                  <a:lnTo>
                    <a:pt x="48" y="38"/>
                  </a:lnTo>
                  <a:lnTo>
                    <a:pt x="73" y="23"/>
                  </a:lnTo>
                  <a:lnTo>
                    <a:pt x="100" y="9"/>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09" name="Freeform 537"/>
            <p:cNvSpPr>
              <a:spLocks/>
            </p:cNvSpPr>
            <p:nvPr/>
          </p:nvSpPr>
          <p:spPr bwMode="auto">
            <a:xfrm>
              <a:off x="2191" y="2071"/>
              <a:ext cx="322" cy="294"/>
            </a:xfrm>
            <a:custGeom>
              <a:avLst/>
              <a:gdLst>
                <a:gd name="T0" fmla="*/ 163 w 322"/>
                <a:gd name="T1" fmla="*/ 0 h 294"/>
                <a:gd name="T2" fmla="*/ 199 w 322"/>
                <a:gd name="T3" fmla="*/ 2 h 294"/>
                <a:gd name="T4" fmla="*/ 232 w 322"/>
                <a:gd name="T5" fmla="*/ 9 h 294"/>
                <a:gd name="T6" fmla="*/ 259 w 322"/>
                <a:gd name="T7" fmla="*/ 19 h 294"/>
                <a:gd name="T8" fmla="*/ 282 w 322"/>
                <a:gd name="T9" fmla="*/ 34 h 294"/>
                <a:gd name="T10" fmla="*/ 299 w 322"/>
                <a:gd name="T11" fmla="*/ 52 h 294"/>
                <a:gd name="T12" fmla="*/ 311 w 322"/>
                <a:gd name="T13" fmla="*/ 75 h 294"/>
                <a:gd name="T14" fmla="*/ 318 w 322"/>
                <a:gd name="T15" fmla="*/ 100 h 294"/>
                <a:gd name="T16" fmla="*/ 322 w 322"/>
                <a:gd name="T17" fmla="*/ 127 h 294"/>
                <a:gd name="T18" fmla="*/ 322 w 322"/>
                <a:gd name="T19" fmla="*/ 294 h 294"/>
                <a:gd name="T20" fmla="*/ 276 w 322"/>
                <a:gd name="T21" fmla="*/ 294 h 294"/>
                <a:gd name="T22" fmla="*/ 276 w 322"/>
                <a:gd name="T23" fmla="*/ 127 h 294"/>
                <a:gd name="T24" fmla="*/ 274 w 322"/>
                <a:gd name="T25" fmla="*/ 106 h 294"/>
                <a:gd name="T26" fmla="*/ 267 w 322"/>
                <a:gd name="T27" fmla="*/ 90 h 294"/>
                <a:gd name="T28" fmla="*/ 261 w 322"/>
                <a:gd name="T29" fmla="*/ 79 h 294"/>
                <a:gd name="T30" fmla="*/ 253 w 322"/>
                <a:gd name="T31" fmla="*/ 71 h 294"/>
                <a:gd name="T32" fmla="*/ 244 w 322"/>
                <a:gd name="T33" fmla="*/ 63 h 294"/>
                <a:gd name="T34" fmla="*/ 226 w 322"/>
                <a:gd name="T35" fmla="*/ 54 h 294"/>
                <a:gd name="T36" fmla="*/ 207 w 322"/>
                <a:gd name="T37" fmla="*/ 48 h 294"/>
                <a:gd name="T38" fmla="*/ 186 w 322"/>
                <a:gd name="T39" fmla="*/ 44 h 294"/>
                <a:gd name="T40" fmla="*/ 161 w 322"/>
                <a:gd name="T41" fmla="*/ 42 h 294"/>
                <a:gd name="T42" fmla="*/ 136 w 322"/>
                <a:gd name="T43" fmla="*/ 44 h 294"/>
                <a:gd name="T44" fmla="*/ 115 w 322"/>
                <a:gd name="T45" fmla="*/ 48 h 294"/>
                <a:gd name="T46" fmla="*/ 94 w 322"/>
                <a:gd name="T47" fmla="*/ 54 h 294"/>
                <a:gd name="T48" fmla="*/ 78 w 322"/>
                <a:gd name="T49" fmla="*/ 63 h 294"/>
                <a:gd name="T50" fmla="*/ 69 w 322"/>
                <a:gd name="T51" fmla="*/ 71 h 294"/>
                <a:gd name="T52" fmla="*/ 61 w 322"/>
                <a:gd name="T53" fmla="*/ 79 h 294"/>
                <a:gd name="T54" fmla="*/ 53 w 322"/>
                <a:gd name="T55" fmla="*/ 90 h 294"/>
                <a:gd name="T56" fmla="*/ 48 w 322"/>
                <a:gd name="T57" fmla="*/ 106 h 294"/>
                <a:gd name="T58" fmla="*/ 46 w 322"/>
                <a:gd name="T59" fmla="*/ 127 h 294"/>
                <a:gd name="T60" fmla="*/ 46 w 322"/>
                <a:gd name="T61" fmla="*/ 294 h 294"/>
                <a:gd name="T62" fmla="*/ 0 w 322"/>
                <a:gd name="T63" fmla="*/ 294 h 294"/>
                <a:gd name="T64" fmla="*/ 0 w 322"/>
                <a:gd name="T65" fmla="*/ 34 h 294"/>
                <a:gd name="T66" fmla="*/ 46 w 322"/>
                <a:gd name="T67" fmla="*/ 34 h 294"/>
                <a:gd name="T68" fmla="*/ 71 w 322"/>
                <a:gd name="T69" fmla="*/ 19 h 294"/>
                <a:gd name="T70" fmla="*/ 100 w 322"/>
                <a:gd name="T71" fmla="*/ 7 h 294"/>
                <a:gd name="T72" fmla="*/ 130 w 322"/>
                <a:gd name="T73" fmla="*/ 2 h 294"/>
                <a:gd name="T74" fmla="*/ 163 w 322"/>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2" h="294">
                  <a:moveTo>
                    <a:pt x="163" y="0"/>
                  </a:moveTo>
                  <a:lnTo>
                    <a:pt x="199" y="2"/>
                  </a:lnTo>
                  <a:lnTo>
                    <a:pt x="232" y="9"/>
                  </a:lnTo>
                  <a:lnTo>
                    <a:pt x="259" y="19"/>
                  </a:lnTo>
                  <a:lnTo>
                    <a:pt x="282" y="34"/>
                  </a:lnTo>
                  <a:lnTo>
                    <a:pt x="299" y="52"/>
                  </a:lnTo>
                  <a:lnTo>
                    <a:pt x="311" y="75"/>
                  </a:lnTo>
                  <a:lnTo>
                    <a:pt x="318" y="100"/>
                  </a:lnTo>
                  <a:lnTo>
                    <a:pt x="322" y="127"/>
                  </a:lnTo>
                  <a:lnTo>
                    <a:pt x="322" y="294"/>
                  </a:lnTo>
                  <a:lnTo>
                    <a:pt x="276" y="294"/>
                  </a:lnTo>
                  <a:lnTo>
                    <a:pt x="276" y="127"/>
                  </a:lnTo>
                  <a:lnTo>
                    <a:pt x="274" y="106"/>
                  </a:lnTo>
                  <a:lnTo>
                    <a:pt x="267" y="90"/>
                  </a:lnTo>
                  <a:lnTo>
                    <a:pt x="261" y="79"/>
                  </a:lnTo>
                  <a:lnTo>
                    <a:pt x="253" y="71"/>
                  </a:lnTo>
                  <a:lnTo>
                    <a:pt x="244" y="63"/>
                  </a:lnTo>
                  <a:lnTo>
                    <a:pt x="226" y="54"/>
                  </a:lnTo>
                  <a:lnTo>
                    <a:pt x="207" y="48"/>
                  </a:lnTo>
                  <a:lnTo>
                    <a:pt x="186" y="44"/>
                  </a:lnTo>
                  <a:lnTo>
                    <a:pt x="161" y="42"/>
                  </a:lnTo>
                  <a:lnTo>
                    <a:pt x="136" y="44"/>
                  </a:lnTo>
                  <a:lnTo>
                    <a:pt x="115" y="48"/>
                  </a:lnTo>
                  <a:lnTo>
                    <a:pt x="94" y="54"/>
                  </a:lnTo>
                  <a:lnTo>
                    <a:pt x="78" y="63"/>
                  </a:lnTo>
                  <a:lnTo>
                    <a:pt x="69" y="71"/>
                  </a:lnTo>
                  <a:lnTo>
                    <a:pt x="61" y="79"/>
                  </a:lnTo>
                  <a:lnTo>
                    <a:pt x="53" y="90"/>
                  </a:lnTo>
                  <a:lnTo>
                    <a:pt x="48" y="106"/>
                  </a:lnTo>
                  <a:lnTo>
                    <a:pt x="46" y="127"/>
                  </a:lnTo>
                  <a:lnTo>
                    <a:pt x="46" y="294"/>
                  </a:lnTo>
                  <a:lnTo>
                    <a:pt x="0" y="294"/>
                  </a:lnTo>
                  <a:lnTo>
                    <a:pt x="0" y="34"/>
                  </a:lnTo>
                  <a:lnTo>
                    <a:pt x="46" y="34"/>
                  </a:lnTo>
                  <a:lnTo>
                    <a:pt x="71" y="19"/>
                  </a:lnTo>
                  <a:lnTo>
                    <a:pt x="100" y="7"/>
                  </a:lnTo>
                  <a:lnTo>
                    <a:pt x="130"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0" name="Freeform 538"/>
            <p:cNvSpPr>
              <a:spLocks/>
            </p:cNvSpPr>
            <p:nvPr/>
          </p:nvSpPr>
          <p:spPr bwMode="auto">
            <a:xfrm>
              <a:off x="2561" y="1992"/>
              <a:ext cx="271" cy="379"/>
            </a:xfrm>
            <a:custGeom>
              <a:avLst/>
              <a:gdLst>
                <a:gd name="T0" fmla="*/ 67 w 271"/>
                <a:gd name="T1" fmla="*/ 0 h 379"/>
                <a:gd name="T2" fmla="*/ 112 w 271"/>
                <a:gd name="T3" fmla="*/ 0 h 379"/>
                <a:gd name="T4" fmla="*/ 112 w 271"/>
                <a:gd name="T5" fmla="*/ 85 h 379"/>
                <a:gd name="T6" fmla="*/ 271 w 271"/>
                <a:gd name="T7" fmla="*/ 85 h 379"/>
                <a:gd name="T8" fmla="*/ 271 w 271"/>
                <a:gd name="T9" fmla="*/ 125 h 379"/>
                <a:gd name="T10" fmla="*/ 112 w 271"/>
                <a:gd name="T11" fmla="*/ 125 h 379"/>
                <a:gd name="T12" fmla="*/ 112 w 271"/>
                <a:gd name="T13" fmla="*/ 254 h 379"/>
                <a:gd name="T14" fmla="*/ 115 w 271"/>
                <a:gd name="T15" fmla="*/ 281 h 379"/>
                <a:gd name="T16" fmla="*/ 121 w 271"/>
                <a:gd name="T17" fmla="*/ 302 h 379"/>
                <a:gd name="T18" fmla="*/ 131 w 271"/>
                <a:gd name="T19" fmla="*/ 319 h 379"/>
                <a:gd name="T20" fmla="*/ 146 w 271"/>
                <a:gd name="T21" fmla="*/ 329 h 379"/>
                <a:gd name="T22" fmla="*/ 165 w 271"/>
                <a:gd name="T23" fmla="*/ 336 h 379"/>
                <a:gd name="T24" fmla="*/ 188 w 271"/>
                <a:gd name="T25" fmla="*/ 338 h 379"/>
                <a:gd name="T26" fmla="*/ 210 w 271"/>
                <a:gd name="T27" fmla="*/ 336 h 379"/>
                <a:gd name="T28" fmla="*/ 229 w 271"/>
                <a:gd name="T29" fmla="*/ 332 h 379"/>
                <a:gd name="T30" fmla="*/ 265 w 271"/>
                <a:gd name="T31" fmla="*/ 317 h 379"/>
                <a:gd name="T32" fmla="*/ 265 w 271"/>
                <a:gd name="T33" fmla="*/ 359 h 379"/>
                <a:gd name="T34" fmla="*/ 229 w 271"/>
                <a:gd name="T35" fmla="*/ 375 h 379"/>
                <a:gd name="T36" fmla="*/ 206 w 271"/>
                <a:gd name="T37" fmla="*/ 379 h 379"/>
                <a:gd name="T38" fmla="*/ 183 w 271"/>
                <a:gd name="T39" fmla="*/ 379 h 379"/>
                <a:gd name="T40" fmla="*/ 160 w 271"/>
                <a:gd name="T41" fmla="*/ 379 h 379"/>
                <a:gd name="T42" fmla="*/ 137 w 271"/>
                <a:gd name="T43" fmla="*/ 373 h 379"/>
                <a:gd name="T44" fmla="*/ 117 w 271"/>
                <a:gd name="T45" fmla="*/ 365 h 379"/>
                <a:gd name="T46" fmla="*/ 100 w 271"/>
                <a:gd name="T47" fmla="*/ 354 h 379"/>
                <a:gd name="T48" fmla="*/ 87 w 271"/>
                <a:gd name="T49" fmla="*/ 338 h 379"/>
                <a:gd name="T50" fmla="*/ 77 w 271"/>
                <a:gd name="T51" fmla="*/ 319 h 379"/>
                <a:gd name="T52" fmla="*/ 69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2" y="0"/>
                  </a:lnTo>
                  <a:lnTo>
                    <a:pt x="112" y="85"/>
                  </a:lnTo>
                  <a:lnTo>
                    <a:pt x="271" y="85"/>
                  </a:lnTo>
                  <a:lnTo>
                    <a:pt x="271" y="125"/>
                  </a:lnTo>
                  <a:lnTo>
                    <a:pt x="112" y="125"/>
                  </a:lnTo>
                  <a:lnTo>
                    <a:pt x="112" y="254"/>
                  </a:lnTo>
                  <a:lnTo>
                    <a:pt x="115" y="281"/>
                  </a:lnTo>
                  <a:lnTo>
                    <a:pt x="121" y="302"/>
                  </a:lnTo>
                  <a:lnTo>
                    <a:pt x="131" y="319"/>
                  </a:lnTo>
                  <a:lnTo>
                    <a:pt x="146" y="329"/>
                  </a:lnTo>
                  <a:lnTo>
                    <a:pt x="165" y="336"/>
                  </a:lnTo>
                  <a:lnTo>
                    <a:pt x="188" y="338"/>
                  </a:lnTo>
                  <a:lnTo>
                    <a:pt x="210" y="336"/>
                  </a:lnTo>
                  <a:lnTo>
                    <a:pt x="229" y="332"/>
                  </a:lnTo>
                  <a:lnTo>
                    <a:pt x="265" y="317"/>
                  </a:lnTo>
                  <a:lnTo>
                    <a:pt x="265" y="359"/>
                  </a:lnTo>
                  <a:lnTo>
                    <a:pt x="229" y="375"/>
                  </a:lnTo>
                  <a:lnTo>
                    <a:pt x="206" y="379"/>
                  </a:lnTo>
                  <a:lnTo>
                    <a:pt x="183" y="379"/>
                  </a:lnTo>
                  <a:lnTo>
                    <a:pt x="160" y="379"/>
                  </a:lnTo>
                  <a:lnTo>
                    <a:pt x="137" y="373"/>
                  </a:lnTo>
                  <a:lnTo>
                    <a:pt x="117" y="365"/>
                  </a:lnTo>
                  <a:lnTo>
                    <a:pt x="100" y="354"/>
                  </a:lnTo>
                  <a:lnTo>
                    <a:pt x="87" y="338"/>
                  </a:lnTo>
                  <a:lnTo>
                    <a:pt x="77"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1" name="Freeform 539"/>
            <p:cNvSpPr>
              <a:spLocks noEditPoints="1"/>
            </p:cNvSpPr>
            <p:nvPr/>
          </p:nvSpPr>
          <p:spPr bwMode="auto">
            <a:xfrm>
              <a:off x="2868" y="2071"/>
              <a:ext cx="325" cy="300"/>
            </a:xfrm>
            <a:custGeom>
              <a:avLst/>
              <a:gdLst>
                <a:gd name="T0" fmla="*/ 123 w 325"/>
                <a:gd name="T1" fmla="*/ 46 h 300"/>
                <a:gd name="T2" fmla="*/ 89 w 325"/>
                <a:gd name="T3" fmla="*/ 61 h 300"/>
                <a:gd name="T4" fmla="*/ 72 w 325"/>
                <a:gd name="T5" fmla="*/ 77 h 300"/>
                <a:gd name="T6" fmla="*/ 54 w 325"/>
                <a:gd name="T7" fmla="*/ 104 h 300"/>
                <a:gd name="T8" fmla="*/ 277 w 325"/>
                <a:gd name="T9" fmla="*/ 125 h 300"/>
                <a:gd name="T10" fmla="*/ 262 w 325"/>
                <a:gd name="T11" fmla="*/ 88 h 300"/>
                <a:gd name="T12" fmla="*/ 246 w 325"/>
                <a:gd name="T13" fmla="*/ 69 h 300"/>
                <a:gd name="T14" fmla="*/ 221 w 325"/>
                <a:gd name="T15" fmla="*/ 52 h 300"/>
                <a:gd name="T16" fmla="*/ 185 w 325"/>
                <a:gd name="T17" fmla="*/ 42 h 300"/>
                <a:gd name="T18" fmla="*/ 162 w 325"/>
                <a:gd name="T19" fmla="*/ 0 h 300"/>
                <a:gd name="T20" fmla="*/ 227 w 325"/>
                <a:gd name="T21" fmla="*/ 11 h 300"/>
                <a:gd name="T22" fmla="*/ 279 w 325"/>
                <a:gd name="T23" fmla="*/ 40 h 300"/>
                <a:gd name="T24" fmla="*/ 312 w 325"/>
                <a:gd name="T25" fmla="*/ 88 h 300"/>
                <a:gd name="T26" fmla="*/ 325 w 325"/>
                <a:gd name="T27" fmla="*/ 154 h 300"/>
                <a:gd name="T28" fmla="*/ 47 w 325"/>
                <a:gd name="T29" fmla="*/ 163 h 300"/>
                <a:gd name="T30" fmla="*/ 60 w 325"/>
                <a:gd name="T31" fmla="*/ 205 h 300"/>
                <a:gd name="T32" fmla="*/ 77 w 325"/>
                <a:gd name="T33" fmla="*/ 227 h 300"/>
                <a:gd name="T34" fmla="*/ 106 w 325"/>
                <a:gd name="T35" fmla="*/ 246 h 300"/>
                <a:gd name="T36" fmla="*/ 150 w 325"/>
                <a:gd name="T37" fmla="*/ 257 h 300"/>
                <a:gd name="T38" fmla="*/ 208 w 325"/>
                <a:gd name="T39" fmla="*/ 257 h 300"/>
                <a:gd name="T40" fmla="*/ 271 w 325"/>
                <a:gd name="T41" fmla="*/ 238 h 300"/>
                <a:gd name="T42" fmla="*/ 298 w 325"/>
                <a:gd name="T43" fmla="*/ 271 h 300"/>
                <a:gd name="T44" fmla="*/ 242 w 325"/>
                <a:gd name="T45" fmla="*/ 292 h 300"/>
                <a:gd name="T46" fmla="*/ 173 w 325"/>
                <a:gd name="T47" fmla="*/ 300 h 300"/>
                <a:gd name="T48" fmla="*/ 104 w 325"/>
                <a:gd name="T49" fmla="*/ 292 h 300"/>
                <a:gd name="T50" fmla="*/ 48 w 325"/>
                <a:gd name="T51" fmla="*/ 263 h 300"/>
                <a:gd name="T52" fmla="*/ 14 w 325"/>
                <a:gd name="T53" fmla="*/ 217 h 300"/>
                <a:gd name="T54" fmla="*/ 0 w 325"/>
                <a:gd name="T55" fmla="*/ 152 h 300"/>
                <a:gd name="T56" fmla="*/ 12 w 325"/>
                <a:gd name="T57" fmla="*/ 86 h 300"/>
                <a:gd name="T58" fmla="*/ 48 w 325"/>
                <a:gd name="T59" fmla="*/ 38 h 300"/>
                <a:gd name="T60" fmla="*/ 98 w 325"/>
                <a:gd name="T61" fmla="*/ 9 h 300"/>
                <a:gd name="T62" fmla="*/ 162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2" y="40"/>
                  </a:moveTo>
                  <a:lnTo>
                    <a:pt x="123" y="46"/>
                  </a:lnTo>
                  <a:lnTo>
                    <a:pt x="104" y="52"/>
                  </a:lnTo>
                  <a:lnTo>
                    <a:pt x="89" y="61"/>
                  </a:lnTo>
                  <a:lnTo>
                    <a:pt x="79" y="67"/>
                  </a:lnTo>
                  <a:lnTo>
                    <a:pt x="72" y="77"/>
                  </a:lnTo>
                  <a:lnTo>
                    <a:pt x="64" y="86"/>
                  </a:lnTo>
                  <a:lnTo>
                    <a:pt x="54" y="104"/>
                  </a:lnTo>
                  <a:lnTo>
                    <a:pt x="48" y="125"/>
                  </a:lnTo>
                  <a:lnTo>
                    <a:pt x="277" y="125"/>
                  </a:lnTo>
                  <a:lnTo>
                    <a:pt x="271" y="106"/>
                  </a:lnTo>
                  <a:lnTo>
                    <a:pt x="262" y="88"/>
                  </a:lnTo>
                  <a:lnTo>
                    <a:pt x="256" y="79"/>
                  </a:lnTo>
                  <a:lnTo>
                    <a:pt x="246" y="69"/>
                  </a:lnTo>
                  <a:lnTo>
                    <a:pt x="239" y="61"/>
                  </a:lnTo>
                  <a:lnTo>
                    <a:pt x="221" y="52"/>
                  </a:lnTo>
                  <a:lnTo>
                    <a:pt x="204" y="46"/>
                  </a:lnTo>
                  <a:lnTo>
                    <a:pt x="185" y="42"/>
                  </a:lnTo>
                  <a:lnTo>
                    <a:pt x="162" y="40"/>
                  </a:lnTo>
                  <a:close/>
                  <a:moveTo>
                    <a:pt x="162" y="0"/>
                  </a:moveTo>
                  <a:lnTo>
                    <a:pt x="196" y="2"/>
                  </a:lnTo>
                  <a:lnTo>
                    <a:pt x="227" y="11"/>
                  </a:lnTo>
                  <a:lnTo>
                    <a:pt x="256" y="23"/>
                  </a:lnTo>
                  <a:lnTo>
                    <a:pt x="279" y="40"/>
                  </a:lnTo>
                  <a:lnTo>
                    <a:pt x="298" y="61"/>
                  </a:lnTo>
                  <a:lnTo>
                    <a:pt x="312" y="88"/>
                  </a:lnTo>
                  <a:lnTo>
                    <a:pt x="321" y="119"/>
                  </a:lnTo>
                  <a:lnTo>
                    <a:pt x="325" y="154"/>
                  </a:lnTo>
                  <a:lnTo>
                    <a:pt x="325" y="163"/>
                  </a:lnTo>
                  <a:lnTo>
                    <a:pt x="47" y="163"/>
                  </a:lnTo>
                  <a:lnTo>
                    <a:pt x="52" y="186"/>
                  </a:lnTo>
                  <a:lnTo>
                    <a:pt x="60" y="205"/>
                  </a:lnTo>
                  <a:lnTo>
                    <a:pt x="68" y="217"/>
                  </a:lnTo>
                  <a:lnTo>
                    <a:pt x="77" y="227"/>
                  </a:lnTo>
                  <a:lnTo>
                    <a:pt x="87" y="236"/>
                  </a:lnTo>
                  <a:lnTo>
                    <a:pt x="106" y="246"/>
                  </a:lnTo>
                  <a:lnTo>
                    <a:pt x="127" y="253"/>
                  </a:lnTo>
                  <a:lnTo>
                    <a:pt x="150" y="257"/>
                  </a:lnTo>
                  <a:lnTo>
                    <a:pt x="175" y="259"/>
                  </a:lnTo>
                  <a:lnTo>
                    <a:pt x="208" y="257"/>
                  </a:lnTo>
                  <a:lnTo>
                    <a:pt x="240" y="250"/>
                  </a:lnTo>
                  <a:lnTo>
                    <a:pt x="271" y="238"/>
                  </a:lnTo>
                  <a:lnTo>
                    <a:pt x="298" y="225"/>
                  </a:lnTo>
                  <a:lnTo>
                    <a:pt x="298" y="271"/>
                  </a:lnTo>
                  <a:lnTo>
                    <a:pt x="271" y="284"/>
                  </a:lnTo>
                  <a:lnTo>
                    <a:pt x="242" y="292"/>
                  </a:lnTo>
                  <a:lnTo>
                    <a:pt x="210" y="298"/>
                  </a:lnTo>
                  <a:lnTo>
                    <a:pt x="173" y="300"/>
                  </a:lnTo>
                  <a:lnTo>
                    <a:pt x="137" y="298"/>
                  </a:lnTo>
                  <a:lnTo>
                    <a:pt x="104" y="292"/>
                  </a:lnTo>
                  <a:lnTo>
                    <a:pt x="75" y="278"/>
                  </a:lnTo>
                  <a:lnTo>
                    <a:pt x="48" y="263"/>
                  </a:lnTo>
                  <a:lnTo>
                    <a:pt x="29" y="242"/>
                  </a:lnTo>
                  <a:lnTo>
                    <a:pt x="14" y="217"/>
                  </a:lnTo>
                  <a:lnTo>
                    <a:pt x="2" y="186"/>
                  </a:lnTo>
                  <a:lnTo>
                    <a:pt x="0" y="152"/>
                  </a:lnTo>
                  <a:lnTo>
                    <a:pt x="2" y="117"/>
                  </a:lnTo>
                  <a:lnTo>
                    <a:pt x="12" y="86"/>
                  </a:lnTo>
                  <a:lnTo>
                    <a:pt x="27" y="61"/>
                  </a:lnTo>
                  <a:lnTo>
                    <a:pt x="48" y="38"/>
                  </a:lnTo>
                  <a:lnTo>
                    <a:pt x="72" y="23"/>
                  </a:lnTo>
                  <a:lnTo>
                    <a:pt x="98" y="9"/>
                  </a:lnTo>
                  <a:lnTo>
                    <a:pt x="129" y="2"/>
                  </a:lnTo>
                  <a:lnTo>
                    <a:pt x="16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2" name="Freeform 540"/>
            <p:cNvSpPr>
              <a:spLocks/>
            </p:cNvSpPr>
            <p:nvPr/>
          </p:nvSpPr>
          <p:spPr bwMode="auto">
            <a:xfrm>
              <a:off x="3254" y="2071"/>
              <a:ext cx="214" cy="294"/>
            </a:xfrm>
            <a:custGeom>
              <a:avLst/>
              <a:gdLst>
                <a:gd name="T0" fmla="*/ 152 w 214"/>
                <a:gd name="T1" fmla="*/ 0 h 294"/>
                <a:gd name="T2" fmla="*/ 160 w 214"/>
                <a:gd name="T3" fmla="*/ 0 h 294"/>
                <a:gd name="T4" fmla="*/ 169 w 214"/>
                <a:gd name="T5" fmla="*/ 0 h 294"/>
                <a:gd name="T6" fmla="*/ 185 w 214"/>
                <a:gd name="T7" fmla="*/ 2 h 294"/>
                <a:gd name="T8" fmla="*/ 192 w 214"/>
                <a:gd name="T9" fmla="*/ 4 h 294"/>
                <a:gd name="T10" fmla="*/ 200 w 214"/>
                <a:gd name="T11" fmla="*/ 6 h 294"/>
                <a:gd name="T12" fmla="*/ 208 w 214"/>
                <a:gd name="T13" fmla="*/ 7 h 294"/>
                <a:gd name="T14" fmla="*/ 214 w 214"/>
                <a:gd name="T15" fmla="*/ 7 h 294"/>
                <a:gd name="T16" fmla="*/ 214 w 214"/>
                <a:gd name="T17" fmla="*/ 54 h 294"/>
                <a:gd name="T18" fmla="*/ 181 w 214"/>
                <a:gd name="T19" fmla="*/ 46 h 294"/>
                <a:gd name="T20" fmla="*/ 146 w 214"/>
                <a:gd name="T21" fmla="*/ 42 h 294"/>
                <a:gd name="T22" fmla="*/ 123 w 214"/>
                <a:gd name="T23" fmla="*/ 44 h 294"/>
                <a:gd name="T24" fmla="*/ 104 w 214"/>
                <a:gd name="T25" fmla="*/ 48 h 294"/>
                <a:gd name="T26" fmla="*/ 87 w 214"/>
                <a:gd name="T27" fmla="*/ 56 h 294"/>
                <a:gd name="T28" fmla="*/ 71 w 214"/>
                <a:gd name="T29" fmla="*/ 65 h 294"/>
                <a:gd name="T30" fmla="*/ 64 w 214"/>
                <a:gd name="T31" fmla="*/ 73 h 294"/>
                <a:gd name="T32" fmla="*/ 58 w 214"/>
                <a:gd name="T33" fmla="*/ 82 h 294"/>
                <a:gd name="T34" fmla="*/ 52 w 214"/>
                <a:gd name="T35" fmla="*/ 92 h 294"/>
                <a:gd name="T36" fmla="*/ 46 w 214"/>
                <a:gd name="T37" fmla="*/ 109 h 294"/>
                <a:gd name="T38" fmla="*/ 45 w 214"/>
                <a:gd name="T39" fmla="*/ 127 h 294"/>
                <a:gd name="T40" fmla="*/ 45 w 214"/>
                <a:gd name="T41" fmla="*/ 294 h 294"/>
                <a:gd name="T42" fmla="*/ 0 w 214"/>
                <a:gd name="T43" fmla="*/ 294 h 294"/>
                <a:gd name="T44" fmla="*/ 0 w 214"/>
                <a:gd name="T45" fmla="*/ 34 h 294"/>
                <a:gd name="T46" fmla="*/ 45 w 214"/>
                <a:gd name="T47" fmla="*/ 34 h 294"/>
                <a:gd name="T48" fmla="*/ 56 w 214"/>
                <a:gd name="T49" fmla="*/ 25 h 294"/>
                <a:gd name="T50" fmla="*/ 68 w 214"/>
                <a:gd name="T51" fmla="*/ 17 h 294"/>
                <a:gd name="T52" fmla="*/ 79 w 214"/>
                <a:gd name="T53" fmla="*/ 11 h 294"/>
                <a:gd name="T54" fmla="*/ 93 w 214"/>
                <a:gd name="T55" fmla="*/ 7 h 294"/>
                <a:gd name="T56" fmla="*/ 106 w 214"/>
                <a:gd name="T57" fmla="*/ 4 h 294"/>
                <a:gd name="T58" fmla="*/ 119 w 214"/>
                <a:gd name="T59" fmla="*/ 2 h 294"/>
                <a:gd name="T60" fmla="*/ 152 w 214"/>
                <a:gd name="T6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94">
                  <a:moveTo>
                    <a:pt x="152" y="0"/>
                  </a:moveTo>
                  <a:lnTo>
                    <a:pt x="160" y="0"/>
                  </a:lnTo>
                  <a:lnTo>
                    <a:pt x="169" y="0"/>
                  </a:lnTo>
                  <a:lnTo>
                    <a:pt x="185" y="2"/>
                  </a:lnTo>
                  <a:lnTo>
                    <a:pt x="192" y="4"/>
                  </a:lnTo>
                  <a:lnTo>
                    <a:pt x="200" y="6"/>
                  </a:lnTo>
                  <a:lnTo>
                    <a:pt x="208" y="7"/>
                  </a:lnTo>
                  <a:lnTo>
                    <a:pt x="214" y="7"/>
                  </a:lnTo>
                  <a:lnTo>
                    <a:pt x="214" y="54"/>
                  </a:lnTo>
                  <a:lnTo>
                    <a:pt x="181" y="46"/>
                  </a:lnTo>
                  <a:lnTo>
                    <a:pt x="146" y="42"/>
                  </a:lnTo>
                  <a:lnTo>
                    <a:pt x="123" y="44"/>
                  </a:lnTo>
                  <a:lnTo>
                    <a:pt x="104" y="48"/>
                  </a:lnTo>
                  <a:lnTo>
                    <a:pt x="87" y="56"/>
                  </a:lnTo>
                  <a:lnTo>
                    <a:pt x="71" y="65"/>
                  </a:lnTo>
                  <a:lnTo>
                    <a:pt x="64" y="73"/>
                  </a:lnTo>
                  <a:lnTo>
                    <a:pt x="58" y="82"/>
                  </a:lnTo>
                  <a:lnTo>
                    <a:pt x="52" y="92"/>
                  </a:lnTo>
                  <a:lnTo>
                    <a:pt x="46" y="109"/>
                  </a:lnTo>
                  <a:lnTo>
                    <a:pt x="45" y="127"/>
                  </a:lnTo>
                  <a:lnTo>
                    <a:pt x="45" y="294"/>
                  </a:lnTo>
                  <a:lnTo>
                    <a:pt x="0" y="294"/>
                  </a:lnTo>
                  <a:lnTo>
                    <a:pt x="0" y="34"/>
                  </a:lnTo>
                  <a:lnTo>
                    <a:pt x="45" y="34"/>
                  </a:lnTo>
                  <a:lnTo>
                    <a:pt x="56" y="25"/>
                  </a:lnTo>
                  <a:lnTo>
                    <a:pt x="68" y="17"/>
                  </a:lnTo>
                  <a:lnTo>
                    <a:pt x="79" y="11"/>
                  </a:lnTo>
                  <a:lnTo>
                    <a:pt x="93" y="7"/>
                  </a:lnTo>
                  <a:lnTo>
                    <a:pt x="106" y="4"/>
                  </a:lnTo>
                  <a:lnTo>
                    <a:pt x="119" y="2"/>
                  </a:lnTo>
                  <a:lnTo>
                    <a:pt x="15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3" name="Freeform 541"/>
            <p:cNvSpPr>
              <a:spLocks/>
            </p:cNvSpPr>
            <p:nvPr/>
          </p:nvSpPr>
          <p:spPr bwMode="auto">
            <a:xfrm>
              <a:off x="3491" y="1992"/>
              <a:ext cx="270" cy="379"/>
            </a:xfrm>
            <a:custGeom>
              <a:avLst/>
              <a:gdLst>
                <a:gd name="T0" fmla="*/ 67 w 270"/>
                <a:gd name="T1" fmla="*/ 0 h 379"/>
                <a:gd name="T2" fmla="*/ 113 w 270"/>
                <a:gd name="T3" fmla="*/ 0 h 379"/>
                <a:gd name="T4" fmla="*/ 113 w 270"/>
                <a:gd name="T5" fmla="*/ 85 h 379"/>
                <a:gd name="T6" fmla="*/ 270 w 270"/>
                <a:gd name="T7" fmla="*/ 85 h 379"/>
                <a:gd name="T8" fmla="*/ 270 w 270"/>
                <a:gd name="T9" fmla="*/ 125 h 379"/>
                <a:gd name="T10" fmla="*/ 113 w 270"/>
                <a:gd name="T11" fmla="*/ 125 h 379"/>
                <a:gd name="T12" fmla="*/ 113 w 270"/>
                <a:gd name="T13" fmla="*/ 254 h 379"/>
                <a:gd name="T14" fmla="*/ 115 w 270"/>
                <a:gd name="T15" fmla="*/ 281 h 379"/>
                <a:gd name="T16" fmla="*/ 121 w 270"/>
                <a:gd name="T17" fmla="*/ 302 h 379"/>
                <a:gd name="T18" fmla="*/ 130 w 270"/>
                <a:gd name="T19" fmla="*/ 319 h 379"/>
                <a:gd name="T20" fmla="*/ 145 w 270"/>
                <a:gd name="T21" fmla="*/ 329 h 379"/>
                <a:gd name="T22" fmla="*/ 165 w 270"/>
                <a:gd name="T23" fmla="*/ 336 h 379"/>
                <a:gd name="T24" fmla="*/ 188 w 270"/>
                <a:gd name="T25" fmla="*/ 338 h 379"/>
                <a:gd name="T26" fmla="*/ 209 w 270"/>
                <a:gd name="T27" fmla="*/ 336 h 379"/>
                <a:gd name="T28" fmla="*/ 228 w 270"/>
                <a:gd name="T29" fmla="*/ 332 h 379"/>
                <a:gd name="T30" fmla="*/ 265 w 270"/>
                <a:gd name="T31" fmla="*/ 317 h 379"/>
                <a:gd name="T32" fmla="*/ 265 w 270"/>
                <a:gd name="T33" fmla="*/ 359 h 379"/>
                <a:gd name="T34" fmla="*/ 228 w 270"/>
                <a:gd name="T35" fmla="*/ 375 h 379"/>
                <a:gd name="T36" fmla="*/ 205 w 270"/>
                <a:gd name="T37" fmla="*/ 379 h 379"/>
                <a:gd name="T38" fmla="*/ 182 w 270"/>
                <a:gd name="T39" fmla="*/ 379 h 379"/>
                <a:gd name="T40" fmla="*/ 159 w 270"/>
                <a:gd name="T41" fmla="*/ 379 h 379"/>
                <a:gd name="T42" fmla="*/ 136 w 270"/>
                <a:gd name="T43" fmla="*/ 373 h 379"/>
                <a:gd name="T44" fmla="*/ 117 w 270"/>
                <a:gd name="T45" fmla="*/ 365 h 379"/>
                <a:gd name="T46" fmla="*/ 99 w 270"/>
                <a:gd name="T47" fmla="*/ 354 h 379"/>
                <a:gd name="T48" fmla="*/ 86 w 270"/>
                <a:gd name="T49" fmla="*/ 338 h 379"/>
                <a:gd name="T50" fmla="*/ 76 w 270"/>
                <a:gd name="T51" fmla="*/ 319 h 379"/>
                <a:gd name="T52" fmla="*/ 69 w 270"/>
                <a:gd name="T53" fmla="*/ 294 h 379"/>
                <a:gd name="T54" fmla="*/ 67 w 270"/>
                <a:gd name="T55" fmla="*/ 265 h 379"/>
                <a:gd name="T56" fmla="*/ 67 w 270"/>
                <a:gd name="T57" fmla="*/ 125 h 379"/>
                <a:gd name="T58" fmla="*/ 0 w 270"/>
                <a:gd name="T59" fmla="*/ 125 h 379"/>
                <a:gd name="T60" fmla="*/ 0 w 270"/>
                <a:gd name="T61" fmla="*/ 85 h 379"/>
                <a:gd name="T62" fmla="*/ 67 w 270"/>
                <a:gd name="T63" fmla="*/ 85 h 379"/>
                <a:gd name="T64" fmla="*/ 67 w 27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379">
                  <a:moveTo>
                    <a:pt x="67" y="0"/>
                  </a:moveTo>
                  <a:lnTo>
                    <a:pt x="113" y="0"/>
                  </a:lnTo>
                  <a:lnTo>
                    <a:pt x="113" y="85"/>
                  </a:lnTo>
                  <a:lnTo>
                    <a:pt x="270" y="85"/>
                  </a:lnTo>
                  <a:lnTo>
                    <a:pt x="270" y="125"/>
                  </a:lnTo>
                  <a:lnTo>
                    <a:pt x="113" y="125"/>
                  </a:lnTo>
                  <a:lnTo>
                    <a:pt x="113" y="254"/>
                  </a:lnTo>
                  <a:lnTo>
                    <a:pt x="115" y="281"/>
                  </a:lnTo>
                  <a:lnTo>
                    <a:pt x="121" y="302"/>
                  </a:lnTo>
                  <a:lnTo>
                    <a:pt x="130" y="319"/>
                  </a:lnTo>
                  <a:lnTo>
                    <a:pt x="145" y="329"/>
                  </a:lnTo>
                  <a:lnTo>
                    <a:pt x="165" y="336"/>
                  </a:lnTo>
                  <a:lnTo>
                    <a:pt x="188" y="338"/>
                  </a:lnTo>
                  <a:lnTo>
                    <a:pt x="209" y="336"/>
                  </a:lnTo>
                  <a:lnTo>
                    <a:pt x="228" y="332"/>
                  </a:lnTo>
                  <a:lnTo>
                    <a:pt x="265" y="317"/>
                  </a:lnTo>
                  <a:lnTo>
                    <a:pt x="265" y="359"/>
                  </a:lnTo>
                  <a:lnTo>
                    <a:pt x="228" y="375"/>
                  </a:lnTo>
                  <a:lnTo>
                    <a:pt x="205" y="379"/>
                  </a:lnTo>
                  <a:lnTo>
                    <a:pt x="182" y="379"/>
                  </a:lnTo>
                  <a:lnTo>
                    <a:pt x="159" y="379"/>
                  </a:lnTo>
                  <a:lnTo>
                    <a:pt x="136" y="373"/>
                  </a:lnTo>
                  <a:lnTo>
                    <a:pt x="117" y="365"/>
                  </a:lnTo>
                  <a:lnTo>
                    <a:pt x="99" y="354"/>
                  </a:lnTo>
                  <a:lnTo>
                    <a:pt x="86" y="338"/>
                  </a:lnTo>
                  <a:lnTo>
                    <a:pt x="76" y="319"/>
                  </a:lnTo>
                  <a:lnTo>
                    <a:pt x="69"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4" name="Freeform 542"/>
            <p:cNvSpPr>
              <a:spLocks noEditPoints="1"/>
            </p:cNvSpPr>
            <p:nvPr/>
          </p:nvSpPr>
          <p:spPr bwMode="auto">
            <a:xfrm>
              <a:off x="3794" y="2071"/>
              <a:ext cx="324" cy="300"/>
            </a:xfrm>
            <a:custGeom>
              <a:avLst/>
              <a:gdLst>
                <a:gd name="T0" fmla="*/ 152 w 324"/>
                <a:gd name="T1" fmla="*/ 165 h 300"/>
                <a:gd name="T2" fmla="*/ 104 w 324"/>
                <a:gd name="T3" fmla="*/ 169 h 300"/>
                <a:gd name="T4" fmla="*/ 71 w 324"/>
                <a:gd name="T5" fmla="*/ 177 h 300"/>
                <a:gd name="T6" fmla="*/ 56 w 324"/>
                <a:gd name="T7" fmla="*/ 184 h 300"/>
                <a:gd name="T8" fmla="*/ 48 w 324"/>
                <a:gd name="T9" fmla="*/ 196 h 300"/>
                <a:gd name="T10" fmla="*/ 46 w 324"/>
                <a:gd name="T11" fmla="*/ 211 h 300"/>
                <a:gd name="T12" fmla="*/ 50 w 324"/>
                <a:gd name="T13" fmla="*/ 227 h 300"/>
                <a:gd name="T14" fmla="*/ 59 w 324"/>
                <a:gd name="T15" fmla="*/ 238 h 300"/>
                <a:gd name="T16" fmla="*/ 75 w 324"/>
                <a:gd name="T17" fmla="*/ 248 h 300"/>
                <a:gd name="T18" fmla="*/ 106 w 324"/>
                <a:gd name="T19" fmla="*/ 257 h 300"/>
                <a:gd name="T20" fmla="*/ 148 w 324"/>
                <a:gd name="T21" fmla="*/ 259 h 300"/>
                <a:gd name="T22" fmla="*/ 207 w 324"/>
                <a:gd name="T23" fmla="*/ 253 h 300"/>
                <a:gd name="T24" fmla="*/ 248 w 324"/>
                <a:gd name="T25" fmla="*/ 238 h 300"/>
                <a:gd name="T26" fmla="*/ 265 w 324"/>
                <a:gd name="T27" fmla="*/ 221 h 300"/>
                <a:gd name="T28" fmla="*/ 276 w 324"/>
                <a:gd name="T29" fmla="*/ 196 h 300"/>
                <a:gd name="T30" fmla="*/ 278 w 324"/>
                <a:gd name="T31" fmla="*/ 161 h 300"/>
                <a:gd name="T32" fmla="*/ 207 w 324"/>
                <a:gd name="T33" fmla="*/ 2 h 300"/>
                <a:gd name="T34" fmla="*/ 265 w 324"/>
                <a:gd name="T35" fmla="*/ 15 h 300"/>
                <a:gd name="T36" fmla="*/ 303 w 324"/>
                <a:gd name="T37" fmla="*/ 48 h 300"/>
                <a:gd name="T38" fmla="*/ 322 w 324"/>
                <a:gd name="T39" fmla="*/ 98 h 300"/>
                <a:gd name="T40" fmla="*/ 324 w 324"/>
                <a:gd name="T41" fmla="*/ 294 h 300"/>
                <a:gd name="T42" fmla="*/ 278 w 324"/>
                <a:gd name="T43" fmla="*/ 257 h 300"/>
                <a:gd name="T44" fmla="*/ 250 w 324"/>
                <a:gd name="T45" fmla="*/ 278 h 300"/>
                <a:gd name="T46" fmla="*/ 178 w 324"/>
                <a:gd name="T47" fmla="*/ 298 h 300"/>
                <a:gd name="T48" fmla="*/ 86 w 324"/>
                <a:gd name="T49" fmla="*/ 296 h 300"/>
                <a:gd name="T50" fmla="*/ 42 w 324"/>
                <a:gd name="T51" fmla="*/ 282 h 300"/>
                <a:gd name="T52" fmla="*/ 11 w 324"/>
                <a:gd name="T53" fmla="*/ 255 h 300"/>
                <a:gd name="T54" fmla="*/ 0 w 324"/>
                <a:gd name="T55" fmla="*/ 211 h 300"/>
                <a:gd name="T56" fmla="*/ 8 w 324"/>
                <a:gd name="T57" fmla="*/ 175 h 300"/>
                <a:gd name="T58" fmla="*/ 23 w 324"/>
                <a:gd name="T59" fmla="*/ 157 h 300"/>
                <a:gd name="T60" fmla="*/ 52 w 324"/>
                <a:gd name="T61" fmla="*/ 142 h 300"/>
                <a:gd name="T62" fmla="*/ 109 w 324"/>
                <a:gd name="T63" fmla="*/ 130 h 300"/>
                <a:gd name="T64" fmla="*/ 278 w 324"/>
                <a:gd name="T65" fmla="*/ 123 h 300"/>
                <a:gd name="T66" fmla="*/ 271 w 324"/>
                <a:gd name="T67" fmla="*/ 82 h 300"/>
                <a:gd name="T68" fmla="*/ 255 w 324"/>
                <a:gd name="T69" fmla="*/ 65 h 300"/>
                <a:gd name="T70" fmla="*/ 230 w 324"/>
                <a:gd name="T71" fmla="*/ 50 h 300"/>
                <a:gd name="T72" fmla="*/ 190 w 324"/>
                <a:gd name="T73" fmla="*/ 42 h 300"/>
                <a:gd name="T74" fmla="*/ 130 w 324"/>
                <a:gd name="T75" fmla="*/ 42 h 300"/>
                <a:gd name="T76" fmla="*/ 59 w 324"/>
                <a:gd name="T77" fmla="*/ 61 h 300"/>
                <a:gd name="T78" fmla="*/ 29 w 324"/>
                <a:gd name="T79" fmla="*/ 31 h 300"/>
                <a:gd name="T80" fmla="*/ 96 w 324"/>
                <a:gd name="T81" fmla="*/ 7 h 300"/>
                <a:gd name="T82" fmla="*/ 173 w 324"/>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00">
                  <a:moveTo>
                    <a:pt x="278" y="161"/>
                  </a:moveTo>
                  <a:lnTo>
                    <a:pt x="152" y="165"/>
                  </a:lnTo>
                  <a:lnTo>
                    <a:pt x="125" y="167"/>
                  </a:lnTo>
                  <a:lnTo>
                    <a:pt x="104" y="169"/>
                  </a:lnTo>
                  <a:lnTo>
                    <a:pt x="84" y="173"/>
                  </a:lnTo>
                  <a:lnTo>
                    <a:pt x="71" y="177"/>
                  </a:lnTo>
                  <a:lnTo>
                    <a:pt x="63" y="180"/>
                  </a:lnTo>
                  <a:lnTo>
                    <a:pt x="56" y="184"/>
                  </a:lnTo>
                  <a:lnTo>
                    <a:pt x="52" y="190"/>
                  </a:lnTo>
                  <a:lnTo>
                    <a:pt x="48" y="196"/>
                  </a:lnTo>
                  <a:lnTo>
                    <a:pt x="46" y="204"/>
                  </a:lnTo>
                  <a:lnTo>
                    <a:pt x="46" y="211"/>
                  </a:lnTo>
                  <a:lnTo>
                    <a:pt x="46" y="219"/>
                  </a:lnTo>
                  <a:lnTo>
                    <a:pt x="50" y="227"/>
                  </a:lnTo>
                  <a:lnTo>
                    <a:pt x="54" y="232"/>
                  </a:lnTo>
                  <a:lnTo>
                    <a:pt x="59" y="238"/>
                  </a:lnTo>
                  <a:lnTo>
                    <a:pt x="65" y="244"/>
                  </a:lnTo>
                  <a:lnTo>
                    <a:pt x="75" y="248"/>
                  </a:lnTo>
                  <a:lnTo>
                    <a:pt x="88" y="253"/>
                  </a:lnTo>
                  <a:lnTo>
                    <a:pt x="106" y="257"/>
                  </a:lnTo>
                  <a:lnTo>
                    <a:pt x="127" y="259"/>
                  </a:lnTo>
                  <a:lnTo>
                    <a:pt x="148" y="259"/>
                  </a:lnTo>
                  <a:lnTo>
                    <a:pt x="180" y="257"/>
                  </a:lnTo>
                  <a:lnTo>
                    <a:pt x="207" y="253"/>
                  </a:lnTo>
                  <a:lnTo>
                    <a:pt x="230" y="248"/>
                  </a:lnTo>
                  <a:lnTo>
                    <a:pt x="248" y="238"/>
                  </a:lnTo>
                  <a:lnTo>
                    <a:pt x="257" y="230"/>
                  </a:lnTo>
                  <a:lnTo>
                    <a:pt x="265" y="221"/>
                  </a:lnTo>
                  <a:lnTo>
                    <a:pt x="273" y="211"/>
                  </a:lnTo>
                  <a:lnTo>
                    <a:pt x="276" y="196"/>
                  </a:lnTo>
                  <a:lnTo>
                    <a:pt x="278" y="177"/>
                  </a:lnTo>
                  <a:lnTo>
                    <a:pt x="278" y="161"/>
                  </a:lnTo>
                  <a:close/>
                  <a:moveTo>
                    <a:pt x="173" y="0"/>
                  </a:moveTo>
                  <a:lnTo>
                    <a:pt x="207" y="2"/>
                  </a:lnTo>
                  <a:lnTo>
                    <a:pt x="240" y="7"/>
                  </a:lnTo>
                  <a:lnTo>
                    <a:pt x="265" y="15"/>
                  </a:lnTo>
                  <a:lnTo>
                    <a:pt x="286" y="29"/>
                  </a:lnTo>
                  <a:lnTo>
                    <a:pt x="303" y="48"/>
                  </a:lnTo>
                  <a:lnTo>
                    <a:pt x="315" y="71"/>
                  </a:lnTo>
                  <a:lnTo>
                    <a:pt x="322" y="98"/>
                  </a:lnTo>
                  <a:lnTo>
                    <a:pt x="324" y="132"/>
                  </a:lnTo>
                  <a:lnTo>
                    <a:pt x="324" y="294"/>
                  </a:lnTo>
                  <a:lnTo>
                    <a:pt x="278" y="294"/>
                  </a:lnTo>
                  <a:lnTo>
                    <a:pt x="278" y="257"/>
                  </a:lnTo>
                  <a:lnTo>
                    <a:pt x="265" y="269"/>
                  </a:lnTo>
                  <a:lnTo>
                    <a:pt x="250" y="278"/>
                  </a:lnTo>
                  <a:lnTo>
                    <a:pt x="217" y="292"/>
                  </a:lnTo>
                  <a:lnTo>
                    <a:pt x="178" y="298"/>
                  </a:lnTo>
                  <a:lnTo>
                    <a:pt x="138" y="300"/>
                  </a:lnTo>
                  <a:lnTo>
                    <a:pt x="86" y="296"/>
                  </a:lnTo>
                  <a:lnTo>
                    <a:pt x="63" y="290"/>
                  </a:lnTo>
                  <a:lnTo>
                    <a:pt x="42" y="282"/>
                  </a:lnTo>
                  <a:lnTo>
                    <a:pt x="25" y="271"/>
                  </a:lnTo>
                  <a:lnTo>
                    <a:pt x="11" y="255"/>
                  </a:lnTo>
                  <a:lnTo>
                    <a:pt x="2" y="236"/>
                  </a:lnTo>
                  <a:lnTo>
                    <a:pt x="0" y="211"/>
                  </a:lnTo>
                  <a:lnTo>
                    <a:pt x="2" y="192"/>
                  </a:lnTo>
                  <a:lnTo>
                    <a:pt x="8" y="175"/>
                  </a:lnTo>
                  <a:lnTo>
                    <a:pt x="13" y="165"/>
                  </a:lnTo>
                  <a:lnTo>
                    <a:pt x="23" y="157"/>
                  </a:lnTo>
                  <a:lnTo>
                    <a:pt x="33" y="150"/>
                  </a:lnTo>
                  <a:lnTo>
                    <a:pt x="52" y="142"/>
                  </a:lnTo>
                  <a:lnTo>
                    <a:pt x="79" y="134"/>
                  </a:lnTo>
                  <a:lnTo>
                    <a:pt x="109" y="130"/>
                  </a:lnTo>
                  <a:lnTo>
                    <a:pt x="148" y="129"/>
                  </a:lnTo>
                  <a:lnTo>
                    <a:pt x="278" y="123"/>
                  </a:lnTo>
                  <a:lnTo>
                    <a:pt x="276" y="100"/>
                  </a:lnTo>
                  <a:lnTo>
                    <a:pt x="271" y="82"/>
                  </a:lnTo>
                  <a:lnTo>
                    <a:pt x="263" y="73"/>
                  </a:lnTo>
                  <a:lnTo>
                    <a:pt x="255" y="65"/>
                  </a:lnTo>
                  <a:lnTo>
                    <a:pt x="248" y="57"/>
                  </a:lnTo>
                  <a:lnTo>
                    <a:pt x="230" y="50"/>
                  </a:lnTo>
                  <a:lnTo>
                    <a:pt x="211" y="44"/>
                  </a:lnTo>
                  <a:lnTo>
                    <a:pt x="190" y="42"/>
                  </a:lnTo>
                  <a:lnTo>
                    <a:pt x="167" y="40"/>
                  </a:lnTo>
                  <a:lnTo>
                    <a:pt x="130" y="42"/>
                  </a:lnTo>
                  <a:lnTo>
                    <a:pt x="94" y="50"/>
                  </a:lnTo>
                  <a:lnTo>
                    <a:pt x="59" y="61"/>
                  </a:lnTo>
                  <a:lnTo>
                    <a:pt x="29" y="75"/>
                  </a:lnTo>
                  <a:lnTo>
                    <a:pt x="29" y="31"/>
                  </a:lnTo>
                  <a:lnTo>
                    <a:pt x="61" y="17"/>
                  </a:lnTo>
                  <a:lnTo>
                    <a:pt x="96" y="7"/>
                  </a:lnTo>
                  <a:lnTo>
                    <a:pt x="134" y="2"/>
                  </a:lnTo>
                  <a:lnTo>
                    <a:pt x="17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5" name="Freeform 543"/>
            <p:cNvSpPr>
              <a:spLocks noEditPoints="1"/>
            </p:cNvSpPr>
            <p:nvPr/>
          </p:nvSpPr>
          <p:spPr bwMode="auto">
            <a:xfrm>
              <a:off x="4186" y="1944"/>
              <a:ext cx="61" cy="421"/>
            </a:xfrm>
            <a:custGeom>
              <a:avLst/>
              <a:gdLst>
                <a:gd name="T0" fmla="*/ 7 w 61"/>
                <a:gd name="T1" fmla="*/ 133 h 421"/>
                <a:gd name="T2" fmla="*/ 53 w 61"/>
                <a:gd name="T3" fmla="*/ 133 h 421"/>
                <a:gd name="T4" fmla="*/ 53 w 61"/>
                <a:gd name="T5" fmla="*/ 421 h 421"/>
                <a:gd name="T6" fmla="*/ 7 w 61"/>
                <a:gd name="T7" fmla="*/ 421 h 421"/>
                <a:gd name="T8" fmla="*/ 7 w 61"/>
                <a:gd name="T9" fmla="*/ 133 h 421"/>
                <a:gd name="T10" fmla="*/ 30 w 61"/>
                <a:gd name="T11" fmla="*/ 0 h 421"/>
                <a:gd name="T12" fmla="*/ 36 w 61"/>
                <a:gd name="T13" fmla="*/ 2 h 421"/>
                <a:gd name="T14" fmla="*/ 42 w 61"/>
                <a:gd name="T15" fmla="*/ 2 h 421"/>
                <a:gd name="T16" fmla="*/ 51 w 61"/>
                <a:gd name="T17" fmla="*/ 10 h 421"/>
                <a:gd name="T18" fmla="*/ 55 w 61"/>
                <a:gd name="T19" fmla="*/ 13 h 421"/>
                <a:gd name="T20" fmla="*/ 59 w 61"/>
                <a:gd name="T21" fmla="*/ 19 h 421"/>
                <a:gd name="T22" fmla="*/ 61 w 61"/>
                <a:gd name="T23" fmla="*/ 25 h 421"/>
                <a:gd name="T24" fmla="*/ 61 w 61"/>
                <a:gd name="T25" fmla="*/ 31 h 421"/>
                <a:gd name="T26" fmla="*/ 61 w 61"/>
                <a:gd name="T27" fmla="*/ 36 h 421"/>
                <a:gd name="T28" fmla="*/ 59 w 61"/>
                <a:gd name="T29" fmla="*/ 42 h 421"/>
                <a:gd name="T30" fmla="*/ 55 w 61"/>
                <a:gd name="T31" fmla="*/ 48 h 421"/>
                <a:gd name="T32" fmla="*/ 51 w 61"/>
                <a:gd name="T33" fmla="*/ 52 h 421"/>
                <a:gd name="T34" fmla="*/ 42 w 61"/>
                <a:gd name="T35" fmla="*/ 58 h 421"/>
                <a:gd name="T36" fmla="*/ 36 w 61"/>
                <a:gd name="T37" fmla="*/ 60 h 421"/>
                <a:gd name="T38" fmla="*/ 30 w 61"/>
                <a:gd name="T39" fmla="*/ 60 h 421"/>
                <a:gd name="T40" fmla="*/ 23 w 61"/>
                <a:gd name="T41" fmla="*/ 60 h 421"/>
                <a:gd name="T42" fmla="*/ 15 w 61"/>
                <a:gd name="T43" fmla="*/ 56 h 421"/>
                <a:gd name="T44" fmla="*/ 9 w 61"/>
                <a:gd name="T45" fmla="*/ 52 h 421"/>
                <a:gd name="T46" fmla="*/ 3 w 61"/>
                <a:gd name="T47" fmla="*/ 46 h 421"/>
                <a:gd name="T48" fmla="*/ 2 w 61"/>
                <a:gd name="T49" fmla="*/ 38 h 421"/>
                <a:gd name="T50" fmla="*/ 0 w 61"/>
                <a:gd name="T51" fmla="*/ 31 h 421"/>
                <a:gd name="T52" fmla="*/ 2 w 61"/>
                <a:gd name="T53" fmla="*/ 23 h 421"/>
                <a:gd name="T54" fmla="*/ 3 w 61"/>
                <a:gd name="T55" fmla="*/ 15 h 421"/>
                <a:gd name="T56" fmla="*/ 9 w 61"/>
                <a:gd name="T57" fmla="*/ 10 h 421"/>
                <a:gd name="T58" fmla="*/ 15 w 61"/>
                <a:gd name="T59" fmla="*/ 4 h 421"/>
                <a:gd name="T60" fmla="*/ 23 w 61"/>
                <a:gd name="T61" fmla="*/ 2 h 421"/>
                <a:gd name="T62" fmla="*/ 30 w 61"/>
                <a:gd name="T6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421">
                  <a:moveTo>
                    <a:pt x="7" y="133"/>
                  </a:moveTo>
                  <a:lnTo>
                    <a:pt x="53" y="133"/>
                  </a:lnTo>
                  <a:lnTo>
                    <a:pt x="53" y="421"/>
                  </a:lnTo>
                  <a:lnTo>
                    <a:pt x="7" y="421"/>
                  </a:lnTo>
                  <a:lnTo>
                    <a:pt x="7" y="133"/>
                  </a:lnTo>
                  <a:close/>
                  <a:moveTo>
                    <a:pt x="30" y="0"/>
                  </a:moveTo>
                  <a:lnTo>
                    <a:pt x="36" y="2"/>
                  </a:lnTo>
                  <a:lnTo>
                    <a:pt x="42" y="2"/>
                  </a:lnTo>
                  <a:lnTo>
                    <a:pt x="51" y="10"/>
                  </a:lnTo>
                  <a:lnTo>
                    <a:pt x="55" y="13"/>
                  </a:lnTo>
                  <a:lnTo>
                    <a:pt x="59" y="19"/>
                  </a:lnTo>
                  <a:lnTo>
                    <a:pt x="61" y="25"/>
                  </a:lnTo>
                  <a:lnTo>
                    <a:pt x="61" y="31"/>
                  </a:lnTo>
                  <a:lnTo>
                    <a:pt x="61" y="36"/>
                  </a:lnTo>
                  <a:lnTo>
                    <a:pt x="59" y="42"/>
                  </a:lnTo>
                  <a:lnTo>
                    <a:pt x="55" y="48"/>
                  </a:lnTo>
                  <a:lnTo>
                    <a:pt x="51" y="52"/>
                  </a:lnTo>
                  <a:lnTo>
                    <a:pt x="42" y="58"/>
                  </a:lnTo>
                  <a:lnTo>
                    <a:pt x="36" y="60"/>
                  </a:lnTo>
                  <a:lnTo>
                    <a:pt x="30" y="60"/>
                  </a:lnTo>
                  <a:lnTo>
                    <a:pt x="23" y="60"/>
                  </a:lnTo>
                  <a:lnTo>
                    <a:pt x="15" y="56"/>
                  </a:lnTo>
                  <a:lnTo>
                    <a:pt x="9" y="52"/>
                  </a:lnTo>
                  <a:lnTo>
                    <a:pt x="3" y="46"/>
                  </a:lnTo>
                  <a:lnTo>
                    <a:pt x="2" y="38"/>
                  </a:lnTo>
                  <a:lnTo>
                    <a:pt x="0" y="31"/>
                  </a:lnTo>
                  <a:lnTo>
                    <a:pt x="2" y="23"/>
                  </a:lnTo>
                  <a:lnTo>
                    <a:pt x="3" y="15"/>
                  </a:lnTo>
                  <a:lnTo>
                    <a:pt x="9" y="10"/>
                  </a:lnTo>
                  <a:lnTo>
                    <a:pt x="15" y="4"/>
                  </a:lnTo>
                  <a:lnTo>
                    <a:pt x="23" y="2"/>
                  </a:lnTo>
                  <a:lnTo>
                    <a:pt x="3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6" name="Freeform 544"/>
            <p:cNvSpPr>
              <a:spLocks/>
            </p:cNvSpPr>
            <p:nvPr/>
          </p:nvSpPr>
          <p:spPr bwMode="auto">
            <a:xfrm>
              <a:off x="4316" y="2071"/>
              <a:ext cx="321" cy="294"/>
            </a:xfrm>
            <a:custGeom>
              <a:avLst/>
              <a:gdLst>
                <a:gd name="T0" fmla="*/ 163 w 321"/>
                <a:gd name="T1" fmla="*/ 0 h 294"/>
                <a:gd name="T2" fmla="*/ 200 w 321"/>
                <a:gd name="T3" fmla="*/ 2 h 294"/>
                <a:gd name="T4" fmla="*/ 232 w 321"/>
                <a:gd name="T5" fmla="*/ 9 h 294"/>
                <a:gd name="T6" fmla="*/ 259 w 321"/>
                <a:gd name="T7" fmla="*/ 19 h 294"/>
                <a:gd name="T8" fmla="*/ 280 w 321"/>
                <a:gd name="T9" fmla="*/ 34 h 294"/>
                <a:gd name="T10" fmla="*/ 300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4 w 321"/>
                <a:gd name="T39" fmla="*/ 44 h 294"/>
                <a:gd name="T40" fmla="*/ 161 w 321"/>
                <a:gd name="T41" fmla="*/ 42 h 294"/>
                <a:gd name="T42" fmla="*/ 136 w 321"/>
                <a:gd name="T43" fmla="*/ 44 h 294"/>
                <a:gd name="T44" fmla="*/ 113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100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2" y="9"/>
                  </a:lnTo>
                  <a:lnTo>
                    <a:pt x="259" y="19"/>
                  </a:lnTo>
                  <a:lnTo>
                    <a:pt x="280" y="34"/>
                  </a:lnTo>
                  <a:lnTo>
                    <a:pt x="300"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4" y="44"/>
                  </a:lnTo>
                  <a:lnTo>
                    <a:pt x="161" y="42"/>
                  </a:lnTo>
                  <a:lnTo>
                    <a:pt x="136" y="44"/>
                  </a:lnTo>
                  <a:lnTo>
                    <a:pt x="113"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100"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7" name="Freeform 545"/>
            <p:cNvSpPr>
              <a:spLocks/>
            </p:cNvSpPr>
            <p:nvPr/>
          </p:nvSpPr>
          <p:spPr bwMode="auto">
            <a:xfrm>
              <a:off x="4714" y="2071"/>
              <a:ext cx="520" cy="294"/>
            </a:xfrm>
            <a:custGeom>
              <a:avLst/>
              <a:gdLst>
                <a:gd name="T0" fmla="*/ 180 w 520"/>
                <a:gd name="T1" fmla="*/ 4 h 294"/>
                <a:gd name="T2" fmla="*/ 242 w 520"/>
                <a:gd name="T3" fmla="*/ 34 h 294"/>
                <a:gd name="T4" fmla="*/ 284 w 520"/>
                <a:gd name="T5" fmla="*/ 34 h 294"/>
                <a:gd name="T6" fmla="*/ 343 w 520"/>
                <a:gd name="T7" fmla="*/ 4 h 294"/>
                <a:gd name="T8" fmla="*/ 410 w 520"/>
                <a:gd name="T9" fmla="*/ 2 h 294"/>
                <a:gd name="T10" fmla="*/ 462 w 520"/>
                <a:gd name="T11" fmla="*/ 21 h 294"/>
                <a:gd name="T12" fmla="*/ 499 w 520"/>
                <a:gd name="T13" fmla="*/ 54 h 294"/>
                <a:gd name="T14" fmla="*/ 518 w 520"/>
                <a:gd name="T15" fmla="*/ 100 h 294"/>
                <a:gd name="T16" fmla="*/ 520 w 520"/>
                <a:gd name="T17" fmla="*/ 294 h 294"/>
                <a:gd name="T18" fmla="*/ 476 w 520"/>
                <a:gd name="T19" fmla="*/ 127 h 294"/>
                <a:gd name="T20" fmla="*/ 468 w 520"/>
                <a:gd name="T21" fmla="*/ 90 h 294"/>
                <a:gd name="T22" fmla="*/ 455 w 520"/>
                <a:gd name="T23" fmla="*/ 73 h 294"/>
                <a:gd name="T24" fmla="*/ 434 w 520"/>
                <a:gd name="T25" fmla="*/ 56 h 294"/>
                <a:gd name="T26" fmla="*/ 397 w 520"/>
                <a:gd name="T27" fmla="*/ 44 h 294"/>
                <a:gd name="T28" fmla="*/ 343 w 520"/>
                <a:gd name="T29" fmla="*/ 48 h 294"/>
                <a:gd name="T30" fmla="*/ 313 w 520"/>
                <a:gd name="T31" fmla="*/ 63 h 294"/>
                <a:gd name="T32" fmla="*/ 297 w 520"/>
                <a:gd name="T33" fmla="*/ 81 h 294"/>
                <a:gd name="T34" fmla="*/ 286 w 520"/>
                <a:gd name="T35" fmla="*/ 107 h 294"/>
                <a:gd name="T36" fmla="*/ 282 w 520"/>
                <a:gd name="T37" fmla="*/ 294 h 294"/>
                <a:gd name="T38" fmla="*/ 236 w 520"/>
                <a:gd name="T39" fmla="*/ 127 h 294"/>
                <a:gd name="T40" fmla="*/ 230 w 520"/>
                <a:gd name="T41" fmla="*/ 90 h 294"/>
                <a:gd name="T42" fmla="*/ 217 w 520"/>
                <a:gd name="T43" fmla="*/ 71 h 294"/>
                <a:gd name="T44" fmla="*/ 199 w 520"/>
                <a:gd name="T45" fmla="*/ 57 h 294"/>
                <a:gd name="T46" fmla="*/ 178 w 520"/>
                <a:gd name="T47" fmla="*/ 48 h 294"/>
                <a:gd name="T48" fmla="*/ 140 w 520"/>
                <a:gd name="T49" fmla="*/ 42 h 294"/>
                <a:gd name="T50" fmla="*/ 94 w 520"/>
                <a:gd name="T51" fmla="*/ 52 h 294"/>
                <a:gd name="T52" fmla="*/ 74 w 520"/>
                <a:gd name="T53" fmla="*/ 63 h 294"/>
                <a:gd name="T54" fmla="*/ 59 w 520"/>
                <a:gd name="T55" fmla="*/ 81 h 294"/>
                <a:gd name="T56" fmla="*/ 46 w 520"/>
                <a:gd name="T57" fmla="*/ 107 h 294"/>
                <a:gd name="T58" fmla="*/ 44 w 520"/>
                <a:gd name="T59" fmla="*/ 294 h 294"/>
                <a:gd name="T60" fmla="*/ 0 w 520"/>
                <a:gd name="T61" fmla="*/ 34 h 294"/>
                <a:gd name="T62" fmla="*/ 63 w 520"/>
                <a:gd name="T63" fmla="*/ 21 h 294"/>
                <a:gd name="T64" fmla="*/ 113 w 520"/>
                <a:gd name="T6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 h="294">
                  <a:moveTo>
                    <a:pt x="140" y="0"/>
                  </a:moveTo>
                  <a:lnTo>
                    <a:pt x="180" y="4"/>
                  </a:lnTo>
                  <a:lnTo>
                    <a:pt x="215" y="15"/>
                  </a:lnTo>
                  <a:lnTo>
                    <a:pt x="242" y="34"/>
                  </a:lnTo>
                  <a:lnTo>
                    <a:pt x="263" y="57"/>
                  </a:lnTo>
                  <a:lnTo>
                    <a:pt x="284" y="34"/>
                  </a:lnTo>
                  <a:lnTo>
                    <a:pt x="311" y="15"/>
                  </a:lnTo>
                  <a:lnTo>
                    <a:pt x="343" y="4"/>
                  </a:lnTo>
                  <a:lnTo>
                    <a:pt x="378" y="0"/>
                  </a:lnTo>
                  <a:lnTo>
                    <a:pt x="410" y="2"/>
                  </a:lnTo>
                  <a:lnTo>
                    <a:pt x="439" y="9"/>
                  </a:lnTo>
                  <a:lnTo>
                    <a:pt x="462" y="21"/>
                  </a:lnTo>
                  <a:lnTo>
                    <a:pt x="483" y="34"/>
                  </a:lnTo>
                  <a:lnTo>
                    <a:pt x="499" y="54"/>
                  </a:lnTo>
                  <a:lnTo>
                    <a:pt x="510" y="75"/>
                  </a:lnTo>
                  <a:lnTo>
                    <a:pt x="518" y="100"/>
                  </a:lnTo>
                  <a:lnTo>
                    <a:pt x="520" y="127"/>
                  </a:lnTo>
                  <a:lnTo>
                    <a:pt x="520" y="294"/>
                  </a:lnTo>
                  <a:lnTo>
                    <a:pt x="476" y="294"/>
                  </a:lnTo>
                  <a:lnTo>
                    <a:pt x="476" y="127"/>
                  </a:lnTo>
                  <a:lnTo>
                    <a:pt x="474" y="107"/>
                  </a:lnTo>
                  <a:lnTo>
                    <a:pt x="468" y="90"/>
                  </a:lnTo>
                  <a:lnTo>
                    <a:pt x="462" y="81"/>
                  </a:lnTo>
                  <a:lnTo>
                    <a:pt x="455" y="73"/>
                  </a:lnTo>
                  <a:lnTo>
                    <a:pt x="447" y="65"/>
                  </a:lnTo>
                  <a:lnTo>
                    <a:pt x="434" y="56"/>
                  </a:lnTo>
                  <a:lnTo>
                    <a:pt x="416" y="48"/>
                  </a:lnTo>
                  <a:lnTo>
                    <a:pt x="397" y="44"/>
                  </a:lnTo>
                  <a:lnTo>
                    <a:pt x="378" y="42"/>
                  </a:lnTo>
                  <a:lnTo>
                    <a:pt x="343" y="48"/>
                  </a:lnTo>
                  <a:lnTo>
                    <a:pt x="326" y="54"/>
                  </a:lnTo>
                  <a:lnTo>
                    <a:pt x="313" y="63"/>
                  </a:lnTo>
                  <a:lnTo>
                    <a:pt x="303" y="71"/>
                  </a:lnTo>
                  <a:lnTo>
                    <a:pt x="297" y="81"/>
                  </a:lnTo>
                  <a:lnTo>
                    <a:pt x="291" y="90"/>
                  </a:lnTo>
                  <a:lnTo>
                    <a:pt x="286" y="107"/>
                  </a:lnTo>
                  <a:lnTo>
                    <a:pt x="282" y="127"/>
                  </a:lnTo>
                  <a:lnTo>
                    <a:pt x="282" y="294"/>
                  </a:lnTo>
                  <a:lnTo>
                    <a:pt x="236" y="294"/>
                  </a:lnTo>
                  <a:lnTo>
                    <a:pt x="236" y="127"/>
                  </a:lnTo>
                  <a:lnTo>
                    <a:pt x="236" y="107"/>
                  </a:lnTo>
                  <a:lnTo>
                    <a:pt x="230" y="90"/>
                  </a:lnTo>
                  <a:lnTo>
                    <a:pt x="224" y="81"/>
                  </a:lnTo>
                  <a:lnTo>
                    <a:pt x="217" y="71"/>
                  </a:lnTo>
                  <a:lnTo>
                    <a:pt x="209" y="63"/>
                  </a:lnTo>
                  <a:lnTo>
                    <a:pt x="199" y="57"/>
                  </a:lnTo>
                  <a:lnTo>
                    <a:pt x="190" y="52"/>
                  </a:lnTo>
                  <a:lnTo>
                    <a:pt x="178" y="48"/>
                  </a:lnTo>
                  <a:lnTo>
                    <a:pt x="159" y="44"/>
                  </a:lnTo>
                  <a:lnTo>
                    <a:pt x="140" y="42"/>
                  </a:lnTo>
                  <a:lnTo>
                    <a:pt x="105" y="48"/>
                  </a:lnTo>
                  <a:lnTo>
                    <a:pt x="94" y="52"/>
                  </a:lnTo>
                  <a:lnTo>
                    <a:pt x="84" y="57"/>
                  </a:lnTo>
                  <a:lnTo>
                    <a:pt x="74" y="63"/>
                  </a:lnTo>
                  <a:lnTo>
                    <a:pt x="65" y="71"/>
                  </a:lnTo>
                  <a:lnTo>
                    <a:pt x="59" y="81"/>
                  </a:lnTo>
                  <a:lnTo>
                    <a:pt x="51" y="90"/>
                  </a:lnTo>
                  <a:lnTo>
                    <a:pt x="46" y="107"/>
                  </a:lnTo>
                  <a:lnTo>
                    <a:pt x="44" y="127"/>
                  </a:lnTo>
                  <a:lnTo>
                    <a:pt x="44" y="294"/>
                  </a:lnTo>
                  <a:lnTo>
                    <a:pt x="0" y="294"/>
                  </a:lnTo>
                  <a:lnTo>
                    <a:pt x="0" y="34"/>
                  </a:lnTo>
                  <a:lnTo>
                    <a:pt x="44" y="34"/>
                  </a:lnTo>
                  <a:lnTo>
                    <a:pt x="63" y="21"/>
                  </a:lnTo>
                  <a:lnTo>
                    <a:pt x="86" y="9"/>
                  </a:lnTo>
                  <a:lnTo>
                    <a:pt x="113" y="2"/>
                  </a:lnTo>
                  <a:lnTo>
                    <a:pt x="14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8" name="Freeform 546"/>
            <p:cNvSpPr>
              <a:spLocks noEditPoints="1"/>
            </p:cNvSpPr>
            <p:nvPr/>
          </p:nvSpPr>
          <p:spPr bwMode="auto">
            <a:xfrm>
              <a:off x="5295" y="2071"/>
              <a:ext cx="325" cy="300"/>
            </a:xfrm>
            <a:custGeom>
              <a:avLst/>
              <a:gdLst>
                <a:gd name="T0" fmla="*/ 123 w 325"/>
                <a:gd name="T1" fmla="*/ 46 h 300"/>
                <a:gd name="T2" fmla="*/ 89 w 325"/>
                <a:gd name="T3" fmla="*/ 61 h 300"/>
                <a:gd name="T4" fmla="*/ 71 w 325"/>
                <a:gd name="T5" fmla="*/ 77 h 300"/>
                <a:gd name="T6" fmla="*/ 56 w 325"/>
                <a:gd name="T7" fmla="*/ 104 h 300"/>
                <a:gd name="T8" fmla="*/ 277 w 325"/>
                <a:gd name="T9" fmla="*/ 125 h 300"/>
                <a:gd name="T10" fmla="*/ 263 w 325"/>
                <a:gd name="T11" fmla="*/ 88 h 300"/>
                <a:gd name="T12" fmla="*/ 248 w 325"/>
                <a:gd name="T13" fmla="*/ 69 h 300"/>
                <a:gd name="T14" fmla="*/ 223 w 325"/>
                <a:gd name="T15" fmla="*/ 52 h 300"/>
                <a:gd name="T16" fmla="*/ 185 w 325"/>
                <a:gd name="T17" fmla="*/ 42 h 300"/>
                <a:gd name="T18" fmla="*/ 164 w 325"/>
                <a:gd name="T19" fmla="*/ 0 h 300"/>
                <a:gd name="T20" fmla="*/ 229 w 325"/>
                <a:gd name="T21" fmla="*/ 11 h 300"/>
                <a:gd name="T22" fmla="*/ 279 w 325"/>
                <a:gd name="T23" fmla="*/ 40 h 300"/>
                <a:gd name="T24" fmla="*/ 313 w 325"/>
                <a:gd name="T25" fmla="*/ 88 h 300"/>
                <a:gd name="T26" fmla="*/ 325 w 325"/>
                <a:gd name="T27" fmla="*/ 154 h 300"/>
                <a:gd name="T28" fmla="*/ 48 w 325"/>
                <a:gd name="T29" fmla="*/ 163 h 300"/>
                <a:gd name="T30" fmla="*/ 62 w 325"/>
                <a:gd name="T31" fmla="*/ 205 h 300"/>
                <a:gd name="T32" fmla="*/ 79 w 325"/>
                <a:gd name="T33" fmla="*/ 227 h 300"/>
                <a:gd name="T34" fmla="*/ 106 w 325"/>
                <a:gd name="T35" fmla="*/ 246 h 300"/>
                <a:gd name="T36" fmla="*/ 150 w 325"/>
                <a:gd name="T37" fmla="*/ 257 h 300"/>
                <a:gd name="T38" fmla="*/ 210 w 325"/>
                <a:gd name="T39" fmla="*/ 257 h 300"/>
                <a:gd name="T40" fmla="*/ 271 w 325"/>
                <a:gd name="T41" fmla="*/ 238 h 300"/>
                <a:gd name="T42" fmla="*/ 300 w 325"/>
                <a:gd name="T43" fmla="*/ 271 h 300"/>
                <a:gd name="T44" fmla="*/ 242 w 325"/>
                <a:gd name="T45" fmla="*/ 292 h 300"/>
                <a:gd name="T46" fmla="*/ 175 w 325"/>
                <a:gd name="T47" fmla="*/ 300 h 300"/>
                <a:gd name="T48" fmla="*/ 106 w 325"/>
                <a:gd name="T49" fmla="*/ 292 h 300"/>
                <a:gd name="T50" fmla="*/ 50 w 325"/>
                <a:gd name="T51" fmla="*/ 263 h 300"/>
                <a:gd name="T52" fmla="*/ 14 w 325"/>
                <a:gd name="T53" fmla="*/ 217 h 300"/>
                <a:gd name="T54" fmla="*/ 0 w 325"/>
                <a:gd name="T55" fmla="*/ 152 h 300"/>
                <a:gd name="T56" fmla="*/ 14 w 325"/>
                <a:gd name="T57" fmla="*/ 86 h 300"/>
                <a:gd name="T58" fmla="*/ 48 w 325"/>
                <a:gd name="T59" fmla="*/ 38 h 300"/>
                <a:gd name="T60" fmla="*/ 100 w 325"/>
                <a:gd name="T61" fmla="*/ 9 h 300"/>
                <a:gd name="T62" fmla="*/ 164 w 325"/>
                <a:gd name="T6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300">
                  <a:moveTo>
                    <a:pt x="164" y="40"/>
                  </a:moveTo>
                  <a:lnTo>
                    <a:pt x="123" y="46"/>
                  </a:lnTo>
                  <a:lnTo>
                    <a:pt x="106" y="52"/>
                  </a:lnTo>
                  <a:lnTo>
                    <a:pt x="89" y="61"/>
                  </a:lnTo>
                  <a:lnTo>
                    <a:pt x="81" y="67"/>
                  </a:lnTo>
                  <a:lnTo>
                    <a:pt x="71" y="77"/>
                  </a:lnTo>
                  <a:lnTo>
                    <a:pt x="64" y="86"/>
                  </a:lnTo>
                  <a:lnTo>
                    <a:pt x="56" y="104"/>
                  </a:lnTo>
                  <a:lnTo>
                    <a:pt x="50" y="125"/>
                  </a:lnTo>
                  <a:lnTo>
                    <a:pt x="277" y="125"/>
                  </a:lnTo>
                  <a:lnTo>
                    <a:pt x="271" y="106"/>
                  </a:lnTo>
                  <a:lnTo>
                    <a:pt x="263" y="88"/>
                  </a:lnTo>
                  <a:lnTo>
                    <a:pt x="256" y="79"/>
                  </a:lnTo>
                  <a:lnTo>
                    <a:pt x="248" y="69"/>
                  </a:lnTo>
                  <a:lnTo>
                    <a:pt x="238" y="61"/>
                  </a:lnTo>
                  <a:lnTo>
                    <a:pt x="223" y="52"/>
                  </a:lnTo>
                  <a:lnTo>
                    <a:pt x="206" y="46"/>
                  </a:lnTo>
                  <a:lnTo>
                    <a:pt x="185" y="42"/>
                  </a:lnTo>
                  <a:lnTo>
                    <a:pt x="164" y="40"/>
                  </a:lnTo>
                  <a:close/>
                  <a:moveTo>
                    <a:pt x="164" y="0"/>
                  </a:moveTo>
                  <a:lnTo>
                    <a:pt x="196" y="2"/>
                  </a:lnTo>
                  <a:lnTo>
                    <a:pt x="229" y="11"/>
                  </a:lnTo>
                  <a:lnTo>
                    <a:pt x="256" y="23"/>
                  </a:lnTo>
                  <a:lnTo>
                    <a:pt x="279" y="40"/>
                  </a:lnTo>
                  <a:lnTo>
                    <a:pt x="298" y="61"/>
                  </a:lnTo>
                  <a:lnTo>
                    <a:pt x="313" y="88"/>
                  </a:lnTo>
                  <a:lnTo>
                    <a:pt x="323" y="119"/>
                  </a:lnTo>
                  <a:lnTo>
                    <a:pt x="325" y="154"/>
                  </a:lnTo>
                  <a:lnTo>
                    <a:pt x="325" y="163"/>
                  </a:lnTo>
                  <a:lnTo>
                    <a:pt x="48" y="163"/>
                  </a:lnTo>
                  <a:lnTo>
                    <a:pt x="52" y="186"/>
                  </a:lnTo>
                  <a:lnTo>
                    <a:pt x="62" y="205"/>
                  </a:lnTo>
                  <a:lnTo>
                    <a:pt x="69" y="217"/>
                  </a:lnTo>
                  <a:lnTo>
                    <a:pt x="79" y="227"/>
                  </a:lnTo>
                  <a:lnTo>
                    <a:pt x="89" y="236"/>
                  </a:lnTo>
                  <a:lnTo>
                    <a:pt x="106" y="246"/>
                  </a:lnTo>
                  <a:lnTo>
                    <a:pt x="127" y="253"/>
                  </a:lnTo>
                  <a:lnTo>
                    <a:pt x="150" y="257"/>
                  </a:lnTo>
                  <a:lnTo>
                    <a:pt x="175" y="259"/>
                  </a:lnTo>
                  <a:lnTo>
                    <a:pt x="210" y="257"/>
                  </a:lnTo>
                  <a:lnTo>
                    <a:pt x="242" y="250"/>
                  </a:lnTo>
                  <a:lnTo>
                    <a:pt x="271" y="238"/>
                  </a:lnTo>
                  <a:lnTo>
                    <a:pt x="300" y="225"/>
                  </a:lnTo>
                  <a:lnTo>
                    <a:pt x="300" y="271"/>
                  </a:lnTo>
                  <a:lnTo>
                    <a:pt x="271" y="284"/>
                  </a:lnTo>
                  <a:lnTo>
                    <a:pt x="242" y="292"/>
                  </a:lnTo>
                  <a:lnTo>
                    <a:pt x="210" y="298"/>
                  </a:lnTo>
                  <a:lnTo>
                    <a:pt x="175" y="300"/>
                  </a:lnTo>
                  <a:lnTo>
                    <a:pt x="139" y="298"/>
                  </a:lnTo>
                  <a:lnTo>
                    <a:pt x="106" y="292"/>
                  </a:lnTo>
                  <a:lnTo>
                    <a:pt x="75" y="278"/>
                  </a:lnTo>
                  <a:lnTo>
                    <a:pt x="50" y="263"/>
                  </a:lnTo>
                  <a:lnTo>
                    <a:pt x="29" y="242"/>
                  </a:lnTo>
                  <a:lnTo>
                    <a:pt x="14" y="217"/>
                  </a:lnTo>
                  <a:lnTo>
                    <a:pt x="4" y="186"/>
                  </a:lnTo>
                  <a:lnTo>
                    <a:pt x="0" y="152"/>
                  </a:lnTo>
                  <a:lnTo>
                    <a:pt x="4" y="117"/>
                  </a:lnTo>
                  <a:lnTo>
                    <a:pt x="14" y="86"/>
                  </a:lnTo>
                  <a:lnTo>
                    <a:pt x="29" y="61"/>
                  </a:lnTo>
                  <a:lnTo>
                    <a:pt x="48" y="38"/>
                  </a:lnTo>
                  <a:lnTo>
                    <a:pt x="71" y="23"/>
                  </a:lnTo>
                  <a:lnTo>
                    <a:pt x="100" y="9"/>
                  </a:lnTo>
                  <a:lnTo>
                    <a:pt x="129" y="2"/>
                  </a:lnTo>
                  <a:lnTo>
                    <a:pt x="16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19" name="Freeform 547"/>
            <p:cNvSpPr>
              <a:spLocks/>
            </p:cNvSpPr>
            <p:nvPr/>
          </p:nvSpPr>
          <p:spPr bwMode="auto">
            <a:xfrm>
              <a:off x="5681" y="2071"/>
              <a:ext cx="321" cy="294"/>
            </a:xfrm>
            <a:custGeom>
              <a:avLst/>
              <a:gdLst>
                <a:gd name="T0" fmla="*/ 163 w 321"/>
                <a:gd name="T1" fmla="*/ 0 h 294"/>
                <a:gd name="T2" fmla="*/ 200 w 321"/>
                <a:gd name="T3" fmla="*/ 2 h 294"/>
                <a:gd name="T4" fmla="*/ 233 w 321"/>
                <a:gd name="T5" fmla="*/ 9 h 294"/>
                <a:gd name="T6" fmla="*/ 259 w 321"/>
                <a:gd name="T7" fmla="*/ 19 h 294"/>
                <a:gd name="T8" fmla="*/ 281 w 321"/>
                <a:gd name="T9" fmla="*/ 34 h 294"/>
                <a:gd name="T10" fmla="*/ 298 w 321"/>
                <a:gd name="T11" fmla="*/ 52 h 294"/>
                <a:gd name="T12" fmla="*/ 311 w 321"/>
                <a:gd name="T13" fmla="*/ 75 h 294"/>
                <a:gd name="T14" fmla="*/ 319 w 321"/>
                <a:gd name="T15" fmla="*/ 100 h 294"/>
                <a:gd name="T16" fmla="*/ 321 w 321"/>
                <a:gd name="T17" fmla="*/ 127 h 294"/>
                <a:gd name="T18" fmla="*/ 321 w 321"/>
                <a:gd name="T19" fmla="*/ 294 h 294"/>
                <a:gd name="T20" fmla="*/ 277 w 321"/>
                <a:gd name="T21" fmla="*/ 294 h 294"/>
                <a:gd name="T22" fmla="*/ 277 w 321"/>
                <a:gd name="T23" fmla="*/ 127 h 294"/>
                <a:gd name="T24" fmla="*/ 275 w 321"/>
                <a:gd name="T25" fmla="*/ 106 h 294"/>
                <a:gd name="T26" fmla="*/ 267 w 321"/>
                <a:gd name="T27" fmla="*/ 90 h 294"/>
                <a:gd name="T28" fmla="*/ 261 w 321"/>
                <a:gd name="T29" fmla="*/ 79 h 294"/>
                <a:gd name="T30" fmla="*/ 254 w 321"/>
                <a:gd name="T31" fmla="*/ 71 h 294"/>
                <a:gd name="T32" fmla="*/ 244 w 321"/>
                <a:gd name="T33" fmla="*/ 63 h 294"/>
                <a:gd name="T34" fmla="*/ 227 w 321"/>
                <a:gd name="T35" fmla="*/ 54 h 294"/>
                <a:gd name="T36" fmla="*/ 208 w 321"/>
                <a:gd name="T37" fmla="*/ 48 h 294"/>
                <a:gd name="T38" fmla="*/ 185 w 321"/>
                <a:gd name="T39" fmla="*/ 44 h 294"/>
                <a:gd name="T40" fmla="*/ 160 w 321"/>
                <a:gd name="T41" fmla="*/ 42 h 294"/>
                <a:gd name="T42" fmla="*/ 137 w 321"/>
                <a:gd name="T43" fmla="*/ 44 h 294"/>
                <a:gd name="T44" fmla="*/ 114 w 321"/>
                <a:gd name="T45" fmla="*/ 48 h 294"/>
                <a:gd name="T46" fmla="*/ 94 w 321"/>
                <a:gd name="T47" fmla="*/ 54 h 294"/>
                <a:gd name="T48" fmla="*/ 77 w 321"/>
                <a:gd name="T49" fmla="*/ 63 h 294"/>
                <a:gd name="T50" fmla="*/ 67 w 321"/>
                <a:gd name="T51" fmla="*/ 71 h 294"/>
                <a:gd name="T52" fmla="*/ 60 w 321"/>
                <a:gd name="T53" fmla="*/ 79 h 294"/>
                <a:gd name="T54" fmla="*/ 54 w 321"/>
                <a:gd name="T55" fmla="*/ 90 h 294"/>
                <a:gd name="T56" fmla="*/ 48 w 321"/>
                <a:gd name="T57" fmla="*/ 106 h 294"/>
                <a:gd name="T58" fmla="*/ 46 w 321"/>
                <a:gd name="T59" fmla="*/ 127 h 294"/>
                <a:gd name="T60" fmla="*/ 46 w 321"/>
                <a:gd name="T61" fmla="*/ 294 h 294"/>
                <a:gd name="T62" fmla="*/ 0 w 321"/>
                <a:gd name="T63" fmla="*/ 294 h 294"/>
                <a:gd name="T64" fmla="*/ 0 w 321"/>
                <a:gd name="T65" fmla="*/ 34 h 294"/>
                <a:gd name="T66" fmla="*/ 46 w 321"/>
                <a:gd name="T67" fmla="*/ 34 h 294"/>
                <a:gd name="T68" fmla="*/ 71 w 321"/>
                <a:gd name="T69" fmla="*/ 19 h 294"/>
                <a:gd name="T70" fmla="*/ 98 w 321"/>
                <a:gd name="T71" fmla="*/ 7 h 294"/>
                <a:gd name="T72" fmla="*/ 129 w 321"/>
                <a:gd name="T73" fmla="*/ 2 h 294"/>
                <a:gd name="T74" fmla="*/ 163 w 321"/>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94">
                  <a:moveTo>
                    <a:pt x="163" y="0"/>
                  </a:moveTo>
                  <a:lnTo>
                    <a:pt x="200" y="2"/>
                  </a:lnTo>
                  <a:lnTo>
                    <a:pt x="233" y="9"/>
                  </a:lnTo>
                  <a:lnTo>
                    <a:pt x="259" y="19"/>
                  </a:lnTo>
                  <a:lnTo>
                    <a:pt x="281" y="34"/>
                  </a:lnTo>
                  <a:lnTo>
                    <a:pt x="298" y="52"/>
                  </a:lnTo>
                  <a:lnTo>
                    <a:pt x="311" y="75"/>
                  </a:lnTo>
                  <a:lnTo>
                    <a:pt x="319" y="100"/>
                  </a:lnTo>
                  <a:lnTo>
                    <a:pt x="321" y="127"/>
                  </a:lnTo>
                  <a:lnTo>
                    <a:pt x="321" y="294"/>
                  </a:lnTo>
                  <a:lnTo>
                    <a:pt x="277" y="294"/>
                  </a:lnTo>
                  <a:lnTo>
                    <a:pt x="277" y="127"/>
                  </a:lnTo>
                  <a:lnTo>
                    <a:pt x="275" y="106"/>
                  </a:lnTo>
                  <a:lnTo>
                    <a:pt x="267" y="90"/>
                  </a:lnTo>
                  <a:lnTo>
                    <a:pt x="261" y="79"/>
                  </a:lnTo>
                  <a:lnTo>
                    <a:pt x="254" y="71"/>
                  </a:lnTo>
                  <a:lnTo>
                    <a:pt x="244" y="63"/>
                  </a:lnTo>
                  <a:lnTo>
                    <a:pt x="227" y="54"/>
                  </a:lnTo>
                  <a:lnTo>
                    <a:pt x="208" y="48"/>
                  </a:lnTo>
                  <a:lnTo>
                    <a:pt x="185" y="44"/>
                  </a:lnTo>
                  <a:lnTo>
                    <a:pt x="160" y="42"/>
                  </a:lnTo>
                  <a:lnTo>
                    <a:pt x="137" y="44"/>
                  </a:lnTo>
                  <a:lnTo>
                    <a:pt x="114" y="48"/>
                  </a:lnTo>
                  <a:lnTo>
                    <a:pt x="94" y="54"/>
                  </a:lnTo>
                  <a:lnTo>
                    <a:pt x="77" y="63"/>
                  </a:lnTo>
                  <a:lnTo>
                    <a:pt x="67" y="71"/>
                  </a:lnTo>
                  <a:lnTo>
                    <a:pt x="60" y="79"/>
                  </a:lnTo>
                  <a:lnTo>
                    <a:pt x="54" y="90"/>
                  </a:lnTo>
                  <a:lnTo>
                    <a:pt x="48" y="106"/>
                  </a:lnTo>
                  <a:lnTo>
                    <a:pt x="46" y="127"/>
                  </a:lnTo>
                  <a:lnTo>
                    <a:pt x="46" y="294"/>
                  </a:lnTo>
                  <a:lnTo>
                    <a:pt x="0" y="294"/>
                  </a:lnTo>
                  <a:lnTo>
                    <a:pt x="0" y="34"/>
                  </a:lnTo>
                  <a:lnTo>
                    <a:pt x="46" y="34"/>
                  </a:lnTo>
                  <a:lnTo>
                    <a:pt x="71" y="19"/>
                  </a:lnTo>
                  <a:lnTo>
                    <a:pt x="98" y="7"/>
                  </a:lnTo>
                  <a:lnTo>
                    <a:pt x="129" y="2"/>
                  </a:lnTo>
                  <a:lnTo>
                    <a:pt x="163"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20" name="Freeform 548"/>
            <p:cNvSpPr>
              <a:spLocks/>
            </p:cNvSpPr>
            <p:nvPr/>
          </p:nvSpPr>
          <p:spPr bwMode="auto">
            <a:xfrm>
              <a:off x="6050" y="1992"/>
              <a:ext cx="271" cy="379"/>
            </a:xfrm>
            <a:custGeom>
              <a:avLst/>
              <a:gdLst>
                <a:gd name="T0" fmla="*/ 67 w 271"/>
                <a:gd name="T1" fmla="*/ 0 h 379"/>
                <a:gd name="T2" fmla="*/ 113 w 271"/>
                <a:gd name="T3" fmla="*/ 0 h 379"/>
                <a:gd name="T4" fmla="*/ 113 w 271"/>
                <a:gd name="T5" fmla="*/ 85 h 379"/>
                <a:gd name="T6" fmla="*/ 271 w 271"/>
                <a:gd name="T7" fmla="*/ 85 h 379"/>
                <a:gd name="T8" fmla="*/ 271 w 271"/>
                <a:gd name="T9" fmla="*/ 125 h 379"/>
                <a:gd name="T10" fmla="*/ 113 w 271"/>
                <a:gd name="T11" fmla="*/ 125 h 379"/>
                <a:gd name="T12" fmla="*/ 113 w 271"/>
                <a:gd name="T13" fmla="*/ 254 h 379"/>
                <a:gd name="T14" fmla="*/ 115 w 271"/>
                <a:gd name="T15" fmla="*/ 281 h 379"/>
                <a:gd name="T16" fmla="*/ 121 w 271"/>
                <a:gd name="T17" fmla="*/ 302 h 379"/>
                <a:gd name="T18" fmla="*/ 132 w 271"/>
                <a:gd name="T19" fmla="*/ 319 h 379"/>
                <a:gd name="T20" fmla="*/ 148 w 271"/>
                <a:gd name="T21" fmla="*/ 329 h 379"/>
                <a:gd name="T22" fmla="*/ 167 w 271"/>
                <a:gd name="T23" fmla="*/ 336 h 379"/>
                <a:gd name="T24" fmla="*/ 190 w 271"/>
                <a:gd name="T25" fmla="*/ 338 h 379"/>
                <a:gd name="T26" fmla="*/ 209 w 271"/>
                <a:gd name="T27" fmla="*/ 336 h 379"/>
                <a:gd name="T28" fmla="*/ 230 w 271"/>
                <a:gd name="T29" fmla="*/ 332 h 379"/>
                <a:gd name="T30" fmla="*/ 267 w 271"/>
                <a:gd name="T31" fmla="*/ 317 h 379"/>
                <a:gd name="T32" fmla="*/ 267 w 271"/>
                <a:gd name="T33" fmla="*/ 359 h 379"/>
                <a:gd name="T34" fmla="*/ 228 w 271"/>
                <a:gd name="T35" fmla="*/ 375 h 379"/>
                <a:gd name="T36" fmla="*/ 207 w 271"/>
                <a:gd name="T37" fmla="*/ 379 h 379"/>
                <a:gd name="T38" fmla="*/ 182 w 271"/>
                <a:gd name="T39" fmla="*/ 379 h 379"/>
                <a:gd name="T40" fmla="*/ 159 w 271"/>
                <a:gd name="T41" fmla="*/ 379 h 379"/>
                <a:gd name="T42" fmla="*/ 138 w 271"/>
                <a:gd name="T43" fmla="*/ 373 h 379"/>
                <a:gd name="T44" fmla="*/ 119 w 271"/>
                <a:gd name="T45" fmla="*/ 365 h 379"/>
                <a:gd name="T46" fmla="*/ 102 w 271"/>
                <a:gd name="T47" fmla="*/ 354 h 379"/>
                <a:gd name="T48" fmla="*/ 88 w 271"/>
                <a:gd name="T49" fmla="*/ 338 h 379"/>
                <a:gd name="T50" fmla="*/ 77 w 271"/>
                <a:gd name="T51" fmla="*/ 319 h 379"/>
                <a:gd name="T52" fmla="*/ 71 w 271"/>
                <a:gd name="T53" fmla="*/ 294 h 379"/>
                <a:gd name="T54" fmla="*/ 67 w 271"/>
                <a:gd name="T55" fmla="*/ 265 h 379"/>
                <a:gd name="T56" fmla="*/ 67 w 271"/>
                <a:gd name="T57" fmla="*/ 125 h 379"/>
                <a:gd name="T58" fmla="*/ 0 w 271"/>
                <a:gd name="T59" fmla="*/ 125 h 379"/>
                <a:gd name="T60" fmla="*/ 0 w 271"/>
                <a:gd name="T61" fmla="*/ 85 h 379"/>
                <a:gd name="T62" fmla="*/ 67 w 271"/>
                <a:gd name="T63" fmla="*/ 85 h 379"/>
                <a:gd name="T64" fmla="*/ 67 w 271"/>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379">
                  <a:moveTo>
                    <a:pt x="67" y="0"/>
                  </a:moveTo>
                  <a:lnTo>
                    <a:pt x="113" y="0"/>
                  </a:lnTo>
                  <a:lnTo>
                    <a:pt x="113" y="85"/>
                  </a:lnTo>
                  <a:lnTo>
                    <a:pt x="271" y="85"/>
                  </a:lnTo>
                  <a:lnTo>
                    <a:pt x="271" y="125"/>
                  </a:lnTo>
                  <a:lnTo>
                    <a:pt x="113" y="125"/>
                  </a:lnTo>
                  <a:lnTo>
                    <a:pt x="113" y="254"/>
                  </a:lnTo>
                  <a:lnTo>
                    <a:pt x="115" y="281"/>
                  </a:lnTo>
                  <a:lnTo>
                    <a:pt x="121" y="302"/>
                  </a:lnTo>
                  <a:lnTo>
                    <a:pt x="132" y="319"/>
                  </a:lnTo>
                  <a:lnTo>
                    <a:pt x="148" y="329"/>
                  </a:lnTo>
                  <a:lnTo>
                    <a:pt x="167" y="336"/>
                  </a:lnTo>
                  <a:lnTo>
                    <a:pt x="190" y="338"/>
                  </a:lnTo>
                  <a:lnTo>
                    <a:pt x="209" y="336"/>
                  </a:lnTo>
                  <a:lnTo>
                    <a:pt x="230" y="332"/>
                  </a:lnTo>
                  <a:lnTo>
                    <a:pt x="267" y="317"/>
                  </a:lnTo>
                  <a:lnTo>
                    <a:pt x="267" y="359"/>
                  </a:lnTo>
                  <a:lnTo>
                    <a:pt x="228" y="375"/>
                  </a:lnTo>
                  <a:lnTo>
                    <a:pt x="207" y="379"/>
                  </a:lnTo>
                  <a:lnTo>
                    <a:pt x="182" y="379"/>
                  </a:lnTo>
                  <a:lnTo>
                    <a:pt x="159" y="379"/>
                  </a:lnTo>
                  <a:lnTo>
                    <a:pt x="138" y="373"/>
                  </a:lnTo>
                  <a:lnTo>
                    <a:pt x="119" y="365"/>
                  </a:lnTo>
                  <a:lnTo>
                    <a:pt x="102" y="354"/>
                  </a:lnTo>
                  <a:lnTo>
                    <a:pt x="88" y="338"/>
                  </a:lnTo>
                  <a:lnTo>
                    <a:pt x="77" y="319"/>
                  </a:lnTo>
                  <a:lnTo>
                    <a:pt x="71" y="294"/>
                  </a:lnTo>
                  <a:lnTo>
                    <a:pt x="67" y="265"/>
                  </a:lnTo>
                  <a:lnTo>
                    <a:pt x="67" y="125"/>
                  </a:lnTo>
                  <a:lnTo>
                    <a:pt x="0" y="125"/>
                  </a:lnTo>
                  <a:lnTo>
                    <a:pt x="0" y="85"/>
                  </a:lnTo>
                  <a:lnTo>
                    <a:pt x="67" y="85"/>
                  </a:lnTo>
                  <a:lnTo>
                    <a:pt x="6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589" name="Group 415"/>
          <p:cNvGrpSpPr>
            <a:grpSpLocks noChangeAspect="1"/>
          </p:cNvGrpSpPr>
          <p:nvPr/>
        </p:nvGrpSpPr>
        <p:grpSpPr bwMode="auto">
          <a:xfrm>
            <a:off x="4248133" y="2089182"/>
            <a:ext cx="1009698" cy="173810"/>
            <a:chOff x="0" y="1496"/>
            <a:chExt cx="6303" cy="1085"/>
          </a:xfrm>
          <a:solidFill>
            <a:schemeClr val="tx2"/>
          </a:solidFill>
        </p:grpSpPr>
        <p:sp>
          <p:nvSpPr>
            <p:cNvPr id="590"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38" name="Group 432"/>
          <p:cNvGrpSpPr>
            <a:grpSpLocks noChangeAspect="1"/>
          </p:cNvGrpSpPr>
          <p:nvPr/>
        </p:nvGrpSpPr>
        <p:grpSpPr bwMode="auto">
          <a:xfrm>
            <a:off x="7137022" y="3793763"/>
            <a:ext cx="654517" cy="136960"/>
            <a:chOff x="8" y="1359"/>
            <a:chExt cx="6332" cy="1325"/>
          </a:xfrm>
          <a:solidFill>
            <a:schemeClr val="tx2"/>
          </a:solidFill>
        </p:grpSpPr>
        <p:sp>
          <p:nvSpPr>
            <p:cNvPr id="639"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49" name="Picture 6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7022" y="4100186"/>
            <a:ext cx="741074" cy="166925"/>
          </a:xfrm>
          <a:prstGeom prst="rect">
            <a:avLst/>
          </a:prstGeom>
        </p:spPr>
      </p:pic>
      <p:pic>
        <p:nvPicPr>
          <p:cNvPr id="650" name="Picture 6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94388" y="3803413"/>
            <a:ext cx="472189" cy="201390"/>
          </a:xfrm>
          <a:prstGeom prst="rect">
            <a:avLst/>
          </a:prstGeom>
        </p:spPr>
      </p:pic>
      <p:pic>
        <p:nvPicPr>
          <p:cNvPr id="651" name="Picture 65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810043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grpSp>
        <p:nvGrpSpPr>
          <p:cNvPr id="652" name="Group 516"/>
          <p:cNvGrpSpPr>
            <a:grpSpLocks noChangeAspect="1"/>
          </p:cNvGrpSpPr>
          <p:nvPr/>
        </p:nvGrpSpPr>
        <p:grpSpPr bwMode="auto">
          <a:xfrm>
            <a:off x="7137022" y="3466830"/>
            <a:ext cx="634387" cy="141568"/>
            <a:chOff x="500" y="1283"/>
            <a:chExt cx="6305" cy="1407"/>
          </a:xfrm>
          <a:solidFill>
            <a:schemeClr val="tx2"/>
          </a:solidFill>
        </p:grpSpPr>
        <p:sp>
          <p:nvSpPr>
            <p:cNvPr id="653"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3" name="Group 516"/>
          <p:cNvGrpSpPr>
            <a:grpSpLocks noChangeAspect="1"/>
          </p:cNvGrpSpPr>
          <p:nvPr/>
        </p:nvGrpSpPr>
        <p:grpSpPr bwMode="auto">
          <a:xfrm>
            <a:off x="7168769" y="2434259"/>
            <a:ext cx="634387" cy="141568"/>
            <a:chOff x="500" y="1283"/>
            <a:chExt cx="6305" cy="1407"/>
          </a:xfrm>
          <a:solidFill>
            <a:schemeClr val="tx2"/>
          </a:solidFill>
        </p:grpSpPr>
        <p:sp>
          <p:nvSpPr>
            <p:cNvPr id="709"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4" name="Group 487"/>
          <p:cNvGrpSpPr>
            <a:grpSpLocks noChangeAspect="1"/>
          </p:cNvGrpSpPr>
          <p:nvPr/>
        </p:nvGrpSpPr>
        <p:grpSpPr bwMode="auto">
          <a:xfrm>
            <a:off x="7168769" y="2226066"/>
            <a:ext cx="528595" cy="143141"/>
            <a:chOff x="587" y="1283"/>
            <a:chExt cx="6263" cy="1696"/>
          </a:xfrm>
          <a:solidFill>
            <a:schemeClr val="tx2"/>
          </a:solidFill>
        </p:grpSpPr>
        <p:sp>
          <p:nvSpPr>
            <p:cNvPr id="698" name="Freeform 489"/>
            <p:cNvSpPr>
              <a:spLocks/>
            </p:cNvSpPr>
            <p:nvPr/>
          </p:nvSpPr>
          <p:spPr bwMode="auto">
            <a:xfrm>
              <a:off x="3214" y="1283"/>
              <a:ext cx="570" cy="1233"/>
            </a:xfrm>
            <a:custGeom>
              <a:avLst/>
              <a:gdLst>
                <a:gd name="T0" fmla="*/ 274 w 570"/>
                <a:gd name="T1" fmla="*/ 0 h 1233"/>
                <a:gd name="T2" fmla="*/ 318 w 570"/>
                <a:gd name="T3" fmla="*/ 6 h 1233"/>
                <a:gd name="T4" fmla="*/ 359 w 570"/>
                <a:gd name="T5" fmla="*/ 21 h 1233"/>
                <a:gd name="T6" fmla="*/ 393 w 570"/>
                <a:gd name="T7" fmla="*/ 48 h 1233"/>
                <a:gd name="T8" fmla="*/ 424 w 570"/>
                <a:gd name="T9" fmla="*/ 81 h 1233"/>
                <a:gd name="T10" fmla="*/ 447 w 570"/>
                <a:gd name="T11" fmla="*/ 119 h 1233"/>
                <a:gd name="T12" fmla="*/ 464 w 570"/>
                <a:gd name="T13" fmla="*/ 159 h 1233"/>
                <a:gd name="T14" fmla="*/ 478 w 570"/>
                <a:gd name="T15" fmla="*/ 202 h 1233"/>
                <a:gd name="T16" fmla="*/ 485 w 570"/>
                <a:gd name="T17" fmla="*/ 246 h 1233"/>
                <a:gd name="T18" fmla="*/ 487 w 570"/>
                <a:gd name="T19" fmla="*/ 290 h 1233"/>
                <a:gd name="T20" fmla="*/ 483 w 570"/>
                <a:gd name="T21" fmla="*/ 371 h 1233"/>
                <a:gd name="T22" fmla="*/ 470 w 570"/>
                <a:gd name="T23" fmla="*/ 451 h 1233"/>
                <a:gd name="T24" fmla="*/ 451 w 570"/>
                <a:gd name="T25" fmla="*/ 530 h 1233"/>
                <a:gd name="T26" fmla="*/ 428 w 570"/>
                <a:gd name="T27" fmla="*/ 605 h 1233"/>
                <a:gd name="T28" fmla="*/ 401 w 570"/>
                <a:gd name="T29" fmla="*/ 680 h 1233"/>
                <a:gd name="T30" fmla="*/ 368 w 570"/>
                <a:gd name="T31" fmla="*/ 751 h 1233"/>
                <a:gd name="T32" fmla="*/ 418 w 570"/>
                <a:gd name="T33" fmla="*/ 799 h 1233"/>
                <a:gd name="T34" fmla="*/ 464 w 570"/>
                <a:gd name="T35" fmla="*/ 849 h 1233"/>
                <a:gd name="T36" fmla="*/ 499 w 570"/>
                <a:gd name="T37" fmla="*/ 893 h 1233"/>
                <a:gd name="T38" fmla="*/ 529 w 570"/>
                <a:gd name="T39" fmla="*/ 941 h 1233"/>
                <a:gd name="T40" fmla="*/ 553 w 570"/>
                <a:gd name="T41" fmla="*/ 993 h 1233"/>
                <a:gd name="T42" fmla="*/ 568 w 570"/>
                <a:gd name="T43" fmla="*/ 1048 h 1233"/>
                <a:gd name="T44" fmla="*/ 570 w 570"/>
                <a:gd name="T45" fmla="*/ 1079 h 1233"/>
                <a:gd name="T46" fmla="*/ 568 w 570"/>
                <a:gd name="T47" fmla="*/ 1110 h 1233"/>
                <a:gd name="T48" fmla="*/ 562 w 570"/>
                <a:gd name="T49" fmla="*/ 1139 h 1233"/>
                <a:gd name="T50" fmla="*/ 553 w 570"/>
                <a:gd name="T51" fmla="*/ 1166 h 1233"/>
                <a:gd name="T52" fmla="*/ 537 w 570"/>
                <a:gd name="T53" fmla="*/ 1191 h 1233"/>
                <a:gd name="T54" fmla="*/ 514 w 570"/>
                <a:gd name="T55" fmla="*/ 1210 h 1233"/>
                <a:gd name="T56" fmla="*/ 487 w 570"/>
                <a:gd name="T57" fmla="*/ 1223 h 1233"/>
                <a:gd name="T58" fmla="*/ 447 w 570"/>
                <a:gd name="T59" fmla="*/ 1233 h 1233"/>
                <a:gd name="T60" fmla="*/ 407 w 570"/>
                <a:gd name="T61" fmla="*/ 1229 h 1233"/>
                <a:gd name="T62" fmla="*/ 366 w 570"/>
                <a:gd name="T63" fmla="*/ 1219 h 1233"/>
                <a:gd name="T64" fmla="*/ 328 w 570"/>
                <a:gd name="T65" fmla="*/ 1204 h 1233"/>
                <a:gd name="T66" fmla="*/ 293 w 570"/>
                <a:gd name="T67" fmla="*/ 1183 h 1233"/>
                <a:gd name="T68" fmla="*/ 245 w 570"/>
                <a:gd name="T69" fmla="*/ 1144 h 1233"/>
                <a:gd name="T70" fmla="*/ 203 w 570"/>
                <a:gd name="T71" fmla="*/ 1100 h 1233"/>
                <a:gd name="T72" fmla="*/ 169 w 570"/>
                <a:gd name="T73" fmla="*/ 1050 h 1233"/>
                <a:gd name="T74" fmla="*/ 138 w 570"/>
                <a:gd name="T75" fmla="*/ 997 h 1233"/>
                <a:gd name="T76" fmla="*/ 113 w 570"/>
                <a:gd name="T77" fmla="*/ 939 h 1233"/>
                <a:gd name="T78" fmla="*/ 92 w 570"/>
                <a:gd name="T79" fmla="*/ 881 h 1233"/>
                <a:gd name="T80" fmla="*/ 74 w 570"/>
                <a:gd name="T81" fmla="*/ 822 h 1233"/>
                <a:gd name="T82" fmla="*/ 69 w 570"/>
                <a:gd name="T83" fmla="*/ 799 h 1233"/>
                <a:gd name="T84" fmla="*/ 46 w 570"/>
                <a:gd name="T85" fmla="*/ 734 h 1233"/>
                <a:gd name="T86" fmla="*/ 28 w 570"/>
                <a:gd name="T87" fmla="*/ 668 h 1233"/>
                <a:gd name="T88" fmla="*/ 15 w 570"/>
                <a:gd name="T89" fmla="*/ 601 h 1233"/>
                <a:gd name="T90" fmla="*/ 5 w 570"/>
                <a:gd name="T91" fmla="*/ 522 h 1233"/>
                <a:gd name="T92" fmla="*/ 0 w 570"/>
                <a:gd name="T93" fmla="*/ 442 h 1233"/>
                <a:gd name="T94" fmla="*/ 1 w 570"/>
                <a:gd name="T95" fmla="*/ 363 h 1233"/>
                <a:gd name="T96" fmla="*/ 9 w 570"/>
                <a:gd name="T97" fmla="*/ 307 h 1233"/>
                <a:gd name="T98" fmla="*/ 23 w 570"/>
                <a:gd name="T99" fmla="*/ 251 h 1233"/>
                <a:gd name="T100" fmla="*/ 42 w 570"/>
                <a:gd name="T101" fmla="*/ 198 h 1233"/>
                <a:gd name="T102" fmla="*/ 67 w 570"/>
                <a:gd name="T103" fmla="*/ 148 h 1233"/>
                <a:gd name="T104" fmla="*/ 92 w 570"/>
                <a:gd name="T105" fmla="*/ 111 h 1233"/>
                <a:gd name="T106" fmla="*/ 119 w 570"/>
                <a:gd name="T107" fmla="*/ 77 h 1233"/>
                <a:gd name="T108" fmla="*/ 151 w 570"/>
                <a:gd name="T109" fmla="*/ 46 h 1233"/>
                <a:gd name="T110" fmla="*/ 190 w 570"/>
                <a:gd name="T111" fmla="*/ 23 h 1233"/>
                <a:gd name="T112" fmla="*/ 230 w 570"/>
                <a:gd name="T113" fmla="*/ 6 h 1233"/>
                <a:gd name="T114" fmla="*/ 274 w 570"/>
                <a:gd name="T11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0" h="1233">
                  <a:moveTo>
                    <a:pt x="274" y="0"/>
                  </a:moveTo>
                  <a:lnTo>
                    <a:pt x="318" y="6"/>
                  </a:lnTo>
                  <a:lnTo>
                    <a:pt x="359" y="21"/>
                  </a:lnTo>
                  <a:lnTo>
                    <a:pt x="393" y="48"/>
                  </a:lnTo>
                  <a:lnTo>
                    <a:pt x="424" y="81"/>
                  </a:lnTo>
                  <a:lnTo>
                    <a:pt x="447" y="119"/>
                  </a:lnTo>
                  <a:lnTo>
                    <a:pt x="464" y="159"/>
                  </a:lnTo>
                  <a:lnTo>
                    <a:pt x="478" y="202"/>
                  </a:lnTo>
                  <a:lnTo>
                    <a:pt x="485" y="246"/>
                  </a:lnTo>
                  <a:lnTo>
                    <a:pt x="487" y="290"/>
                  </a:lnTo>
                  <a:lnTo>
                    <a:pt x="483" y="371"/>
                  </a:lnTo>
                  <a:lnTo>
                    <a:pt x="470" y="451"/>
                  </a:lnTo>
                  <a:lnTo>
                    <a:pt x="451" y="530"/>
                  </a:lnTo>
                  <a:lnTo>
                    <a:pt x="428" y="605"/>
                  </a:lnTo>
                  <a:lnTo>
                    <a:pt x="401" y="680"/>
                  </a:lnTo>
                  <a:lnTo>
                    <a:pt x="368" y="751"/>
                  </a:lnTo>
                  <a:lnTo>
                    <a:pt x="418" y="799"/>
                  </a:lnTo>
                  <a:lnTo>
                    <a:pt x="464" y="849"/>
                  </a:lnTo>
                  <a:lnTo>
                    <a:pt x="499" y="893"/>
                  </a:lnTo>
                  <a:lnTo>
                    <a:pt x="529" y="941"/>
                  </a:lnTo>
                  <a:lnTo>
                    <a:pt x="553" y="993"/>
                  </a:lnTo>
                  <a:lnTo>
                    <a:pt x="568" y="1048"/>
                  </a:lnTo>
                  <a:lnTo>
                    <a:pt x="570" y="1079"/>
                  </a:lnTo>
                  <a:lnTo>
                    <a:pt x="568" y="1110"/>
                  </a:lnTo>
                  <a:lnTo>
                    <a:pt x="562" y="1139"/>
                  </a:lnTo>
                  <a:lnTo>
                    <a:pt x="553" y="1166"/>
                  </a:lnTo>
                  <a:lnTo>
                    <a:pt x="537" y="1191"/>
                  </a:lnTo>
                  <a:lnTo>
                    <a:pt x="514" y="1210"/>
                  </a:lnTo>
                  <a:lnTo>
                    <a:pt x="487" y="1223"/>
                  </a:lnTo>
                  <a:lnTo>
                    <a:pt x="447" y="1233"/>
                  </a:lnTo>
                  <a:lnTo>
                    <a:pt x="407" y="1229"/>
                  </a:lnTo>
                  <a:lnTo>
                    <a:pt x="366" y="1219"/>
                  </a:lnTo>
                  <a:lnTo>
                    <a:pt x="328" y="1204"/>
                  </a:lnTo>
                  <a:lnTo>
                    <a:pt x="293" y="1183"/>
                  </a:lnTo>
                  <a:lnTo>
                    <a:pt x="245" y="1144"/>
                  </a:lnTo>
                  <a:lnTo>
                    <a:pt x="203" y="1100"/>
                  </a:lnTo>
                  <a:lnTo>
                    <a:pt x="169" y="1050"/>
                  </a:lnTo>
                  <a:lnTo>
                    <a:pt x="138" y="997"/>
                  </a:lnTo>
                  <a:lnTo>
                    <a:pt x="113" y="939"/>
                  </a:lnTo>
                  <a:lnTo>
                    <a:pt x="92" y="881"/>
                  </a:lnTo>
                  <a:lnTo>
                    <a:pt x="74" y="822"/>
                  </a:lnTo>
                  <a:lnTo>
                    <a:pt x="69" y="799"/>
                  </a:lnTo>
                  <a:lnTo>
                    <a:pt x="46" y="734"/>
                  </a:lnTo>
                  <a:lnTo>
                    <a:pt x="28" y="668"/>
                  </a:lnTo>
                  <a:lnTo>
                    <a:pt x="15" y="601"/>
                  </a:lnTo>
                  <a:lnTo>
                    <a:pt x="5" y="522"/>
                  </a:lnTo>
                  <a:lnTo>
                    <a:pt x="0" y="442"/>
                  </a:lnTo>
                  <a:lnTo>
                    <a:pt x="1" y="363"/>
                  </a:lnTo>
                  <a:lnTo>
                    <a:pt x="9" y="307"/>
                  </a:lnTo>
                  <a:lnTo>
                    <a:pt x="23" y="251"/>
                  </a:lnTo>
                  <a:lnTo>
                    <a:pt x="42" y="198"/>
                  </a:lnTo>
                  <a:lnTo>
                    <a:pt x="67" y="148"/>
                  </a:lnTo>
                  <a:lnTo>
                    <a:pt x="92" y="111"/>
                  </a:lnTo>
                  <a:lnTo>
                    <a:pt x="119" y="77"/>
                  </a:lnTo>
                  <a:lnTo>
                    <a:pt x="151" y="46"/>
                  </a:lnTo>
                  <a:lnTo>
                    <a:pt x="190" y="23"/>
                  </a:lnTo>
                  <a:lnTo>
                    <a:pt x="230" y="6"/>
                  </a:lnTo>
                  <a:lnTo>
                    <a:pt x="27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699" name="Freeform 490"/>
            <p:cNvSpPr>
              <a:spLocks/>
            </p:cNvSpPr>
            <p:nvPr/>
          </p:nvSpPr>
          <p:spPr bwMode="auto">
            <a:xfrm>
              <a:off x="2872" y="1632"/>
              <a:ext cx="466" cy="847"/>
            </a:xfrm>
            <a:custGeom>
              <a:avLst/>
              <a:gdLst>
                <a:gd name="T0" fmla="*/ 46 w 466"/>
                <a:gd name="T1" fmla="*/ 0 h 847"/>
                <a:gd name="T2" fmla="*/ 67 w 466"/>
                <a:gd name="T3" fmla="*/ 4 h 847"/>
                <a:gd name="T4" fmla="*/ 88 w 466"/>
                <a:gd name="T5" fmla="*/ 14 h 847"/>
                <a:gd name="T6" fmla="*/ 105 w 466"/>
                <a:gd name="T7" fmla="*/ 25 h 847"/>
                <a:gd name="T8" fmla="*/ 123 w 466"/>
                <a:gd name="T9" fmla="*/ 37 h 847"/>
                <a:gd name="T10" fmla="*/ 163 w 466"/>
                <a:gd name="T11" fmla="*/ 77 h 847"/>
                <a:gd name="T12" fmla="*/ 199 w 466"/>
                <a:gd name="T13" fmla="*/ 123 h 847"/>
                <a:gd name="T14" fmla="*/ 242 w 466"/>
                <a:gd name="T15" fmla="*/ 189 h 847"/>
                <a:gd name="T16" fmla="*/ 278 w 466"/>
                <a:gd name="T17" fmla="*/ 258 h 847"/>
                <a:gd name="T18" fmla="*/ 311 w 466"/>
                <a:gd name="T19" fmla="*/ 329 h 847"/>
                <a:gd name="T20" fmla="*/ 342 w 466"/>
                <a:gd name="T21" fmla="*/ 402 h 847"/>
                <a:gd name="T22" fmla="*/ 367 w 466"/>
                <a:gd name="T23" fmla="*/ 477 h 847"/>
                <a:gd name="T24" fmla="*/ 393 w 466"/>
                <a:gd name="T25" fmla="*/ 529 h 847"/>
                <a:gd name="T26" fmla="*/ 438 w 466"/>
                <a:gd name="T27" fmla="*/ 642 h 847"/>
                <a:gd name="T28" fmla="*/ 455 w 466"/>
                <a:gd name="T29" fmla="*/ 698 h 847"/>
                <a:gd name="T30" fmla="*/ 464 w 466"/>
                <a:gd name="T31" fmla="*/ 753 h 847"/>
                <a:gd name="T32" fmla="*/ 466 w 466"/>
                <a:gd name="T33" fmla="*/ 771 h 847"/>
                <a:gd name="T34" fmla="*/ 466 w 466"/>
                <a:gd name="T35" fmla="*/ 790 h 847"/>
                <a:gd name="T36" fmla="*/ 463 w 466"/>
                <a:gd name="T37" fmla="*/ 809 h 847"/>
                <a:gd name="T38" fmla="*/ 457 w 466"/>
                <a:gd name="T39" fmla="*/ 826 h 847"/>
                <a:gd name="T40" fmla="*/ 445 w 466"/>
                <a:gd name="T41" fmla="*/ 840 h 847"/>
                <a:gd name="T42" fmla="*/ 430 w 466"/>
                <a:gd name="T43" fmla="*/ 847 h 847"/>
                <a:gd name="T44" fmla="*/ 407 w 466"/>
                <a:gd name="T45" fmla="*/ 847 h 847"/>
                <a:gd name="T46" fmla="*/ 386 w 466"/>
                <a:gd name="T47" fmla="*/ 838 h 847"/>
                <a:gd name="T48" fmla="*/ 367 w 466"/>
                <a:gd name="T49" fmla="*/ 824 h 847"/>
                <a:gd name="T50" fmla="*/ 349 w 466"/>
                <a:gd name="T51" fmla="*/ 807 h 847"/>
                <a:gd name="T52" fmla="*/ 336 w 466"/>
                <a:gd name="T53" fmla="*/ 792 h 847"/>
                <a:gd name="T54" fmla="*/ 301 w 466"/>
                <a:gd name="T55" fmla="*/ 744 h 847"/>
                <a:gd name="T56" fmla="*/ 276 w 466"/>
                <a:gd name="T57" fmla="*/ 690 h 847"/>
                <a:gd name="T58" fmla="*/ 257 w 466"/>
                <a:gd name="T59" fmla="*/ 636 h 847"/>
                <a:gd name="T60" fmla="*/ 246 w 466"/>
                <a:gd name="T61" fmla="*/ 578 h 847"/>
                <a:gd name="T62" fmla="*/ 238 w 466"/>
                <a:gd name="T63" fmla="*/ 506 h 847"/>
                <a:gd name="T64" fmla="*/ 201 w 466"/>
                <a:gd name="T65" fmla="*/ 463 h 847"/>
                <a:gd name="T66" fmla="*/ 153 w 466"/>
                <a:gd name="T67" fmla="*/ 404 h 847"/>
                <a:gd name="T68" fmla="*/ 109 w 466"/>
                <a:gd name="T69" fmla="*/ 342 h 847"/>
                <a:gd name="T70" fmla="*/ 69 w 466"/>
                <a:gd name="T71" fmla="*/ 277 h 847"/>
                <a:gd name="T72" fmla="*/ 34 w 466"/>
                <a:gd name="T73" fmla="*/ 208 h 847"/>
                <a:gd name="T74" fmla="*/ 15 w 466"/>
                <a:gd name="T75" fmla="*/ 156 h 847"/>
                <a:gd name="T76" fmla="*/ 2 w 466"/>
                <a:gd name="T77" fmla="*/ 100 h 847"/>
                <a:gd name="T78" fmla="*/ 0 w 466"/>
                <a:gd name="T79" fmla="*/ 83 h 847"/>
                <a:gd name="T80" fmla="*/ 0 w 466"/>
                <a:gd name="T81" fmla="*/ 66 h 847"/>
                <a:gd name="T82" fmla="*/ 0 w 466"/>
                <a:gd name="T83" fmla="*/ 47 h 847"/>
                <a:gd name="T84" fmla="*/ 4 w 466"/>
                <a:gd name="T85" fmla="*/ 29 h 847"/>
                <a:gd name="T86" fmla="*/ 13 w 466"/>
                <a:gd name="T87" fmla="*/ 16 h 847"/>
                <a:gd name="T88" fmla="*/ 27 w 466"/>
                <a:gd name="T89" fmla="*/ 4 h 847"/>
                <a:gd name="T90" fmla="*/ 46 w 466"/>
                <a:gd name="T9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847">
                  <a:moveTo>
                    <a:pt x="46" y="0"/>
                  </a:moveTo>
                  <a:lnTo>
                    <a:pt x="67" y="4"/>
                  </a:lnTo>
                  <a:lnTo>
                    <a:pt x="88" y="14"/>
                  </a:lnTo>
                  <a:lnTo>
                    <a:pt x="105" y="25"/>
                  </a:lnTo>
                  <a:lnTo>
                    <a:pt x="123" y="37"/>
                  </a:lnTo>
                  <a:lnTo>
                    <a:pt x="163" y="77"/>
                  </a:lnTo>
                  <a:lnTo>
                    <a:pt x="199" y="123"/>
                  </a:lnTo>
                  <a:lnTo>
                    <a:pt x="242" y="189"/>
                  </a:lnTo>
                  <a:lnTo>
                    <a:pt x="278" y="258"/>
                  </a:lnTo>
                  <a:lnTo>
                    <a:pt x="311" y="329"/>
                  </a:lnTo>
                  <a:lnTo>
                    <a:pt x="342" y="402"/>
                  </a:lnTo>
                  <a:lnTo>
                    <a:pt x="367" y="477"/>
                  </a:lnTo>
                  <a:lnTo>
                    <a:pt x="393" y="529"/>
                  </a:lnTo>
                  <a:lnTo>
                    <a:pt x="438" y="642"/>
                  </a:lnTo>
                  <a:lnTo>
                    <a:pt x="455" y="698"/>
                  </a:lnTo>
                  <a:lnTo>
                    <a:pt x="464" y="753"/>
                  </a:lnTo>
                  <a:lnTo>
                    <a:pt x="466" y="771"/>
                  </a:lnTo>
                  <a:lnTo>
                    <a:pt x="466" y="790"/>
                  </a:lnTo>
                  <a:lnTo>
                    <a:pt x="463" y="809"/>
                  </a:lnTo>
                  <a:lnTo>
                    <a:pt x="457" y="826"/>
                  </a:lnTo>
                  <a:lnTo>
                    <a:pt x="445" y="840"/>
                  </a:lnTo>
                  <a:lnTo>
                    <a:pt x="430" y="847"/>
                  </a:lnTo>
                  <a:lnTo>
                    <a:pt x="407" y="847"/>
                  </a:lnTo>
                  <a:lnTo>
                    <a:pt x="386" y="838"/>
                  </a:lnTo>
                  <a:lnTo>
                    <a:pt x="367" y="824"/>
                  </a:lnTo>
                  <a:lnTo>
                    <a:pt x="349" y="807"/>
                  </a:lnTo>
                  <a:lnTo>
                    <a:pt x="336" y="792"/>
                  </a:lnTo>
                  <a:lnTo>
                    <a:pt x="301" y="744"/>
                  </a:lnTo>
                  <a:lnTo>
                    <a:pt x="276" y="690"/>
                  </a:lnTo>
                  <a:lnTo>
                    <a:pt x="257" y="636"/>
                  </a:lnTo>
                  <a:lnTo>
                    <a:pt x="246" y="578"/>
                  </a:lnTo>
                  <a:lnTo>
                    <a:pt x="238" y="506"/>
                  </a:lnTo>
                  <a:lnTo>
                    <a:pt x="201" y="463"/>
                  </a:lnTo>
                  <a:lnTo>
                    <a:pt x="153" y="404"/>
                  </a:lnTo>
                  <a:lnTo>
                    <a:pt x="109" y="342"/>
                  </a:lnTo>
                  <a:lnTo>
                    <a:pt x="69" y="277"/>
                  </a:lnTo>
                  <a:lnTo>
                    <a:pt x="34" y="208"/>
                  </a:lnTo>
                  <a:lnTo>
                    <a:pt x="15" y="156"/>
                  </a:lnTo>
                  <a:lnTo>
                    <a:pt x="2" y="100"/>
                  </a:lnTo>
                  <a:lnTo>
                    <a:pt x="0" y="83"/>
                  </a:lnTo>
                  <a:lnTo>
                    <a:pt x="0" y="66"/>
                  </a:lnTo>
                  <a:lnTo>
                    <a:pt x="0" y="47"/>
                  </a:lnTo>
                  <a:lnTo>
                    <a:pt x="4" y="29"/>
                  </a:lnTo>
                  <a:lnTo>
                    <a:pt x="13" y="16"/>
                  </a:lnTo>
                  <a:lnTo>
                    <a:pt x="27" y="4"/>
                  </a:lnTo>
                  <a:lnTo>
                    <a:pt x="46"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0" name="Freeform 491"/>
            <p:cNvSpPr>
              <a:spLocks/>
            </p:cNvSpPr>
            <p:nvPr/>
          </p:nvSpPr>
          <p:spPr bwMode="auto">
            <a:xfrm>
              <a:off x="587" y="2138"/>
              <a:ext cx="1021" cy="576"/>
            </a:xfrm>
            <a:custGeom>
              <a:avLst/>
              <a:gdLst>
                <a:gd name="T0" fmla="*/ 330 w 1021"/>
                <a:gd name="T1" fmla="*/ 3 h 576"/>
                <a:gd name="T2" fmla="*/ 422 w 1021"/>
                <a:gd name="T3" fmla="*/ 30 h 576"/>
                <a:gd name="T4" fmla="*/ 490 w 1021"/>
                <a:gd name="T5" fmla="*/ 80 h 576"/>
                <a:gd name="T6" fmla="*/ 541 w 1021"/>
                <a:gd name="T7" fmla="*/ 80 h 576"/>
                <a:gd name="T8" fmla="*/ 611 w 1021"/>
                <a:gd name="T9" fmla="*/ 30 h 576"/>
                <a:gd name="T10" fmla="*/ 695 w 1021"/>
                <a:gd name="T11" fmla="*/ 3 h 576"/>
                <a:gd name="T12" fmla="*/ 785 w 1021"/>
                <a:gd name="T13" fmla="*/ 1 h 576"/>
                <a:gd name="T14" fmla="*/ 860 w 1021"/>
                <a:gd name="T15" fmla="*/ 19 h 576"/>
                <a:gd name="T16" fmla="*/ 922 w 1021"/>
                <a:gd name="T17" fmla="*/ 49 h 576"/>
                <a:gd name="T18" fmla="*/ 979 w 1021"/>
                <a:gd name="T19" fmla="*/ 105 h 576"/>
                <a:gd name="T20" fmla="*/ 1016 w 1021"/>
                <a:gd name="T21" fmla="*/ 195 h 576"/>
                <a:gd name="T22" fmla="*/ 1021 w 1021"/>
                <a:gd name="T23" fmla="*/ 576 h 576"/>
                <a:gd name="T24" fmla="*/ 931 w 1021"/>
                <a:gd name="T25" fmla="*/ 249 h 576"/>
                <a:gd name="T26" fmla="*/ 918 w 1021"/>
                <a:gd name="T27" fmla="*/ 178 h 576"/>
                <a:gd name="T28" fmla="*/ 877 w 1021"/>
                <a:gd name="T29" fmla="*/ 126 h 576"/>
                <a:gd name="T30" fmla="*/ 816 w 1021"/>
                <a:gd name="T31" fmla="*/ 94 h 576"/>
                <a:gd name="T32" fmla="*/ 743 w 1021"/>
                <a:gd name="T33" fmla="*/ 84 h 576"/>
                <a:gd name="T34" fmla="*/ 674 w 1021"/>
                <a:gd name="T35" fmla="*/ 94 h 576"/>
                <a:gd name="T36" fmla="*/ 612 w 1021"/>
                <a:gd name="T37" fmla="*/ 124 h 576"/>
                <a:gd name="T38" fmla="*/ 570 w 1021"/>
                <a:gd name="T39" fmla="*/ 176 h 576"/>
                <a:gd name="T40" fmla="*/ 555 w 1021"/>
                <a:gd name="T41" fmla="*/ 249 h 576"/>
                <a:gd name="T42" fmla="*/ 465 w 1021"/>
                <a:gd name="T43" fmla="*/ 576 h 576"/>
                <a:gd name="T44" fmla="*/ 461 w 1021"/>
                <a:gd name="T45" fmla="*/ 209 h 576"/>
                <a:gd name="T46" fmla="*/ 432 w 1021"/>
                <a:gd name="T47" fmla="*/ 147 h 576"/>
                <a:gd name="T48" fmla="*/ 382 w 1021"/>
                <a:gd name="T49" fmla="*/ 105 h 576"/>
                <a:gd name="T50" fmla="*/ 315 w 1021"/>
                <a:gd name="T51" fmla="*/ 86 h 576"/>
                <a:gd name="T52" fmla="*/ 242 w 1021"/>
                <a:gd name="T53" fmla="*/ 86 h 576"/>
                <a:gd name="T54" fmla="*/ 175 w 1021"/>
                <a:gd name="T55" fmla="*/ 105 h 576"/>
                <a:gd name="T56" fmla="*/ 123 w 1021"/>
                <a:gd name="T57" fmla="*/ 147 h 576"/>
                <a:gd name="T58" fmla="*/ 92 w 1021"/>
                <a:gd name="T59" fmla="*/ 209 h 576"/>
                <a:gd name="T60" fmla="*/ 88 w 1021"/>
                <a:gd name="T61" fmla="*/ 576 h 576"/>
                <a:gd name="T62" fmla="*/ 0 w 1021"/>
                <a:gd name="T63" fmla="*/ 67 h 576"/>
                <a:gd name="T64" fmla="*/ 127 w 1021"/>
                <a:gd name="T65" fmla="*/ 40 h 576"/>
                <a:gd name="T66" fmla="*/ 223 w 1021"/>
                <a:gd name="T67"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1" h="576">
                  <a:moveTo>
                    <a:pt x="278" y="0"/>
                  </a:moveTo>
                  <a:lnTo>
                    <a:pt x="330" y="3"/>
                  </a:lnTo>
                  <a:lnTo>
                    <a:pt x="378" y="13"/>
                  </a:lnTo>
                  <a:lnTo>
                    <a:pt x="422" y="30"/>
                  </a:lnTo>
                  <a:lnTo>
                    <a:pt x="459" y="53"/>
                  </a:lnTo>
                  <a:lnTo>
                    <a:pt x="490" y="80"/>
                  </a:lnTo>
                  <a:lnTo>
                    <a:pt x="515" y="111"/>
                  </a:lnTo>
                  <a:lnTo>
                    <a:pt x="541" y="80"/>
                  </a:lnTo>
                  <a:lnTo>
                    <a:pt x="574" y="53"/>
                  </a:lnTo>
                  <a:lnTo>
                    <a:pt x="611" y="30"/>
                  </a:lnTo>
                  <a:lnTo>
                    <a:pt x="651" y="13"/>
                  </a:lnTo>
                  <a:lnTo>
                    <a:pt x="695" y="3"/>
                  </a:lnTo>
                  <a:lnTo>
                    <a:pt x="743" y="0"/>
                  </a:lnTo>
                  <a:lnTo>
                    <a:pt x="785" y="1"/>
                  </a:lnTo>
                  <a:lnTo>
                    <a:pt x="824" y="7"/>
                  </a:lnTo>
                  <a:lnTo>
                    <a:pt x="860" y="19"/>
                  </a:lnTo>
                  <a:lnTo>
                    <a:pt x="893" y="32"/>
                  </a:lnTo>
                  <a:lnTo>
                    <a:pt x="922" y="49"/>
                  </a:lnTo>
                  <a:lnTo>
                    <a:pt x="947" y="69"/>
                  </a:lnTo>
                  <a:lnTo>
                    <a:pt x="979" y="105"/>
                  </a:lnTo>
                  <a:lnTo>
                    <a:pt x="1002" y="147"/>
                  </a:lnTo>
                  <a:lnTo>
                    <a:pt x="1016" y="195"/>
                  </a:lnTo>
                  <a:lnTo>
                    <a:pt x="1021" y="249"/>
                  </a:lnTo>
                  <a:lnTo>
                    <a:pt x="1021" y="576"/>
                  </a:lnTo>
                  <a:lnTo>
                    <a:pt x="931" y="576"/>
                  </a:lnTo>
                  <a:lnTo>
                    <a:pt x="931" y="249"/>
                  </a:lnTo>
                  <a:lnTo>
                    <a:pt x="929" y="211"/>
                  </a:lnTo>
                  <a:lnTo>
                    <a:pt x="918" y="178"/>
                  </a:lnTo>
                  <a:lnTo>
                    <a:pt x="900" y="149"/>
                  </a:lnTo>
                  <a:lnTo>
                    <a:pt x="877" y="126"/>
                  </a:lnTo>
                  <a:lnTo>
                    <a:pt x="849" y="107"/>
                  </a:lnTo>
                  <a:lnTo>
                    <a:pt x="816" y="94"/>
                  </a:lnTo>
                  <a:lnTo>
                    <a:pt x="781" y="86"/>
                  </a:lnTo>
                  <a:lnTo>
                    <a:pt x="743" y="84"/>
                  </a:lnTo>
                  <a:lnTo>
                    <a:pt x="708" y="86"/>
                  </a:lnTo>
                  <a:lnTo>
                    <a:pt x="674" y="94"/>
                  </a:lnTo>
                  <a:lnTo>
                    <a:pt x="641" y="105"/>
                  </a:lnTo>
                  <a:lnTo>
                    <a:pt x="612" y="124"/>
                  </a:lnTo>
                  <a:lnTo>
                    <a:pt x="589" y="147"/>
                  </a:lnTo>
                  <a:lnTo>
                    <a:pt x="570" y="176"/>
                  </a:lnTo>
                  <a:lnTo>
                    <a:pt x="559" y="209"/>
                  </a:lnTo>
                  <a:lnTo>
                    <a:pt x="555" y="249"/>
                  </a:lnTo>
                  <a:lnTo>
                    <a:pt x="555" y="576"/>
                  </a:lnTo>
                  <a:lnTo>
                    <a:pt x="465" y="576"/>
                  </a:lnTo>
                  <a:lnTo>
                    <a:pt x="465" y="249"/>
                  </a:lnTo>
                  <a:lnTo>
                    <a:pt x="461" y="209"/>
                  </a:lnTo>
                  <a:lnTo>
                    <a:pt x="451" y="176"/>
                  </a:lnTo>
                  <a:lnTo>
                    <a:pt x="432" y="147"/>
                  </a:lnTo>
                  <a:lnTo>
                    <a:pt x="409" y="124"/>
                  </a:lnTo>
                  <a:lnTo>
                    <a:pt x="382" y="105"/>
                  </a:lnTo>
                  <a:lnTo>
                    <a:pt x="349" y="94"/>
                  </a:lnTo>
                  <a:lnTo>
                    <a:pt x="315" y="86"/>
                  </a:lnTo>
                  <a:lnTo>
                    <a:pt x="276" y="84"/>
                  </a:lnTo>
                  <a:lnTo>
                    <a:pt x="242" y="86"/>
                  </a:lnTo>
                  <a:lnTo>
                    <a:pt x="207" y="94"/>
                  </a:lnTo>
                  <a:lnTo>
                    <a:pt x="175" y="105"/>
                  </a:lnTo>
                  <a:lnTo>
                    <a:pt x="148" y="124"/>
                  </a:lnTo>
                  <a:lnTo>
                    <a:pt x="123" y="147"/>
                  </a:lnTo>
                  <a:lnTo>
                    <a:pt x="106" y="176"/>
                  </a:lnTo>
                  <a:lnTo>
                    <a:pt x="92" y="209"/>
                  </a:lnTo>
                  <a:lnTo>
                    <a:pt x="88" y="249"/>
                  </a:lnTo>
                  <a:lnTo>
                    <a:pt x="88" y="576"/>
                  </a:lnTo>
                  <a:lnTo>
                    <a:pt x="0" y="576"/>
                  </a:lnTo>
                  <a:lnTo>
                    <a:pt x="0" y="67"/>
                  </a:lnTo>
                  <a:lnTo>
                    <a:pt x="88" y="67"/>
                  </a:lnTo>
                  <a:lnTo>
                    <a:pt x="127" y="40"/>
                  </a:lnTo>
                  <a:lnTo>
                    <a:pt x="171" y="19"/>
                  </a:lnTo>
                  <a:lnTo>
                    <a:pt x="223" y="5"/>
                  </a:lnTo>
                  <a:lnTo>
                    <a:pt x="27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1" name="Freeform 492"/>
            <p:cNvSpPr>
              <a:spLocks/>
            </p:cNvSpPr>
            <p:nvPr/>
          </p:nvSpPr>
          <p:spPr bwMode="auto">
            <a:xfrm>
              <a:off x="1714" y="2138"/>
              <a:ext cx="586" cy="587"/>
            </a:xfrm>
            <a:custGeom>
              <a:avLst/>
              <a:gdLst>
                <a:gd name="T0" fmla="*/ 346 w 586"/>
                <a:gd name="T1" fmla="*/ 3 h 587"/>
                <a:gd name="T2" fmla="*/ 490 w 586"/>
                <a:gd name="T3" fmla="*/ 32 h 587"/>
                <a:gd name="T4" fmla="*/ 555 w 586"/>
                <a:gd name="T5" fmla="*/ 147 h 587"/>
                <a:gd name="T6" fmla="*/ 415 w 586"/>
                <a:gd name="T7" fmla="*/ 96 h 587"/>
                <a:gd name="T8" fmla="*/ 269 w 586"/>
                <a:gd name="T9" fmla="*/ 78 h 587"/>
                <a:gd name="T10" fmla="*/ 198 w 586"/>
                <a:gd name="T11" fmla="*/ 84 h 587"/>
                <a:gd name="T12" fmla="*/ 142 w 586"/>
                <a:gd name="T13" fmla="*/ 101 h 587"/>
                <a:gd name="T14" fmla="*/ 109 w 586"/>
                <a:gd name="T15" fmla="*/ 128 h 587"/>
                <a:gd name="T16" fmla="*/ 96 w 586"/>
                <a:gd name="T17" fmla="*/ 167 h 587"/>
                <a:gd name="T18" fmla="*/ 100 w 586"/>
                <a:gd name="T19" fmla="*/ 186 h 587"/>
                <a:gd name="T20" fmla="*/ 117 w 586"/>
                <a:gd name="T21" fmla="*/ 207 h 587"/>
                <a:gd name="T22" fmla="*/ 163 w 586"/>
                <a:gd name="T23" fmla="*/ 224 h 587"/>
                <a:gd name="T24" fmla="*/ 244 w 586"/>
                <a:gd name="T25" fmla="*/ 234 h 587"/>
                <a:gd name="T26" fmla="*/ 353 w 586"/>
                <a:gd name="T27" fmla="*/ 243 h 587"/>
                <a:gd name="T28" fmla="*/ 438 w 586"/>
                <a:gd name="T29" fmla="*/ 253 h 587"/>
                <a:gd name="T30" fmla="*/ 524 w 586"/>
                <a:gd name="T31" fmla="*/ 284 h 587"/>
                <a:gd name="T32" fmla="*/ 572 w 586"/>
                <a:gd name="T33" fmla="*/ 334 h 587"/>
                <a:gd name="T34" fmla="*/ 586 w 586"/>
                <a:gd name="T35" fmla="*/ 405 h 587"/>
                <a:gd name="T36" fmla="*/ 578 w 586"/>
                <a:gd name="T37" fmla="*/ 464 h 587"/>
                <a:gd name="T38" fmla="*/ 549 w 586"/>
                <a:gd name="T39" fmla="*/ 510 h 587"/>
                <a:gd name="T40" fmla="*/ 507 w 586"/>
                <a:gd name="T41" fmla="*/ 545 h 587"/>
                <a:gd name="T42" fmla="*/ 413 w 586"/>
                <a:gd name="T43" fmla="*/ 578 h 587"/>
                <a:gd name="T44" fmla="*/ 290 w 586"/>
                <a:gd name="T45" fmla="*/ 587 h 587"/>
                <a:gd name="T46" fmla="*/ 138 w 586"/>
                <a:gd name="T47" fmla="*/ 574 h 587"/>
                <a:gd name="T48" fmla="*/ 0 w 586"/>
                <a:gd name="T49" fmla="*/ 526 h 587"/>
                <a:gd name="T50" fmla="*/ 69 w 586"/>
                <a:gd name="T51" fmla="*/ 464 h 587"/>
                <a:gd name="T52" fmla="*/ 213 w 586"/>
                <a:gd name="T53" fmla="*/ 503 h 587"/>
                <a:gd name="T54" fmla="*/ 336 w 586"/>
                <a:gd name="T55" fmla="*/ 506 h 587"/>
                <a:gd name="T56" fmla="*/ 411 w 586"/>
                <a:gd name="T57" fmla="*/ 493 h 587"/>
                <a:gd name="T58" fmla="*/ 465 w 586"/>
                <a:gd name="T59" fmla="*/ 468 h 587"/>
                <a:gd name="T60" fmla="*/ 492 w 586"/>
                <a:gd name="T61" fmla="*/ 432 h 587"/>
                <a:gd name="T62" fmla="*/ 493 w 586"/>
                <a:gd name="T63" fmla="*/ 389 h 587"/>
                <a:gd name="T64" fmla="*/ 474 w 586"/>
                <a:gd name="T65" fmla="*/ 361 h 587"/>
                <a:gd name="T66" fmla="*/ 430 w 586"/>
                <a:gd name="T67" fmla="*/ 341 h 587"/>
                <a:gd name="T68" fmla="*/ 351 w 586"/>
                <a:gd name="T69" fmla="*/ 328 h 587"/>
                <a:gd name="T70" fmla="*/ 219 w 586"/>
                <a:gd name="T71" fmla="*/ 318 h 587"/>
                <a:gd name="T72" fmla="*/ 150 w 586"/>
                <a:gd name="T73" fmla="*/ 309 h 587"/>
                <a:gd name="T74" fmla="*/ 92 w 586"/>
                <a:gd name="T75" fmla="*/ 291 h 587"/>
                <a:gd name="T76" fmla="*/ 46 w 586"/>
                <a:gd name="T77" fmla="*/ 266 h 587"/>
                <a:gd name="T78" fmla="*/ 15 w 586"/>
                <a:gd name="T79" fmla="*/ 226 h 587"/>
                <a:gd name="T80" fmla="*/ 6 w 586"/>
                <a:gd name="T81" fmla="*/ 168 h 587"/>
                <a:gd name="T82" fmla="*/ 17 w 586"/>
                <a:gd name="T83" fmla="*/ 109 h 587"/>
                <a:gd name="T84" fmla="*/ 50 w 586"/>
                <a:gd name="T85" fmla="*/ 65 h 587"/>
                <a:gd name="T86" fmla="*/ 96 w 586"/>
                <a:gd name="T87" fmla="*/ 34 h 587"/>
                <a:gd name="T88" fmla="*/ 152 w 586"/>
                <a:gd name="T89" fmla="*/ 13 h 587"/>
                <a:gd name="T90" fmla="*/ 269 w 586"/>
                <a:gd name="T91"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6" h="587">
                  <a:moveTo>
                    <a:pt x="269" y="0"/>
                  </a:moveTo>
                  <a:lnTo>
                    <a:pt x="346" y="3"/>
                  </a:lnTo>
                  <a:lnTo>
                    <a:pt x="419" y="15"/>
                  </a:lnTo>
                  <a:lnTo>
                    <a:pt x="490" y="32"/>
                  </a:lnTo>
                  <a:lnTo>
                    <a:pt x="555" y="57"/>
                  </a:lnTo>
                  <a:lnTo>
                    <a:pt x="555" y="147"/>
                  </a:lnTo>
                  <a:lnTo>
                    <a:pt x="484" y="117"/>
                  </a:lnTo>
                  <a:lnTo>
                    <a:pt x="415" y="96"/>
                  </a:lnTo>
                  <a:lnTo>
                    <a:pt x="344" y="84"/>
                  </a:lnTo>
                  <a:lnTo>
                    <a:pt x="269" y="78"/>
                  </a:lnTo>
                  <a:lnTo>
                    <a:pt x="230" y="80"/>
                  </a:lnTo>
                  <a:lnTo>
                    <a:pt x="198" y="84"/>
                  </a:lnTo>
                  <a:lnTo>
                    <a:pt x="167" y="92"/>
                  </a:lnTo>
                  <a:lnTo>
                    <a:pt x="142" y="101"/>
                  </a:lnTo>
                  <a:lnTo>
                    <a:pt x="123" y="113"/>
                  </a:lnTo>
                  <a:lnTo>
                    <a:pt x="109" y="128"/>
                  </a:lnTo>
                  <a:lnTo>
                    <a:pt x="100" y="145"/>
                  </a:lnTo>
                  <a:lnTo>
                    <a:pt x="96" y="167"/>
                  </a:lnTo>
                  <a:lnTo>
                    <a:pt x="98" y="176"/>
                  </a:lnTo>
                  <a:lnTo>
                    <a:pt x="100" y="186"/>
                  </a:lnTo>
                  <a:lnTo>
                    <a:pt x="106" y="195"/>
                  </a:lnTo>
                  <a:lnTo>
                    <a:pt x="117" y="207"/>
                  </a:lnTo>
                  <a:lnTo>
                    <a:pt x="136" y="215"/>
                  </a:lnTo>
                  <a:lnTo>
                    <a:pt x="163" y="224"/>
                  </a:lnTo>
                  <a:lnTo>
                    <a:pt x="198" y="230"/>
                  </a:lnTo>
                  <a:lnTo>
                    <a:pt x="244" y="234"/>
                  </a:lnTo>
                  <a:lnTo>
                    <a:pt x="301" y="240"/>
                  </a:lnTo>
                  <a:lnTo>
                    <a:pt x="353" y="243"/>
                  </a:lnTo>
                  <a:lnTo>
                    <a:pt x="397" y="247"/>
                  </a:lnTo>
                  <a:lnTo>
                    <a:pt x="438" y="253"/>
                  </a:lnTo>
                  <a:lnTo>
                    <a:pt x="486" y="266"/>
                  </a:lnTo>
                  <a:lnTo>
                    <a:pt x="524" y="284"/>
                  </a:lnTo>
                  <a:lnTo>
                    <a:pt x="553" y="305"/>
                  </a:lnTo>
                  <a:lnTo>
                    <a:pt x="572" y="334"/>
                  </a:lnTo>
                  <a:lnTo>
                    <a:pt x="582" y="366"/>
                  </a:lnTo>
                  <a:lnTo>
                    <a:pt x="586" y="405"/>
                  </a:lnTo>
                  <a:lnTo>
                    <a:pt x="584" y="435"/>
                  </a:lnTo>
                  <a:lnTo>
                    <a:pt x="578" y="464"/>
                  </a:lnTo>
                  <a:lnTo>
                    <a:pt x="566" y="487"/>
                  </a:lnTo>
                  <a:lnTo>
                    <a:pt x="549" y="510"/>
                  </a:lnTo>
                  <a:lnTo>
                    <a:pt x="530" y="530"/>
                  </a:lnTo>
                  <a:lnTo>
                    <a:pt x="507" y="545"/>
                  </a:lnTo>
                  <a:lnTo>
                    <a:pt x="463" y="564"/>
                  </a:lnTo>
                  <a:lnTo>
                    <a:pt x="413" y="578"/>
                  </a:lnTo>
                  <a:lnTo>
                    <a:pt x="355" y="585"/>
                  </a:lnTo>
                  <a:lnTo>
                    <a:pt x="290" y="587"/>
                  </a:lnTo>
                  <a:lnTo>
                    <a:pt x="211" y="583"/>
                  </a:lnTo>
                  <a:lnTo>
                    <a:pt x="138" y="574"/>
                  </a:lnTo>
                  <a:lnTo>
                    <a:pt x="69" y="554"/>
                  </a:lnTo>
                  <a:lnTo>
                    <a:pt x="0" y="526"/>
                  </a:lnTo>
                  <a:lnTo>
                    <a:pt x="0" y="432"/>
                  </a:lnTo>
                  <a:lnTo>
                    <a:pt x="69" y="464"/>
                  </a:lnTo>
                  <a:lnTo>
                    <a:pt x="140" y="487"/>
                  </a:lnTo>
                  <a:lnTo>
                    <a:pt x="213" y="503"/>
                  </a:lnTo>
                  <a:lnTo>
                    <a:pt x="290" y="506"/>
                  </a:lnTo>
                  <a:lnTo>
                    <a:pt x="336" y="506"/>
                  </a:lnTo>
                  <a:lnTo>
                    <a:pt x="376" y="501"/>
                  </a:lnTo>
                  <a:lnTo>
                    <a:pt x="411" y="493"/>
                  </a:lnTo>
                  <a:lnTo>
                    <a:pt x="442" y="483"/>
                  </a:lnTo>
                  <a:lnTo>
                    <a:pt x="465" y="468"/>
                  </a:lnTo>
                  <a:lnTo>
                    <a:pt x="482" y="451"/>
                  </a:lnTo>
                  <a:lnTo>
                    <a:pt x="492" y="432"/>
                  </a:lnTo>
                  <a:lnTo>
                    <a:pt x="495" y="407"/>
                  </a:lnTo>
                  <a:lnTo>
                    <a:pt x="493" y="389"/>
                  </a:lnTo>
                  <a:lnTo>
                    <a:pt x="488" y="374"/>
                  </a:lnTo>
                  <a:lnTo>
                    <a:pt x="474" y="361"/>
                  </a:lnTo>
                  <a:lnTo>
                    <a:pt x="457" y="351"/>
                  </a:lnTo>
                  <a:lnTo>
                    <a:pt x="430" y="341"/>
                  </a:lnTo>
                  <a:lnTo>
                    <a:pt x="396" y="336"/>
                  </a:lnTo>
                  <a:lnTo>
                    <a:pt x="351" y="328"/>
                  </a:lnTo>
                  <a:lnTo>
                    <a:pt x="296" y="324"/>
                  </a:lnTo>
                  <a:lnTo>
                    <a:pt x="219" y="318"/>
                  </a:lnTo>
                  <a:lnTo>
                    <a:pt x="184" y="314"/>
                  </a:lnTo>
                  <a:lnTo>
                    <a:pt x="150" y="309"/>
                  </a:lnTo>
                  <a:lnTo>
                    <a:pt x="119" y="301"/>
                  </a:lnTo>
                  <a:lnTo>
                    <a:pt x="92" y="291"/>
                  </a:lnTo>
                  <a:lnTo>
                    <a:pt x="67" y="280"/>
                  </a:lnTo>
                  <a:lnTo>
                    <a:pt x="46" y="266"/>
                  </a:lnTo>
                  <a:lnTo>
                    <a:pt x="29" y="247"/>
                  </a:lnTo>
                  <a:lnTo>
                    <a:pt x="15" y="226"/>
                  </a:lnTo>
                  <a:lnTo>
                    <a:pt x="8" y="199"/>
                  </a:lnTo>
                  <a:lnTo>
                    <a:pt x="6" y="168"/>
                  </a:lnTo>
                  <a:lnTo>
                    <a:pt x="8" y="138"/>
                  </a:lnTo>
                  <a:lnTo>
                    <a:pt x="17" y="109"/>
                  </a:lnTo>
                  <a:lnTo>
                    <a:pt x="31" y="86"/>
                  </a:lnTo>
                  <a:lnTo>
                    <a:pt x="50" y="65"/>
                  </a:lnTo>
                  <a:lnTo>
                    <a:pt x="71" y="48"/>
                  </a:lnTo>
                  <a:lnTo>
                    <a:pt x="96" y="34"/>
                  </a:lnTo>
                  <a:lnTo>
                    <a:pt x="123" y="23"/>
                  </a:lnTo>
                  <a:lnTo>
                    <a:pt x="152" y="13"/>
                  </a:lnTo>
                  <a:lnTo>
                    <a:pt x="211" y="3"/>
                  </a:lnTo>
                  <a:lnTo>
                    <a:pt x="26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2" name="Freeform 493"/>
            <p:cNvSpPr>
              <a:spLocks/>
            </p:cNvSpPr>
            <p:nvPr/>
          </p:nvSpPr>
          <p:spPr bwMode="auto">
            <a:xfrm>
              <a:off x="2407" y="2138"/>
              <a:ext cx="628" cy="576"/>
            </a:xfrm>
            <a:custGeom>
              <a:avLst/>
              <a:gdLst>
                <a:gd name="T0" fmla="*/ 319 w 628"/>
                <a:gd name="T1" fmla="*/ 0 h 576"/>
                <a:gd name="T2" fmla="*/ 367 w 628"/>
                <a:gd name="T3" fmla="*/ 1 h 576"/>
                <a:gd name="T4" fmla="*/ 413 w 628"/>
                <a:gd name="T5" fmla="*/ 7 h 576"/>
                <a:gd name="T6" fmla="*/ 453 w 628"/>
                <a:gd name="T7" fmla="*/ 17 h 576"/>
                <a:gd name="T8" fmla="*/ 490 w 628"/>
                <a:gd name="T9" fmla="*/ 30 h 576"/>
                <a:gd name="T10" fmla="*/ 522 w 628"/>
                <a:gd name="T11" fmla="*/ 48 h 576"/>
                <a:gd name="T12" fmla="*/ 549 w 628"/>
                <a:gd name="T13" fmla="*/ 67 h 576"/>
                <a:gd name="T14" fmla="*/ 574 w 628"/>
                <a:gd name="T15" fmla="*/ 90 h 576"/>
                <a:gd name="T16" fmla="*/ 593 w 628"/>
                <a:gd name="T17" fmla="*/ 117 h 576"/>
                <a:gd name="T18" fmla="*/ 609 w 628"/>
                <a:gd name="T19" fmla="*/ 145 h 576"/>
                <a:gd name="T20" fmla="*/ 620 w 628"/>
                <a:gd name="T21" fmla="*/ 176 h 576"/>
                <a:gd name="T22" fmla="*/ 626 w 628"/>
                <a:gd name="T23" fmla="*/ 211 h 576"/>
                <a:gd name="T24" fmla="*/ 628 w 628"/>
                <a:gd name="T25" fmla="*/ 249 h 576"/>
                <a:gd name="T26" fmla="*/ 628 w 628"/>
                <a:gd name="T27" fmla="*/ 576 h 576"/>
                <a:gd name="T28" fmla="*/ 540 w 628"/>
                <a:gd name="T29" fmla="*/ 576 h 576"/>
                <a:gd name="T30" fmla="*/ 540 w 628"/>
                <a:gd name="T31" fmla="*/ 249 h 576"/>
                <a:gd name="T32" fmla="*/ 536 w 628"/>
                <a:gd name="T33" fmla="*/ 209 h 576"/>
                <a:gd name="T34" fmla="*/ 522 w 628"/>
                <a:gd name="T35" fmla="*/ 174 h 576"/>
                <a:gd name="T36" fmla="*/ 503 w 628"/>
                <a:gd name="T37" fmla="*/ 145 h 576"/>
                <a:gd name="T38" fmla="*/ 476 w 628"/>
                <a:gd name="T39" fmla="*/ 122 h 576"/>
                <a:gd name="T40" fmla="*/ 444 w 628"/>
                <a:gd name="T41" fmla="*/ 105 h 576"/>
                <a:gd name="T42" fmla="*/ 405 w 628"/>
                <a:gd name="T43" fmla="*/ 94 h 576"/>
                <a:gd name="T44" fmla="*/ 361 w 628"/>
                <a:gd name="T45" fmla="*/ 86 h 576"/>
                <a:gd name="T46" fmla="*/ 315 w 628"/>
                <a:gd name="T47" fmla="*/ 84 h 576"/>
                <a:gd name="T48" fmla="*/ 267 w 628"/>
                <a:gd name="T49" fmla="*/ 86 h 576"/>
                <a:gd name="T50" fmla="*/ 223 w 628"/>
                <a:gd name="T51" fmla="*/ 94 h 576"/>
                <a:gd name="T52" fmla="*/ 184 w 628"/>
                <a:gd name="T53" fmla="*/ 105 h 576"/>
                <a:gd name="T54" fmla="*/ 152 w 628"/>
                <a:gd name="T55" fmla="*/ 122 h 576"/>
                <a:gd name="T56" fmla="*/ 125 w 628"/>
                <a:gd name="T57" fmla="*/ 145 h 576"/>
                <a:gd name="T58" fmla="*/ 106 w 628"/>
                <a:gd name="T59" fmla="*/ 174 h 576"/>
                <a:gd name="T60" fmla="*/ 92 w 628"/>
                <a:gd name="T61" fmla="*/ 209 h 576"/>
                <a:gd name="T62" fmla="*/ 88 w 628"/>
                <a:gd name="T63" fmla="*/ 249 h 576"/>
                <a:gd name="T64" fmla="*/ 88 w 628"/>
                <a:gd name="T65" fmla="*/ 576 h 576"/>
                <a:gd name="T66" fmla="*/ 0 w 628"/>
                <a:gd name="T67" fmla="*/ 576 h 576"/>
                <a:gd name="T68" fmla="*/ 0 w 628"/>
                <a:gd name="T69" fmla="*/ 67 h 576"/>
                <a:gd name="T70" fmla="*/ 88 w 628"/>
                <a:gd name="T71" fmla="*/ 67 h 576"/>
                <a:gd name="T72" fmla="*/ 140 w 628"/>
                <a:gd name="T73" fmla="*/ 36 h 576"/>
                <a:gd name="T74" fmla="*/ 194 w 628"/>
                <a:gd name="T75" fmla="*/ 15 h 576"/>
                <a:gd name="T76" fmla="*/ 254 w 628"/>
                <a:gd name="T77" fmla="*/ 3 h 576"/>
                <a:gd name="T78" fmla="*/ 319 w 628"/>
                <a:gd name="T7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76">
                  <a:moveTo>
                    <a:pt x="319" y="0"/>
                  </a:moveTo>
                  <a:lnTo>
                    <a:pt x="367" y="1"/>
                  </a:lnTo>
                  <a:lnTo>
                    <a:pt x="413" y="7"/>
                  </a:lnTo>
                  <a:lnTo>
                    <a:pt x="453" y="17"/>
                  </a:lnTo>
                  <a:lnTo>
                    <a:pt x="490" y="30"/>
                  </a:lnTo>
                  <a:lnTo>
                    <a:pt x="522" y="48"/>
                  </a:lnTo>
                  <a:lnTo>
                    <a:pt x="549" y="67"/>
                  </a:lnTo>
                  <a:lnTo>
                    <a:pt x="574" y="90"/>
                  </a:lnTo>
                  <a:lnTo>
                    <a:pt x="593" y="117"/>
                  </a:lnTo>
                  <a:lnTo>
                    <a:pt x="609" y="145"/>
                  </a:lnTo>
                  <a:lnTo>
                    <a:pt x="620" y="176"/>
                  </a:lnTo>
                  <a:lnTo>
                    <a:pt x="626" y="211"/>
                  </a:lnTo>
                  <a:lnTo>
                    <a:pt x="628" y="249"/>
                  </a:lnTo>
                  <a:lnTo>
                    <a:pt x="628" y="576"/>
                  </a:lnTo>
                  <a:lnTo>
                    <a:pt x="540" y="576"/>
                  </a:lnTo>
                  <a:lnTo>
                    <a:pt x="540" y="249"/>
                  </a:lnTo>
                  <a:lnTo>
                    <a:pt x="536" y="209"/>
                  </a:lnTo>
                  <a:lnTo>
                    <a:pt x="522" y="174"/>
                  </a:lnTo>
                  <a:lnTo>
                    <a:pt x="503" y="145"/>
                  </a:lnTo>
                  <a:lnTo>
                    <a:pt x="476" y="122"/>
                  </a:lnTo>
                  <a:lnTo>
                    <a:pt x="444" y="105"/>
                  </a:lnTo>
                  <a:lnTo>
                    <a:pt x="405" y="94"/>
                  </a:lnTo>
                  <a:lnTo>
                    <a:pt x="361" y="86"/>
                  </a:lnTo>
                  <a:lnTo>
                    <a:pt x="315" y="84"/>
                  </a:lnTo>
                  <a:lnTo>
                    <a:pt x="267" y="86"/>
                  </a:lnTo>
                  <a:lnTo>
                    <a:pt x="223" y="94"/>
                  </a:lnTo>
                  <a:lnTo>
                    <a:pt x="184" y="105"/>
                  </a:lnTo>
                  <a:lnTo>
                    <a:pt x="152" y="122"/>
                  </a:lnTo>
                  <a:lnTo>
                    <a:pt x="125" y="145"/>
                  </a:lnTo>
                  <a:lnTo>
                    <a:pt x="106" y="174"/>
                  </a:lnTo>
                  <a:lnTo>
                    <a:pt x="92" y="209"/>
                  </a:lnTo>
                  <a:lnTo>
                    <a:pt x="88" y="249"/>
                  </a:lnTo>
                  <a:lnTo>
                    <a:pt x="88" y="576"/>
                  </a:lnTo>
                  <a:lnTo>
                    <a:pt x="0" y="576"/>
                  </a:lnTo>
                  <a:lnTo>
                    <a:pt x="0" y="67"/>
                  </a:lnTo>
                  <a:lnTo>
                    <a:pt x="88" y="67"/>
                  </a:lnTo>
                  <a:lnTo>
                    <a:pt x="140" y="36"/>
                  </a:lnTo>
                  <a:lnTo>
                    <a:pt x="194" y="15"/>
                  </a:lnTo>
                  <a:lnTo>
                    <a:pt x="254" y="3"/>
                  </a:lnTo>
                  <a:lnTo>
                    <a:pt x="319"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3" name="Rectangle 494"/>
            <p:cNvSpPr>
              <a:spLocks noChangeArrowheads="1"/>
            </p:cNvSpPr>
            <p:nvPr/>
          </p:nvSpPr>
          <p:spPr bwMode="auto">
            <a:xfrm>
              <a:off x="4106" y="1894"/>
              <a:ext cx="89" cy="82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4" name="Freeform 495"/>
            <p:cNvSpPr>
              <a:spLocks noEditPoints="1"/>
            </p:cNvSpPr>
            <p:nvPr/>
          </p:nvSpPr>
          <p:spPr bwMode="auto">
            <a:xfrm>
              <a:off x="4329" y="1905"/>
              <a:ext cx="115" cy="812"/>
            </a:xfrm>
            <a:custGeom>
              <a:avLst/>
              <a:gdLst>
                <a:gd name="T0" fmla="*/ 14 w 115"/>
                <a:gd name="T1" fmla="*/ 256 h 812"/>
                <a:gd name="T2" fmla="*/ 102 w 115"/>
                <a:gd name="T3" fmla="*/ 256 h 812"/>
                <a:gd name="T4" fmla="*/ 102 w 115"/>
                <a:gd name="T5" fmla="*/ 812 h 812"/>
                <a:gd name="T6" fmla="*/ 14 w 115"/>
                <a:gd name="T7" fmla="*/ 812 h 812"/>
                <a:gd name="T8" fmla="*/ 14 w 115"/>
                <a:gd name="T9" fmla="*/ 256 h 812"/>
                <a:gd name="T10" fmla="*/ 58 w 115"/>
                <a:gd name="T11" fmla="*/ 0 h 812"/>
                <a:gd name="T12" fmla="*/ 69 w 115"/>
                <a:gd name="T13" fmla="*/ 0 h 812"/>
                <a:gd name="T14" fmla="*/ 81 w 115"/>
                <a:gd name="T15" fmla="*/ 4 h 812"/>
                <a:gd name="T16" fmla="*/ 90 w 115"/>
                <a:gd name="T17" fmla="*/ 10 h 812"/>
                <a:gd name="T18" fmla="*/ 100 w 115"/>
                <a:gd name="T19" fmla="*/ 15 h 812"/>
                <a:gd name="T20" fmla="*/ 106 w 115"/>
                <a:gd name="T21" fmla="*/ 25 h 812"/>
                <a:gd name="T22" fmla="*/ 111 w 115"/>
                <a:gd name="T23" fmla="*/ 35 h 812"/>
                <a:gd name="T24" fmla="*/ 115 w 115"/>
                <a:gd name="T25" fmla="*/ 46 h 812"/>
                <a:gd name="T26" fmla="*/ 115 w 115"/>
                <a:gd name="T27" fmla="*/ 58 h 812"/>
                <a:gd name="T28" fmla="*/ 115 w 115"/>
                <a:gd name="T29" fmla="*/ 65 h 812"/>
                <a:gd name="T30" fmla="*/ 113 w 115"/>
                <a:gd name="T31" fmla="*/ 73 h 812"/>
                <a:gd name="T32" fmla="*/ 111 w 115"/>
                <a:gd name="T33" fmla="*/ 79 h 812"/>
                <a:gd name="T34" fmla="*/ 108 w 115"/>
                <a:gd name="T35" fmla="*/ 87 h 812"/>
                <a:gd name="T36" fmla="*/ 104 w 115"/>
                <a:gd name="T37" fmla="*/ 92 h 812"/>
                <a:gd name="T38" fmla="*/ 100 w 115"/>
                <a:gd name="T39" fmla="*/ 98 h 812"/>
                <a:gd name="T40" fmla="*/ 90 w 115"/>
                <a:gd name="T41" fmla="*/ 106 h 812"/>
                <a:gd name="T42" fmla="*/ 81 w 115"/>
                <a:gd name="T43" fmla="*/ 112 h 812"/>
                <a:gd name="T44" fmla="*/ 69 w 115"/>
                <a:gd name="T45" fmla="*/ 113 h 812"/>
                <a:gd name="T46" fmla="*/ 58 w 115"/>
                <a:gd name="T47" fmla="*/ 115 h 812"/>
                <a:gd name="T48" fmla="*/ 35 w 115"/>
                <a:gd name="T49" fmla="*/ 112 h 812"/>
                <a:gd name="T50" fmla="*/ 15 w 115"/>
                <a:gd name="T51" fmla="*/ 98 h 812"/>
                <a:gd name="T52" fmla="*/ 4 w 115"/>
                <a:gd name="T53" fmla="*/ 81 h 812"/>
                <a:gd name="T54" fmla="*/ 0 w 115"/>
                <a:gd name="T55" fmla="*/ 58 h 812"/>
                <a:gd name="T56" fmla="*/ 4 w 115"/>
                <a:gd name="T57" fmla="*/ 35 h 812"/>
                <a:gd name="T58" fmla="*/ 15 w 115"/>
                <a:gd name="T59" fmla="*/ 15 h 812"/>
                <a:gd name="T60" fmla="*/ 35 w 115"/>
                <a:gd name="T61" fmla="*/ 4 h 812"/>
                <a:gd name="T62" fmla="*/ 58 w 115"/>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812">
                  <a:moveTo>
                    <a:pt x="14" y="256"/>
                  </a:moveTo>
                  <a:lnTo>
                    <a:pt x="102" y="256"/>
                  </a:lnTo>
                  <a:lnTo>
                    <a:pt x="102" y="812"/>
                  </a:lnTo>
                  <a:lnTo>
                    <a:pt x="14" y="812"/>
                  </a:lnTo>
                  <a:lnTo>
                    <a:pt x="14" y="256"/>
                  </a:lnTo>
                  <a:close/>
                  <a:moveTo>
                    <a:pt x="58" y="0"/>
                  </a:moveTo>
                  <a:lnTo>
                    <a:pt x="69" y="0"/>
                  </a:lnTo>
                  <a:lnTo>
                    <a:pt x="81" y="4"/>
                  </a:lnTo>
                  <a:lnTo>
                    <a:pt x="90" y="10"/>
                  </a:lnTo>
                  <a:lnTo>
                    <a:pt x="100" y="15"/>
                  </a:lnTo>
                  <a:lnTo>
                    <a:pt x="106" y="25"/>
                  </a:lnTo>
                  <a:lnTo>
                    <a:pt x="111" y="35"/>
                  </a:lnTo>
                  <a:lnTo>
                    <a:pt x="115" y="46"/>
                  </a:lnTo>
                  <a:lnTo>
                    <a:pt x="115" y="58"/>
                  </a:lnTo>
                  <a:lnTo>
                    <a:pt x="115" y="65"/>
                  </a:lnTo>
                  <a:lnTo>
                    <a:pt x="113" y="73"/>
                  </a:lnTo>
                  <a:lnTo>
                    <a:pt x="111" y="79"/>
                  </a:lnTo>
                  <a:lnTo>
                    <a:pt x="108" y="87"/>
                  </a:lnTo>
                  <a:lnTo>
                    <a:pt x="104" y="92"/>
                  </a:lnTo>
                  <a:lnTo>
                    <a:pt x="100" y="98"/>
                  </a:lnTo>
                  <a:lnTo>
                    <a:pt x="90" y="106"/>
                  </a:lnTo>
                  <a:lnTo>
                    <a:pt x="81" y="112"/>
                  </a:lnTo>
                  <a:lnTo>
                    <a:pt x="69" y="113"/>
                  </a:lnTo>
                  <a:lnTo>
                    <a:pt x="58" y="115"/>
                  </a:lnTo>
                  <a:lnTo>
                    <a:pt x="35" y="112"/>
                  </a:lnTo>
                  <a:lnTo>
                    <a:pt x="15" y="98"/>
                  </a:lnTo>
                  <a:lnTo>
                    <a:pt x="4" y="81"/>
                  </a:lnTo>
                  <a:lnTo>
                    <a:pt x="0" y="58"/>
                  </a:lnTo>
                  <a:lnTo>
                    <a:pt x="4" y="35"/>
                  </a:lnTo>
                  <a:lnTo>
                    <a:pt x="15" y="15"/>
                  </a:lnTo>
                  <a:lnTo>
                    <a:pt x="35"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5" name="Freeform 496"/>
            <p:cNvSpPr>
              <a:spLocks/>
            </p:cNvSpPr>
            <p:nvPr/>
          </p:nvSpPr>
          <p:spPr bwMode="auto">
            <a:xfrm>
              <a:off x="4500" y="2161"/>
              <a:ext cx="659" cy="556"/>
            </a:xfrm>
            <a:custGeom>
              <a:avLst/>
              <a:gdLst>
                <a:gd name="T0" fmla="*/ 0 w 659"/>
                <a:gd name="T1" fmla="*/ 0 h 556"/>
                <a:gd name="T2" fmla="*/ 102 w 659"/>
                <a:gd name="T3" fmla="*/ 0 h 556"/>
                <a:gd name="T4" fmla="*/ 267 w 659"/>
                <a:gd name="T5" fmla="*/ 314 h 556"/>
                <a:gd name="T6" fmla="*/ 299 w 659"/>
                <a:gd name="T7" fmla="*/ 384 h 556"/>
                <a:gd name="T8" fmla="*/ 330 w 659"/>
                <a:gd name="T9" fmla="*/ 451 h 556"/>
                <a:gd name="T10" fmla="*/ 332 w 659"/>
                <a:gd name="T11" fmla="*/ 451 h 556"/>
                <a:gd name="T12" fmla="*/ 365 w 659"/>
                <a:gd name="T13" fmla="*/ 384 h 556"/>
                <a:gd name="T14" fmla="*/ 395 w 659"/>
                <a:gd name="T15" fmla="*/ 318 h 556"/>
                <a:gd name="T16" fmla="*/ 563 w 659"/>
                <a:gd name="T17" fmla="*/ 0 h 556"/>
                <a:gd name="T18" fmla="*/ 659 w 659"/>
                <a:gd name="T19" fmla="*/ 0 h 556"/>
                <a:gd name="T20" fmla="*/ 359 w 659"/>
                <a:gd name="T21" fmla="*/ 556 h 556"/>
                <a:gd name="T22" fmla="*/ 299 w 659"/>
                <a:gd name="T23" fmla="*/ 556 h 556"/>
                <a:gd name="T24" fmla="*/ 0 w 659"/>
                <a:gd name="T25"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9" h="556">
                  <a:moveTo>
                    <a:pt x="0" y="0"/>
                  </a:moveTo>
                  <a:lnTo>
                    <a:pt x="102" y="0"/>
                  </a:lnTo>
                  <a:lnTo>
                    <a:pt x="267" y="314"/>
                  </a:lnTo>
                  <a:lnTo>
                    <a:pt x="299" y="384"/>
                  </a:lnTo>
                  <a:lnTo>
                    <a:pt x="330" y="451"/>
                  </a:lnTo>
                  <a:lnTo>
                    <a:pt x="332" y="451"/>
                  </a:lnTo>
                  <a:lnTo>
                    <a:pt x="365" y="384"/>
                  </a:lnTo>
                  <a:lnTo>
                    <a:pt x="395" y="318"/>
                  </a:lnTo>
                  <a:lnTo>
                    <a:pt x="563" y="0"/>
                  </a:lnTo>
                  <a:lnTo>
                    <a:pt x="659" y="0"/>
                  </a:lnTo>
                  <a:lnTo>
                    <a:pt x="359" y="556"/>
                  </a:lnTo>
                  <a:lnTo>
                    <a:pt x="299" y="556"/>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6" name="Freeform 497"/>
            <p:cNvSpPr>
              <a:spLocks noEditPoints="1"/>
            </p:cNvSpPr>
            <p:nvPr/>
          </p:nvSpPr>
          <p:spPr bwMode="auto">
            <a:xfrm>
              <a:off x="5212" y="1905"/>
              <a:ext cx="117" cy="812"/>
            </a:xfrm>
            <a:custGeom>
              <a:avLst/>
              <a:gdLst>
                <a:gd name="T0" fmla="*/ 16 w 117"/>
                <a:gd name="T1" fmla="*/ 256 h 812"/>
                <a:gd name="T2" fmla="*/ 102 w 117"/>
                <a:gd name="T3" fmla="*/ 256 h 812"/>
                <a:gd name="T4" fmla="*/ 102 w 117"/>
                <a:gd name="T5" fmla="*/ 812 h 812"/>
                <a:gd name="T6" fmla="*/ 16 w 117"/>
                <a:gd name="T7" fmla="*/ 812 h 812"/>
                <a:gd name="T8" fmla="*/ 16 w 117"/>
                <a:gd name="T9" fmla="*/ 256 h 812"/>
                <a:gd name="T10" fmla="*/ 58 w 117"/>
                <a:gd name="T11" fmla="*/ 0 h 812"/>
                <a:gd name="T12" fmla="*/ 69 w 117"/>
                <a:gd name="T13" fmla="*/ 0 h 812"/>
                <a:gd name="T14" fmla="*/ 81 w 117"/>
                <a:gd name="T15" fmla="*/ 4 h 812"/>
                <a:gd name="T16" fmla="*/ 92 w 117"/>
                <a:gd name="T17" fmla="*/ 10 h 812"/>
                <a:gd name="T18" fmla="*/ 100 w 117"/>
                <a:gd name="T19" fmla="*/ 15 h 812"/>
                <a:gd name="T20" fmla="*/ 108 w 117"/>
                <a:gd name="T21" fmla="*/ 25 h 812"/>
                <a:gd name="T22" fmla="*/ 114 w 117"/>
                <a:gd name="T23" fmla="*/ 35 h 812"/>
                <a:gd name="T24" fmla="*/ 117 w 117"/>
                <a:gd name="T25" fmla="*/ 46 h 812"/>
                <a:gd name="T26" fmla="*/ 117 w 117"/>
                <a:gd name="T27" fmla="*/ 58 h 812"/>
                <a:gd name="T28" fmla="*/ 117 w 117"/>
                <a:gd name="T29" fmla="*/ 65 h 812"/>
                <a:gd name="T30" fmla="*/ 115 w 117"/>
                <a:gd name="T31" fmla="*/ 73 h 812"/>
                <a:gd name="T32" fmla="*/ 114 w 117"/>
                <a:gd name="T33" fmla="*/ 79 h 812"/>
                <a:gd name="T34" fmla="*/ 110 w 117"/>
                <a:gd name="T35" fmla="*/ 87 h 812"/>
                <a:gd name="T36" fmla="*/ 106 w 117"/>
                <a:gd name="T37" fmla="*/ 92 h 812"/>
                <a:gd name="T38" fmla="*/ 100 w 117"/>
                <a:gd name="T39" fmla="*/ 98 h 812"/>
                <a:gd name="T40" fmla="*/ 92 w 117"/>
                <a:gd name="T41" fmla="*/ 106 h 812"/>
                <a:gd name="T42" fmla="*/ 81 w 117"/>
                <a:gd name="T43" fmla="*/ 112 h 812"/>
                <a:gd name="T44" fmla="*/ 69 w 117"/>
                <a:gd name="T45" fmla="*/ 113 h 812"/>
                <a:gd name="T46" fmla="*/ 58 w 117"/>
                <a:gd name="T47" fmla="*/ 115 h 812"/>
                <a:gd name="T48" fmla="*/ 37 w 117"/>
                <a:gd name="T49" fmla="*/ 112 h 812"/>
                <a:gd name="T50" fmla="*/ 18 w 117"/>
                <a:gd name="T51" fmla="*/ 98 h 812"/>
                <a:gd name="T52" fmla="*/ 4 w 117"/>
                <a:gd name="T53" fmla="*/ 81 h 812"/>
                <a:gd name="T54" fmla="*/ 0 w 117"/>
                <a:gd name="T55" fmla="*/ 58 h 812"/>
                <a:gd name="T56" fmla="*/ 4 w 117"/>
                <a:gd name="T57" fmla="*/ 35 h 812"/>
                <a:gd name="T58" fmla="*/ 18 w 117"/>
                <a:gd name="T59" fmla="*/ 15 h 812"/>
                <a:gd name="T60" fmla="*/ 37 w 117"/>
                <a:gd name="T61" fmla="*/ 4 h 812"/>
                <a:gd name="T62" fmla="*/ 58 w 117"/>
                <a:gd name="T63"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812">
                  <a:moveTo>
                    <a:pt x="16" y="256"/>
                  </a:moveTo>
                  <a:lnTo>
                    <a:pt x="102" y="256"/>
                  </a:lnTo>
                  <a:lnTo>
                    <a:pt x="102" y="812"/>
                  </a:lnTo>
                  <a:lnTo>
                    <a:pt x="16" y="812"/>
                  </a:lnTo>
                  <a:lnTo>
                    <a:pt x="16" y="256"/>
                  </a:lnTo>
                  <a:close/>
                  <a:moveTo>
                    <a:pt x="58" y="0"/>
                  </a:moveTo>
                  <a:lnTo>
                    <a:pt x="69" y="0"/>
                  </a:lnTo>
                  <a:lnTo>
                    <a:pt x="81" y="4"/>
                  </a:lnTo>
                  <a:lnTo>
                    <a:pt x="92" y="10"/>
                  </a:lnTo>
                  <a:lnTo>
                    <a:pt x="100" y="15"/>
                  </a:lnTo>
                  <a:lnTo>
                    <a:pt x="108" y="25"/>
                  </a:lnTo>
                  <a:lnTo>
                    <a:pt x="114" y="35"/>
                  </a:lnTo>
                  <a:lnTo>
                    <a:pt x="117" y="46"/>
                  </a:lnTo>
                  <a:lnTo>
                    <a:pt x="117" y="58"/>
                  </a:lnTo>
                  <a:lnTo>
                    <a:pt x="117" y="65"/>
                  </a:lnTo>
                  <a:lnTo>
                    <a:pt x="115" y="73"/>
                  </a:lnTo>
                  <a:lnTo>
                    <a:pt x="114" y="79"/>
                  </a:lnTo>
                  <a:lnTo>
                    <a:pt x="110" y="87"/>
                  </a:lnTo>
                  <a:lnTo>
                    <a:pt x="106" y="92"/>
                  </a:lnTo>
                  <a:lnTo>
                    <a:pt x="100" y="98"/>
                  </a:lnTo>
                  <a:lnTo>
                    <a:pt x="92" y="106"/>
                  </a:lnTo>
                  <a:lnTo>
                    <a:pt x="81" y="112"/>
                  </a:lnTo>
                  <a:lnTo>
                    <a:pt x="69" y="113"/>
                  </a:lnTo>
                  <a:lnTo>
                    <a:pt x="58" y="115"/>
                  </a:lnTo>
                  <a:lnTo>
                    <a:pt x="37" y="112"/>
                  </a:lnTo>
                  <a:lnTo>
                    <a:pt x="18" y="98"/>
                  </a:lnTo>
                  <a:lnTo>
                    <a:pt x="4" y="81"/>
                  </a:lnTo>
                  <a:lnTo>
                    <a:pt x="0" y="58"/>
                  </a:lnTo>
                  <a:lnTo>
                    <a:pt x="4" y="35"/>
                  </a:lnTo>
                  <a:lnTo>
                    <a:pt x="18" y="15"/>
                  </a:lnTo>
                  <a:lnTo>
                    <a:pt x="37" y="4"/>
                  </a:lnTo>
                  <a:lnTo>
                    <a:pt x="58"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7" name="Freeform 498"/>
            <p:cNvSpPr>
              <a:spLocks/>
            </p:cNvSpPr>
            <p:nvPr/>
          </p:nvSpPr>
          <p:spPr bwMode="auto">
            <a:xfrm>
              <a:off x="5464" y="2149"/>
              <a:ext cx="622" cy="568"/>
            </a:xfrm>
            <a:custGeom>
              <a:avLst/>
              <a:gdLst>
                <a:gd name="T0" fmla="*/ 315 w 622"/>
                <a:gd name="T1" fmla="*/ 0 h 568"/>
                <a:gd name="T2" fmla="*/ 363 w 622"/>
                <a:gd name="T3" fmla="*/ 2 h 568"/>
                <a:gd name="T4" fmla="*/ 407 w 622"/>
                <a:gd name="T5" fmla="*/ 8 h 568"/>
                <a:gd name="T6" fmla="*/ 447 w 622"/>
                <a:gd name="T7" fmla="*/ 17 h 568"/>
                <a:gd name="T8" fmla="*/ 484 w 622"/>
                <a:gd name="T9" fmla="*/ 31 h 568"/>
                <a:gd name="T10" fmla="*/ 516 w 622"/>
                <a:gd name="T11" fmla="*/ 46 h 568"/>
                <a:gd name="T12" fmla="*/ 543 w 622"/>
                <a:gd name="T13" fmla="*/ 65 h 568"/>
                <a:gd name="T14" fmla="*/ 566 w 622"/>
                <a:gd name="T15" fmla="*/ 88 h 568"/>
                <a:gd name="T16" fmla="*/ 585 w 622"/>
                <a:gd name="T17" fmla="*/ 115 h 568"/>
                <a:gd name="T18" fmla="*/ 601 w 622"/>
                <a:gd name="T19" fmla="*/ 144 h 568"/>
                <a:gd name="T20" fmla="*/ 612 w 622"/>
                <a:gd name="T21" fmla="*/ 175 h 568"/>
                <a:gd name="T22" fmla="*/ 618 w 622"/>
                <a:gd name="T23" fmla="*/ 209 h 568"/>
                <a:gd name="T24" fmla="*/ 622 w 622"/>
                <a:gd name="T25" fmla="*/ 246 h 568"/>
                <a:gd name="T26" fmla="*/ 622 w 622"/>
                <a:gd name="T27" fmla="*/ 568 h 568"/>
                <a:gd name="T28" fmla="*/ 534 w 622"/>
                <a:gd name="T29" fmla="*/ 568 h 568"/>
                <a:gd name="T30" fmla="*/ 534 w 622"/>
                <a:gd name="T31" fmla="*/ 246 h 568"/>
                <a:gd name="T32" fmla="*/ 530 w 622"/>
                <a:gd name="T33" fmla="*/ 206 h 568"/>
                <a:gd name="T34" fmla="*/ 516 w 622"/>
                <a:gd name="T35" fmla="*/ 173 h 568"/>
                <a:gd name="T36" fmla="*/ 497 w 622"/>
                <a:gd name="T37" fmla="*/ 144 h 568"/>
                <a:gd name="T38" fmla="*/ 470 w 622"/>
                <a:gd name="T39" fmla="*/ 121 h 568"/>
                <a:gd name="T40" fmla="*/ 438 w 622"/>
                <a:gd name="T41" fmla="*/ 104 h 568"/>
                <a:gd name="T42" fmla="*/ 399 w 622"/>
                <a:gd name="T43" fmla="*/ 92 h 568"/>
                <a:gd name="T44" fmla="*/ 357 w 622"/>
                <a:gd name="T45" fmla="*/ 85 h 568"/>
                <a:gd name="T46" fmla="*/ 309 w 622"/>
                <a:gd name="T47" fmla="*/ 83 h 568"/>
                <a:gd name="T48" fmla="*/ 263 w 622"/>
                <a:gd name="T49" fmla="*/ 85 h 568"/>
                <a:gd name="T50" fmla="*/ 221 w 622"/>
                <a:gd name="T51" fmla="*/ 92 h 568"/>
                <a:gd name="T52" fmla="*/ 182 w 622"/>
                <a:gd name="T53" fmla="*/ 104 h 568"/>
                <a:gd name="T54" fmla="*/ 150 w 622"/>
                <a:gd name="T55" fmla="*/ 121 h 568"/>
                <a:gd name="T56" fmla="*/ 123 w 622"/>
                <a:gd name="T57" fmla="*/ 144 h 568"/>
                <a:gd name="T58" fmla="*/ 103 w 622"/>
                <a:gd name="T59" fmla="*/ 173 h 568"/>
                <a:gd name="T60" fmla="*/ 92 w 622"/>
                <a:gd name="T61" fmla="*/ 206 h 568"/>
                <a:gd name="T62" fmla="*/ 88 w 622"/>
                <a:gd name="T63" fmla="*/ 246 h 568"/>
                <a:gd name="T64" fmla="*/ 88 w 622"/>
                <a:gd name="T65" fmla="*/ 568 h 568"/>
                <a:gd name="T66" fmla="*/ 0 w 622"/>
                <a:gd name="T67" fmla="*/ 568 h 568"/>
                <a:gd name="T68" fmla="*/ 0 w 622"/>
                <a:gd name="T69" fmla="*/ 67 h 568"/>
                <a:gd name="T70" fmla="*/ 88 w 622"/>
                <a:gd name="T71" fmla="*/ 67 h 568"/>
                <a:gd name="T72" fmla="*/ 138 w 622"/>
                <a:gd name="T73" fmla="*/ 37 h 568"/>
                <a:gd name="T74" fmla="*/ 192 w 622"/>
                <a:gd name="T75" fmla="*/ 15 h 568"/>
                <a:gd name="T76" fmla="*/ 249 w 622"/>
                <a:gd name="T77" fmla="*/ 4 h 568"/>
                <a:gd name="T78" fmla="*/ 315 w 622"/>
                <a:gd name="T7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2" h="568">
                  <a:moveTo>
                    <a:pt x="315" y="0"/>
                  </a:moveTo>
                  <a:lnTo>
                    <a:pt x="363" y="2"/>
                  </a:lnTo>
                  <a:lnTo>
                    <a:pt x="407" y="8"/>
                  </a:lnTo>
                  <a:lnTo>
                    <a:pt x="447" y="17"/>
                  </a:lnTo>
                  <a:lnTo>
                    <a:pt x="484" y="31"/>
                  </a:lnTo>
                  <a:lnTo>
                    <a:pt x="516" y="46"/>
                  </a:lnTo>
                  <a:lnTo>
                    <a:pt x="543" y="65"/>
                  </a:lnTo>
                  <a:lnTo>
                    <a:pt x="566" y="88"/>
                  </a:lnTo>
                  <a:lnTo>
                    <a:pt x="585" y="115"/>
                  </a:lnTo>
                  <a:lnTo>
                    <a:pt x="601" y="144"/>
                  </a:lnTo>
                  <a:lnTo>
                    <a:pt x="612" y="175"/>
                  </a:lnTo>
                  <a:lnTo>
                    <a:pt x="618" y="209"/>
                  </a:lnTo>
                  <a:lnTo>
                    <a:pt x="622" y="246"/>
                  </a:lnTo>
                  <a:lnTo>
                    <a:pt x="622" y="568"/>
                  </a:lnTo>
                  <a:lnTo>
                    <a:pt x="534" y="568"/>
                  </a:lnTo>
                  <a:lnTo>
                    <a:pt x="534" y="246"/>
                  </a:lnTo>
                  <a:lnTo>
                    <a:pt x="530" y="206"/>
                  </a:lnTo>
                  <a:lnTo>
                    <a:pt x="516" y="173"/>
                  </a:lnTo>
                  <a:lnTo>
                    <a:pt x="497" y="144"/>
                  </a:lnTo>
                  <a:lnTo>
                    <a:pt x="470" y="121"/>
                  </a:lnTo>
                  <a:lnTo>
                    <a:pt x="438" y="104"/>
                  </a:lnTo>
                  <a:lnTo>
                    <a:pt x="399" y="92"/>
                  </a:lnTo>
                  <a:lnTo>
                    <a:pt x="357" y="85"/>
                  </a:lnTo>
                  <a:lnTo>
                    <a:pt x="309" y="83"/>
                  </a:lnTo>
                  <a:lnTo>
                    <a:pt x="263" y="85"/>
                  </a:lnTo>
                  <a:lnTo>
                    <a:pt x="221" y="92"/>
                  </a:lnTo>
                  <a:lnTo>
                    <a:pt x="182" y="104"/>
                  </a:lnTo>
                  <a:lnTo>
                    <a:pt x="150" y="121"/>
                  </a:lnTo>
                  <a:lnTo>
                    <a:pt x="123" y="144"/>
                  </a:lnTo>
                  <a:lnTo>
                    <a:pt x="103" y="173"/>
                  </a:lnTo>
                  <a:lnTo>
                    <a:pt x="92" y="206"/>
                  </a:lnTo>
                  <a:lnTo>
                    <a:pt x="88" y="246"/>
                  </a:lnTo>
                  <a:lnTo>
                    <a:pt x="88" y="568"/>
                  </a:lnTo>
                  <a:lnTo>
                    <a:pt x="0" y="568"/>
                  </a:lnTo>
                  <a:lnTo>
                    <a:pt x="0" y="67"/>
                  </a:lnTo>
                  <a:lnTo>
                    <a:pt x="88" y="67"/>
                  </a:lnTo>
                  <a:lnTo>
                    <a:pt x="138" y="37"/>
                  </a:lnTo>
                  <a:lnTo>
                    <a:pt x="192" y="15"/>
                  </a:lnTo>
                  <a:lnTo>
                    <a:pt x="249" y="4"/>
                  </a:lnTo>
                  <a:lnTo>
                    <a:pt x="315"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708" name="Freeform 499"/>
            <p:cNvSpPr>
              <a:spLocks noEditPoints="1"/>
            </p:cNvSpPr>
            <p:nvPr/>
          </p:nvSpPr>
          <p:spPr bwMode="auto">
            <a:xfrm>
              <a:off x="6203" y="2149"/>
              <a:ext cx="647" cy="830"/>
            </a:xfrm>
            <a:custGeom>
              <a:avLst/>
              <a:gdLst>
                <a:gd name="T0" fmla="*/ 278 w 647"/>
                <a:gd name="T1" fmla="*/ 81 h 830"/>
                <a:gd name="T2" fmla="*/ 192 w 647"/>
                <a:gd name="T3" fmla="*/ 108 h 830"/>
                <a:gd name="T4" fmla="*/ 129 w 647"/>
                <a:gd name="T5" fmla="*/ 159 h 830"/>
                <a:gd name="T6" fmla="*/ 98 w 647"/>
                <a:gd name="T7" fmla="*/ 225 h 830"/>
                <a:gd name="T8" fmla="*/ 90 w 647"/>
                <a:gd name="T9" fmla="*/ 290 h 830"/>
                <a:gd name="T10" fmla="*/ 96 w 647"/>
                <a:gd name="T11" fmla="*/ 353 h 830"/>
                <a:gd name="T12" fmla="*/ 125 w 647"/>
                <a:gd name="T13" fmla="*/ 419 h 830"/>
                <a:gd name="T14" fmla="*/ 186 w 647"/>
                <a:gd name="T15" fmla="*/ 471 h 830"/>
                <a:gd name="T16" fmla="*/ 273 w 647"/>
                <a:gd name="T17" fmla="*/ 497 h 830"/>
                <a:gd name="T18" fmla="*/ 371 w 647"/>
                <a:gd name="T19" fmla="*/ 499 h 830"/>
                <a:gd name="T20" fmla="*/ 453 w 647"/>
                <a:gd name="T21" fmla="*/ 480 h 830"/>
                <a:gd name="T22" fmla="*/ 516 w 647"/>
                <a:gd name="T23" fmla="*/ 442 h 830"/>
                <a:gd name="T24" fmla="*/ 551 w 647"/>
                <a:gd name="T25" fmla="*/ 390 h 830"/>
                <a:gd name="T26" fmla="*/ 559 w 647"/>
                <a:gd name="T27" fmla="*/ 338 h 830"/>
                <a:gd name="T28" fmla="*/ 553 w 647"/>
                <a:gd name="T29" fmla="*/ 204 h 830"/>
                <a:gd name="T30" fmla="*/ 516 w 647"/>
                <a:gd name="T31" fmla="*/ 140 h 830"/>
                <a:gd name="T32" fmla="*/ 453 w 647"/>
                <a:gd name="T33" fmla="*/ 100 h 830"/>
                <a:gd name="T34" fmla="*/ 371 w 647"/>
                <a:gd name="T35" fmla="*/ 81 h 830"/>
                <a:gd name="T36" fmla="*/ 317 w 647"/>
                <a:gd name="T37" fmla="*/ 0 h 830"/>
                <a:gd name="T38" fmla="*/ 388 w 647"/>
                <a:gd name="T39" fmla="*/ 4 h 830"/>
                <a:gd name="T40" fmla="*/ 503 w 647"/>
                <a:gd name="T41" fmla="*/ 35 h 830"/>
                <a:gd name="T42" fmla="*/ 559 w 647"/>
                <a:gd name="T43" fmla="*/ 67 h 830"/>
                <a:gd name="T44" fmla="*/ 647 w 647"/>
                <a:gd name="T45" fmla="*/ 538 h 830"/>
                <a:gd name="T46" fmla="*/ 636 w 647"/>
                <a:gd name="T47" fmla="*/ 630 h 830"/>
                <a:gd name="T48" fmla="*/ 607 w 647"/>
                <a:gd name="T49" fmla="*/ 703 h 830"/>
                <a:gd name="T50" fmla="*/ 559 w 647"/>
                <a:gd name="T51" fmla="*/ 759 h 830"/>
                <a:gd name="T52" fmla="*/ 492 w 647"/>
                <a:gd name="T53" fmla="*/ 799 h 830"/>
                <a:gd name="T54" fmla="*/ 407 w 647"/>
                <a:gd name="T55" fmla="*/ 822 h 830"/>
                <a:gd name="T56" fmla="*/ 307 w 647"/>
                <a:gd name="T57" fmla="*/ 830 h 830"/>
                <a:gd name="T58" fmla="*/ 167 w 647"/>
                <a:gd name="T59" fmla="*/ 816 h 830"/>
                <a:gd name="T60" fmla="*/ 44 w 647"/>
                <a:gd name="T61" fmla="*/ 778 h 830"/>
                <a:gd name="T62" fmla="*/ 109 w 647"/>
                <a:gd name="T63" fmla="*/ 716 h 830"/>
                <a:gd name="T64" fmla="*/ 236 w 647"/>
                <a:gd name="T65" fmla="*/ 749 h 830"/>
                <a:gd name="T66" fmla="*/ 307 w 647"/>
                <a:gd name="T67" fmla="*/ 753 h 830"/>
                <a:gd name="T68" fmla="*/ 415 w 647"/>
                <a:gd name="T69" fmla="*/ 741 h 830"/>
                <a:gd name="T70" fmla="*/ 493 w 647"/>
                <a:gd name="T71" fmla="*/ 701 h 830"/>
                <a:gd name="T72" fmla="*/ 536 w 647"/>
                <a:gd name="T73" fmla="*/ 649 h 830"/>
                <a:gd name="T74" fmla="*/ 557 w 647"/>
                <a:gd name="T75" fmla="*/ 580 h 830"/>
                <a:gd name="T76" fmla="*/ 559 w 647"/>
                <a:gd name="T77" fmla="*/ 499 h 830"/>
                <a:gd name="T78" fmla="*/ 488 w 647"/>
                <a:gd name="T79" fmla="*/ 545 h 830"/>
                <a:gd name="T80" fmla="*/ 382 w 647"/>
                <a:gd name="T81" fmla="*/ 576 h 830"/>
                <a:gd name="T82" fmla="*/ 269 w 647"/>
                <a:gd name="T83" fmla="*/ 578 h 830"/>
                <a:gd name="T84" fmla="*/ 184 w 647"/>
                <a:gd name="T85" fmla="*/ 561 h 830"/>
                <a:gd name="T86" fmla="*/ 115 w 647"/>
                <a:gd name="T87" fmla="*/ 526 h 830"/>
                <a:gd name="T88" fmla="*/ 60 w 647"/>
                <a:gd name="T89" fmla="*/ 476 h 830"/>
                <a:gd name="T90" fmla="*/ 21 w 647"/>
                <a:gd name="T91" fmla="*/ 413 h 830"/>
                <a:gd name="T92" fmla="*/ 2 w 647"/>
                <a:gd name="T93" fmla="*/ 334 h 830"/>
                <a:gd name="T94" fmla="*/ 2 w 647"/>
                <a:gd name="T95" fmla="*/ 246 h 830"/>
                <a:gd name="T96" fmla="*/ 21 w 647"/>
                <a:gd name="T97" fmla="*/ 167 h 830"/>
                <a:gd name="T98" fmla="*/ 61 w 647"/>
                <a:gd name="T99" fmla="*/ 104 h 830"/>
                <a:gd name="T100" fmla="*/ 115 w 647"/>
                <a:gd name="T101" fmla="*/ 54 h 830"/>
                <a:gd name="T102" fmla="*/ 186 w 647"/>
                <a:gd name="T103" fmla="*/ 19 h 830"/>
                <a:gd name="T104" fmla="*/ 271 w 647"/>
                <a:gd name="T105" fmla="*/ 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830">
                  <a:moveTo>
                    <a:pt x="326" y="79"/>
                  </a:moveTo>
                  <a:lnTo>
                    <a:pt x="278" y="81"/>
                  </a:lnTo>
                  <a:lnTo>
                    <a:pt x="232" y="90"/>
                  </a:lnTo>
                  <a:lnTo>
                    <a:pt x="192" y="108"/>
                  </a:lnTo>
                  <a:lnTo>
                    <a:pt x="157" y="131"/>
                  </a:lnTo>
                  <a:lnTo>
                    <a:pt x="129" y="159"/>
                  </a:lnTo>
                  <a:lnTo>
                    <a:pt x="108" y="196"/>
                  </a:lnTo>
                  <a:lnTo>
                    <a:pt x="98" y="225"/>
                  </a:lnTo>
                  <a:lnTo>
                    <a:pt x="92" y="255"/>
                  </a:lnTo>
                  <a:lnTo>
                    <a:pt x="90" y="290"/>
                  </a:lnTo>
                  <a:lnTo>
                    <a:pt x="92" y="323"/>
                  </a:lnTo>
                  <a:lnTo>
                    <a:pt x="96" y="353"/>
                  </a:lnTo>
                  <a:lnTo>
                    <a:pt x="106" y="382"/>
                  </a:lnTo>
                  <a:lnTo>
                    <a:pt x="125" y="419"/>
                  </a:lnTo>
                  <a:lnTo>
                    <a:pt x="152" y="447"/>
                  </a:lnTo>
                  <a:lnTo>
                    <a:pt x="186" y="471"/>
                  </a:lnTo>
                  <a:lnTo>
                    <a:pt x="227" y="488"/>
                  </a:lnTo>
                  <a:lnTo>
                    <a:pt x="273" y="497"/>
                  </a:lnTo>
                  <a:lnTo>
                    <a:pt x="326" y="501"/>
                  </a:lnTo>
                  <a:lnTo>
                    <a:pt x="371" y="499"/>
                  </a:lnTo>
                  <a:lnTo>
                    <a:pt x="415" y="492"/>
                  </a:lnTo>
                  <a:lnTo>
                    <a:pt x="453" y="480"/>
                  </a:lnTo>
                  <a:lnTo>
                    <a:pt x="488" y="463"/>
                  </a:lnTo>
                  <a:lnTo>
                    <a:pt x="516" y="442"/>
                  </a:lnTo>
                  <a:lnTo>
                    <a:pt x="540" y="413"/>
                  </a:lnTo>
                  <a:lnTo>
                    <a:pt x="551" y="390"/>
                  </a:lnTo>
                  <a:lnTo>
                    <a:pt x="557" y="365"/>
                  </a:lnTo>
                  <a:lnTo>
                    <a:pt x="559" y="338"/>
                  </a:lnTo>
                  <a:lnTo>
                    <a:pt x="559" y="244"/>
                  </a:lnTo>
                  <a:lnTo>
                    <a:pt x="553" y="204"/>
                  </a:lnTo>
                  <a:lnTo>
                    <a:pt x="540" y="167"/>
                  </a:lnTo>
                  <a:lnTo>
                    <a:pt x="516" y="140"/>
                  </a:lnTo>
                  <a:lnTo>
                    <a:pt x="488" y="117"/>
                  </a:lnTo>
                  <a:lnTo>
                    <a:pt x="453" y="100"/>
                  </a:lnTo>
                  <a:lnTo>
                    <a:pt x="415" y="86"/>
                  </a:lnTo>
                  <a:lnTo>
                    <a:pt x="371" y="81"/>
                  </a:lnTo>
                  <a:lnTo>
                    <a:pt x="326" y="79"/>
                  </a:lnTo>
                  <a:close/>
                  <a:moveTo>
                    <a:pt x="317" y="0"/>
                  </a:moveTo>
                  <a:lnTo>
                    <a:pt x="353" y="0"/>
                  </a:lnTo>
                  <a:lnTo>
                    <a:pt x="388" y="4"/>
                  </a:lnTo>
                  <a:lnTo>
                    <a:pt x="447" y="15"/>
                  </a:lnTo>
                  <a:lnTo>
                    <a:pt x="503" y="35"/>
                  </a:lnTo>
                  <a:lnTo>
                    <a:pt x="530" y="50"/>
                  </a:lnTo>
                  <a:lnTo>
                    <a:pt x="559" y="67"/>
                  </a:lnTo>
                  <a:lnTo>
                    <a:pt x="647" y="67"/>
                  </a:lnTo>
                  <a:lnTo>
                    <a:pt x="647" y="538"/>
                  </a:lnTo>
                  <a:lnTo>
                    <a:pt x="643" y="586"/>
                  </a:lnTo>
                  <a:lnTo>
                    <a:pt x="636" y="630"/>
                  </a:lnTo>
                  <a:lnTo>
                    <a:pt x="624" y="668"/>
                  </a:lnTo>
                  <a:lnTo>
                    <a:pt x="607" y="703"/>
                  </a:lnTo>
                  <a:lnTo>
                    <a:pt x="586" y="734"/>
                  </a:lnTo>
                  <a:lnTo>
                    <a:pt x="559" y="759"/>
                  </a:lnTo>
                  <a:lnTo>
                    <a:pt x="528" y="782"/>
                  </a:lnTo>
                  <a:lnTo>
                    <a:pt x="492" y="799"/>
                  </a:lnTo>
                  <a:lnTo>
                    <a:pt x="451" y="812"/>
                  </a:lnTo>
                  <a:lnTo>
                    <a:pt x="407" y="822"/>
                  </a:lnTo>
                  <a:lnTo>
                    <a:pt x="359" y="828"/>
                  </a:lnTo>
                  <a:lnTo>
                    <a:pt x="307" y="830"/>
                  </a:lnTo>
                  <a:lnTo>
                    <a:pt x="234" y="826"/>
                  </a:lnTo>
                  <a:lnTo>
                    <a:pt x="167" y="816"/>
                  </a:lnTo>
                  <a:lnTo>
                    <a:pt x="104" y="801"/>
                  </a:lnTo>
                  <a:lnTo>
                    <a:pt x="44" y="778"/>
                  </a:lnTo>
                  <a:lnTo>
                    <a:pt x="44" y="689"/>
                  </a:lnTo>
                  <a:lnTo>
                    <a:pt x="109" y="716"/>
                  </a:lnTo>
                  <a:lnTo>
                    <a:pt x="171" y="737"/>
                  </a:lnTo>
                  <a:lnTo>
                    <a:pt x="236" y="749"/>
                  </a:lnTo>
                  <a:lnTo>
                    <a:pt x="271" y="753"/>
                  </a:lnTo>
                  <a:lnTo>
                    <a:pt x="307" y="753"/>
                  </a:lnTo>
                  <a:lnTo>
                    <a:pt x="365" y="751"/>
                  </a:lnTo>
                  <a:lnTo>
                    <a:pt x="415" y="741"/>
                  </a:lnTo>
                  <a:lnTo>
                    <a:pt x="459" y="724"/>
                  </a:lnTo>
                  <a:lnTo>
                    <a:pt x="493" y="701"/>
                  </a:lnTo>
                  <a:lnTo>
                    <a:pt x="518" y="676"/>
                  </a:lnTo>
                  <a:lnTo>
                    <a:pt x="536" y="649"/>
                  </a:lnTo>
                  <a:lnTo>
                    <a:pt x="549" y="616"/>
                  </a:lnTo>
                  <a:lnTo>
                    <a:pt x="557" y="580"/>
                  </a:lnTo>
                  <a:lnTo>
                    <a:pt x="559" y="538"/>
                  </a:lnTo>
                  <a:lnTo>
                    <a:pt x="559" y="499"/>
                  </a:lnTo>
                  <a:lnTo>
                    <a:pt x="524" y="526"/>
                  </a:lnTo>
                  <a:lnTo>
                    <a:pt x="488" y="545"/>
                  </a:lnTo>
                  <a:lnTo>
                    <a:pt x="447" y="561"/>
                  </a:lnTo>
                  <a:lnTo>
                    <a:pt x="382" y="576"/>
                  </a:lnTo>
                  <a:lnTo>
                    <a:pt x="315" y="580"/>
                  </a:lnTo>
                  <a:lnTo>
                    <a:pt x="269" y="578"/>
                  </a:lnTo>
                  <a:lnTo>
                    <a:pt x="225" y="572"/>
                  </a:lnTo>
                  <a:lnTo>
                    <a:pt x="184" y="561"/>
                  </a:lnTo>
                  <a:lnTo>
                    <a:pt x="148" y="545"/>
                  </a:lnTo>
                  <a:lnTo>
                    <a:pt x="115" y="526"/>
                  </a:lnTo>
                  <a:lnTo>
                    <a:pt x="84" y="503"/>
                  </a:lnTo>
                  <a:lnTo>
                    <a:pt x="60" y="476"/>
                  </a:lnTo>
                  <a:lnTo>
                    <a:pt x="38" y="446"/>
                  </a:lnTo>
                  <a:lnTo>
                    <a:pt x="21" y="413"/>
                  </a:lnTo>
                  <a:lnTo>
                    <a:pt x="10" y="375"/>
                  </a:lnTo>
                  <a:lnTo>
                    <a:pt x="2" y="334"/>
                  </a:lnTo>
                  <a:lnTo>
                    <a:pt x="0" y="290"/>
                  </a:lnTo>
                  <a:lnTo>
                    <a:pt x="2" y="246"/>
                  </a:lnTo>
                  <a:lnTo>
                    <a:pt x="10" y="206"/>
                  </a:lnTo>
                  <a:lnTo>
                    <a:pt x="21" y="167"/>
                  </a:lnTo>
                  <a:lnTo>
                    <a:pt x="40" y="134"/>
                  </a:lnTo>
                  <a:lnTo>
                    <a:pt x="61" y="104"/>
                  </a:lnTo>
                  <a:lnTo>
                    <a:pt x="86" y="77"/>
                  </a:lnTo>
                  <a:lnTo>
                    <a:pt x="115" y="54"/>
                  </a:lnTo>
                  <a:lnTo>
                    <a:pt x="150" y="35"/>
                  </a:lnTo>
                  <a:lnTo>
                    <a:pt x="186" y="19"/>
                  </a:lnTo>
                  <a:lnTo>
                    <a:pt x="228" y="10"/>
                  </a:lnTo>
                  <a:lnTo>
                    <a:pt x="271" y="2"/>
                  </a:lnTo>
                  <a:lnTo>
                    <a:pt x="317"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grpSp>
      <p:grpSp>
        <p:nvGrpSpPr>
          <p:cNvPr id="665" name="Group 502"/>
          <p:cNvGrpSpPr>
            <a:grpSpLocks noChangeAspect="1"/>
          </p:cNvGrpSpPr>
          <p:nvPr/>
        </p:nvGrpSpPr>
        <p:grpSpPr bwMode="auto">
          <a:xfrm>
            <a:off x="7168769" y="1807169"/>
            <a:ext cx="639464" cy="144056"/>
            <a:chOff x="0" y="1289"/>
            <a:chExt cx="6330" cy="1426"/>
          </a:xfrm>
          <a:solidFill>
            <a:schemeClr val="tx2"/>
          </a:solidFill>
        </p:grpSpPr>
        <p:sp>
          <p:nvSpPr>
            <p:cNvPr id="688"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7" name="Group 415"/>
          <p:cNvGrpSpPr>
            <a:grpSpLocks noChangeAspect="1"/>
          </p:cNvGrpSpPr>
          <p:nvPr/>
        </p:nvGrpSpPr>
        <p:grpSpPr bwMode="auto">
          <a:xfrm>
            <a:off x="7168769" y="2016278"/>
            <a:ext cx="840797" cy="144735"/>
            <a:chOff x="0" y="1496"/>
            <a:chExt cx="6303" cy="1085"/>
          </a:xfrm>
          <a:solidFill>
            <a:schemeClr val="tx2"/>
          </a:solidFill>
        </p:grpSpPr>
        <p:sp>
          <p:nvSpPr>
            <p:cNvPr id="668"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18" name="Group 415"/>
          <p:cNvGrpSpPr>
            <a:grpSpLocks noChangeAspect="1"/>
          </p:cNvGrpSpPr>
          <p:nvPr/>
        </p:nvGrpSpPr>
        <p:grpSpPr bwMode="auto">
          <a:xfrm>
            <a:off x="4255960" y="3475161"/>
            <a:ext cx="893829" cy="153864"/>
            <a:chOff x="0" y="1496"/>
            <a:chExt cx="6303" cy="1085"/>
          </a:xfrm>
          <a:solidFill>
            <a:schemeClr val="tx2"/>
          </a:solidFill>
        </p:grpSpPr>
        <p:sp>
          <p:nvSpPr>
            <p:cNvPr id="719" name="Freeform 417"/>
            <p:cNvSpPr>
              <a:spLocks/>
            </p:cNvSpPr>
            <p:nvPr/>
          </p:nvSpPr>
          <p:spPr bwMode="auto">
            <a:xfrm>
              <a:off x="1686" y="1496"/>
              <a:ext cx="365" cy="788"/>
            </a:xfrm>
            <a:custGeom>
              <a:avLst/>
              <a:gdLst>
                <a:gd name="T0" fmla="*/ 184 w 365"/>
                <a:gd name="T1" fmla="*/ 0 h 788"/>
                <a:gd name="T2" fmla="*/ 217 w 365"/>
                <a:gd name="T3" fmla="*/ 8 h 788"/>
                <a:gd name="T4" fmla="*/ 247 w 365"/>
                <a:gd name="T5" fmla="*/ 25 h 788"/>
                <a:gd name="T6" fmla="*/ 272 w 365"/>
                <a:gd name="T7" fmla="*/ 50 h 788"/>
                <a:gd name="T8" fmla="*/ 290 w 365"/>
                <a:gd name="T9" fmla="*/ 80 h 788"/>
                <a:gd name="T10" fmla="*/ 303 w 365"/>
                <a:gd name="T11" fmla="*/ 115 h 788"/>
                <a:gd name="T12" fmla="*/ 311 w 365"/>
                <a:gd name="T13" fmla="*/ 150 h 788"/>
                <a:gd name="T14" fmla="*/ 313 w 365"/>
                <a:gd name="T15" fmla="*/ 186 h 788"/>
                <a:gd name="T16" fmla="*/ 311 w 365"/>
                <a:gd name="T17" fmla="*/ 238 h 788"/>
                <a:gd name="T18" fmla="*/ 301 w 365"/>
                <a:gd name="T19" fmla="*/ 288 h 788"/>
                <a:gd name="T20" fmla="*/ 290 w 365"/>
                <a:gd name="T21" fmla="*/ 337 h 788"/>
                <a:gd name="T22" fmla="*/ 267 w 365"/>
                <a:gd name="T23" fmla="*/ 410 h 788"/>
                <a:gd name="T24" fmla="*/ 236 w 365"/>
                <a:gd name="T25" fmla="*/ 479 h 788"/>
                <a:gd name="T26" fmla="*/ 269 w 365"/>
                <a:gd name="T27" fmla="*/ 510 h 788"/>
                <a:gd name="T28" fmla="*/ 297 w 365"/>
                <a:gd name="T29" fmla="*/ 543 h 788"/>
                <a:gd name="T30" fmla="*/ 320 w 365"/>
                <a:gd name="T31" fmla="*/ 571 h 788"/>
                <a:gd name="T32" fmla="*/ 340 w 365"/>
                <a:gd name="T33" fmla="*/ 602 h 788"/>
                <a:gd name="T34" fmla="*/ 355 w 365"/>
                <a:gd name="T35" fmla="*/ 635 h 788"/>
                <a:gd name="T36" fmla="*/ 365 w 365"/>
                <a:gd name="T37" fmla="*/ 671 h 788"/>
                <a:gd name="T38" fmla="*/ 365 w 365"/>
                <a:gd name="T39" fmla="*/ 694 h 788"/>
                <a:gd name="T40" fmla="*/ 365 w 365"/>
                <a:gd name="T41" fmla="*/ 715 h 788"/>
                <a:gd name="T42" fmla="*/ 359 w 365"/>
                <a:gd name="T43" fmla="*/ 738 h 788"/>
                <a:gd name="T44" fmla="*/ 347 w 365"/>
                <a:gd name="T45" fmla="*/ 758 h 788"/>
                <a:gd name="T46" fmla="*/ 332 w 365"/>
                <a:gd name="T47" fmla="*/ 773 h 788"/>
                <a:gd name="T48" fmla="*/ 313 w 365"/>
                <a:gd name="T49" fmla="*/ 782 h 788"/>
                <a:gd name="T50" fmla="*/ 280 w 365"/>
                <a:gd name="T51" fmla="*/ 788 h 788"/>
                <a:gd name="T52" fmla="*/ 247 w 365"/>
                <a:gd name="T53" fmla="*/ 784 h 788"/>
                <a:gd name="T54" fmla="*/ 217 w 365"/>
                <a:gd name="T55" fmla="*/ 773 h 788"/>
                <a:gd name="T56" fmla="*/ 188 w 365"/>
                <a:gd name="T57" fmla="*/ 758 h 788"/>
                <a:gd name="T58" fmla="*/ 153 w 365"/>
                <a:gd name="T59" fmla="*/ 729 h 788"/>
                <a:gd name="T60" fmla="*/ 123 w 365"/>
                <a:gd name="T61" fmla="*/ 694 h 788"/>
                <a:gd name="T62" fmla="*/ 98 w 365"/>
                <a:gd name="T63" fmla="*/ 654 h 788"/>
                <a:gd name="T64" fmla="*/ 77 w 365"/>
                <a:gd name="T65" fmla="*/ 614 h 788"/>
                <a:gd name="T66" fmla="*/ 59 w 365"/>
                <a:gd name="T67" fmla="*/ 570 h 788"/>
                <a:gd name="T68" fmla="*/ 48 w 365"/>
                <a:gd name="T69" fmla="*/ 525 h 788"/>
                <a:gd name="T70" fmla="*/ 44 w 365"/>
                <a:gd name="T71" fmla="*/ 510 h 788"/>
                <a:gd name="T72" fmla="*/ 23 w 365"/>
                <a:gd name="T73" fmla="*/ 449 h 788"/>
                <a:gd name="T74" fmla="*/ 9 w 365"/>
                <a:gd name="T75" fmla="*/ 384 h 788"/>
                <a:gd name="T76" fmla="*/ 0 w 365"/>
                <a:gd name="T77" fmla="*/ 309 h 788"/>
                <a:gd name="T78" fmla="*/ 2 w 365"/>
                <a:gd name="T79" fmla="*/ 232 h 788"/>
                <a:gd name="T80" fmla="*/ 7 w 365"/>
                <a:gd name="T81" fmla="*/ 184 h 788"/>
                <a:gd name="T82" fmla="*/ 21 w 365"/>
                <a:gd name="T83" fmla="*/ 138 h 788"/>
                <a:gd name="T84" fmla="*/ 42 w 365"/>
                <a:gd name="T85" fmla="*/ 94 h 788"/>
                <a:gd name="T86" fmla="*/ 63 w 365"/>
                <a:gd name="T87" fmla="*/ 65 h 788"/>
                <a:gd name="T88" fmla="*/ 86 w 365"/>
                <a:gd name="T89" fmla="*/ 38 h 788"/>
                <a:gd name="T90" fmla="*/ 115 w 365"/>
                <a:gd name="T91" fmla="*/ 17 h 788"/>
                <a:gd name="T92" fmla="*/ 148 w 365"/>
                <a:gd name="T93" fmla="*/ 4 h 788"/>
                <a:gd name="T94" fmla="*/ 184 w 365"/>
                <a:gd name="T9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788">
                  <a:moveTo>
                    <a:pt x="184" y="0"/>
                  </a:moveTo>
                  <a:lnTo>
                    <a:pt x="217" y="8"/>
                  </a:lnTo>
                  <a:lnTo>
                    <a:pt x="247" y="25"/>
                  </a:lnTo>
                  <a:lnTo>
                    <a:pt x="272" y="50"/>
                  </a:lnTo>
                  <a:lnTo>
                    <a:pt x="290" y="80"/>
                  </a:lnTo>
                  <a:lnTo>
                    <a:pt x="303" y="115"/>
                  </a:lnTo>
                  <a:lnTo>
                    <a:pt x="311" y="150"/>
                  </a:lnTo>
                  <a:lnTo>
                    <a:pt x="313" y="186"/>
                  </a:lnTo>
                  <a:lnTo>
                    <a:pt x="311" y="238"/>
                  </a:lnTo>
                  <a:lnTo>
                    <a:pt x="301" y="288"/>
                  </a:lnTo>
                  <a:lnTo>
                    <a:pt x="290" y="337"/>
                  </a:lnTo>
                  <a:lnTo>
                    <a:pt x="267" y="410"/>
                  </a:lnTo>
                  <a:lnTo>
                    <a:pt x="236" y="479"/>
                  </a:lnTo>
                  <a:lnTo>
                    <a:pt x="269" y="510"/>
                  </a:lnTo>
                  <a:lnTo>
                    <a:pt x="297" y="543"/>
                  </a:lnTo>
                  <a:lnTo>
                    <a:pt x="320" y="571"/>
                  </a:lnTo>
                  <a:lnTo>
                    <a:pt x="340" y="602"/>
                  </a:lnTo>
                  <a:lnTo>
                    <a:pt x="355" y="635"/>
                  </a:lnTo>
                  <a:lnTo>
                    <a:pt x="365" y="671"/>
                  </a:lnTo>
                  <a:lnTo>
                    <a:pt x="365" y="694"/>
                  </a:lnTo>
                  <a:lnTo>
                    <a:pt x="365" y="715"/>
                  </a:lnTo>
                  <a:lnTo>
                    <a:pt x="359" y="738"/>
                  </a:lnTo>
                  <a:lnTo>
                    <a:pt x="347" y="758"/>
                  </a:lnTo>
                  <a:lnTo>
                    <a:pt x="332" y="773"/>
                  </a:lnTo>
                  <a:lnTo>
                    <a:pt x="313" y="782"/>
                  </a:lnTo>
                  <a:lnTo>
                    <a:pt x="280" y="788"/>
                  </a:lnTo>
                  <a:lnTo>
                    <a:pt x="247" y="784"/>
                  </a:lnTo>
                  <a:lnTo>
                    <a:pt x="217" y="773"/>
                  </a:lnTo>
                  <a:lnTo>
                    <a:pt x="188" y="758"/>
                  </a:lnTo>
                  <a:lnTo>
                    <a:pt x="153" y="729"/>
                  </a:lnTo>
                  <a:lnTo>
                    <a:pt x="123" y="694"/>
                  </a:lnTo>
                  <a:lnTo>
                    <a:pt x="98" y="654"/>
                  </a:lnTo>
                  <a:lnTo>
                    <a:pt x="77" y="614"/>
                  </a:lnTo>
                  <a:lnTo>
                    <a:pt x="59" y="570"/>
                  </a:lnTo>
                  <a:lnTo>
                    <a:pt x="48" y="525"/>
                  </a:lnTo>
                  <a:lnTo>
                    <a:pt x="44" y="510"/>
                  </a:lnTo>
                  <a:lnTo>
                    <a:pt x="23" y="449"/>
                  </a:lnTo>
                  <a:lnTo>
                    <a:pt x="9" y="384"/>
                  </a:lnTo>
                  <a:lnTo>
                    <a:pt x="0" y="309"/>
                  </a:lnTo>
                  <a:lnTo>
                    <a:pt x="2" y="232"/>
                  </a:lnTo>
                  <a:lnTo>
                    <a:pt x="7" y="184"/>
                  </a:lnTo>
                  <a:lnTo>
                    <a:pt x="21" y="138"/>
                  </a:lnTo>
                  <a:lnTo>
                    <a:pt x="42" y="94"/>
                  </a:lnTo>
                  <a:lnTo>
                    <a:pt x="63" y="65"/>
                  </a:lnTo>
                  <a:lnTo>
                    <a:pt x="86" y="38"/>
                  </a:lnTo>
                  <a:lnTo>
                    <a:pt x="115" y="17"/>
                  </a:lnTo>
                  <a:lnTo>
                    <a:pt x="148" y="4"/>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418"/>
            <p:cNvSpPr>
              <a:spLocks/>
            </p:cNvSpPr>
            <p:nvPr/>
          </p:nvSpPr>
          <p:spPr bwMode="auto">
            <a:xfrm>
              <a:off x="1465" y="1718"/>
              <a:ext cx="299" cy="543"/>
            </a:xfrm>
            <a:custGeom>
              <a:avLst/>
              <a:gdLst>
                <a:gd name="T0" fmla="*/ 35 w 299"/>
                <a:gd name="T1" fmla="*/ 0 h 543"/>
                <a:gd name="T2" fmla="*/ 50 w 299"/>
                <a:gd name="T3" fmla="*/ 6 h 543"/>
                <a:gd name="T4" fmla="*/ 67 w 299"/>
                <a:gd name="T5" fmla="*/ 14 h 543"/>
                <a:gd name="T6" fmla="*/ 79 w 299"/>
                <a:gd name="T7" fmla="*/ 25 h 543"/>
                <a:gd name="T8" fmla="*/ 106 w 299"/>
                <a:gd name="T9" fmla="*/ 50 h 543"/>
                <a:gd name="T10" fmla="*/ 129 w 299"/>
                <a:gd name="T11" fmla="*/ 79 h 543"/>
                <a:gd name="T12" fmla="*/ 155 w 299"/>
                <a:gd name="T13" fmla="*/ 121 h 543"/>
                <a:gd name="T14" fmla="*/ 180 w 299"/>
                <a:gd name="T15" fmla="*/ 165 h 543"/>
                <a:gd name="T16" fmla="*/ 202 w 299"/>
                <a:gd name="T17" fmla="*/ 211 h 543"/>
                <a:gd name="T18" fmla="*/ 221 w 299"/>
                <a:gd name="T19" fmla="*/ 257 h 543"/>
                <a:gd name="T20" fmla="*/ 236 w 299"/>
                <a:gd name="T21" fmla="*/ 305 h 543"/>
                <a:gd name="T22" fmla="*/ 253 w 299"/>
                <a:gd name="T23" fmla="*/ 340 h 543"/>
                <a:gd name="T24" fmla="*/ 282 w 299"/>
                <a:gd name="T25" fmla="*/ 411 h 543"/>
                <a:gd name="T26" fmla="*/ 294 w 299"/>
                <a:gd name="T27" fmla="*/ 447 h 543"/>
                <a:gd name="T28" fmla="*/ 299 w 299"/>
                <a:gd name="T29" fmla="*/ 484 h 543"/>
                <a:gd name="T30" fmla="*/ 299 w 299"/>
                <a:gd name="T31" fmla="*/ 497 h 543"/>
                <a:gd name="T32" fmla="*/ 299 w 299"/>
                <a:gd name="T33" fmla="*/ 513 h 543"/>
                <a:gd name="T34" fmla="*/ 296 w 299"/>
                <a:gd name="T35" fmla="*/ 526 h 543"/>
                <a:gd name="T36" fmla="*/ 288 w 299"/>
                <a:gd name="T37" fmla="*/ 537 h 543"/>
                <a:gd name="T38" fmla="*/ 276 w 299"/>
                <a:gd name="T39" fmla="*/ 543 h 543"/>
                <a:gd name="T40" fmla="*/ 259 w 299"/>
                <a:gd name="T41" fmla="*/ 543 h 543"/>
                <a:gd name="T42" fmla="*/ 242 w 299"/>
                <a:gd name="T43" fmla="*/ 534 h 543"/>
                <a:gd name="T44" fmla="*/ 228 w 299"/>
                <a:gd name="T45" fmla="*/ 520 h 543"/>
                <a:gd name="T46" fmla="*/ 217 w 299"/>
                <a:gd name="T47" fmla="*/ 507 h 543"/>
                <a:gd name="T48" fmla="*/ 188 w 299"/>
                <a:gd name="T49" fmla="*/ 466 h 543"/>
                <a:gd name="T50" fmla="*/ 169 w 299"/>
                <a:gd name="T51" fmla="*/ 420 h 543"/>
                <a:gd name="T52" fmla="*/ 157 w 299"/>
                <a:gd name="T53" fmla="*/ 371 h 543"/>
                <a:gd name="T54" fmla="*/ 154 w 299"/>
                <a:gd name="T55" fmla="*/ 325 h 543"/>
                <a:gd name="T56" fmla="*/ 131 w 299"/>
                <a:gd name="T57" fmla="*/ 298 h 543"/>
                <a:gd name="T58" fmla="*/ 90 w 299"/>
                <a:gd name="T59" fmla="*/ 246 h 543"/>
                <a:gd name="T60" fmla="*/ 54 w 299"/>
                <a:gd name="T61" fmla="*/ 192 h 543"/>
                <a:gd name="T62" fmla="*/ 23 w 299"/>
                <a:gd name="T63" fmla="*/ 135 h 543"/>
                <a:gd name="T64" fmla="*/ 11 w 299"/>
                <a:gd name="T65" fmla="*/ 100 h 543"/>
                <a:gd name="T66" fmla="*/ 2 w 299"/>
                <a:gd name="T67" fmla="*/ 64 h 543"/>
                <a:gd name="T68" fmla="*/ 2 w 299"/>
                <a:gd name="T69" fmla="*/ 52 h 543"/>
                <a:gd name="T70" fmla="*/ 0 w 299"/>
                <a:gd name="T71" fmla="*/ 37 h 543"/>
                <a:gd name="T72" fmla="*/ 2 w 299"/>
                <a:gd name="T73" fmla="*/ 23 h 543"/>
                <a:gd name="T74" fmla="*/ 8 w 299"/>
                <a:gd name="T75" fmla="*/ 12 h 543"/>
                <a:gd name="T76" fmla="*/ 17 w 299"/>
                <a:gd name="T77" fmla="*/ 4 h 543"/>
                <a:gd name="T78" fmla="*/ 35 w 299"/>
                <a:gd name="T79"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543">
                  <a:moveTo>
                    <a:pt x="35" y="0"/>
                  </a:moveTo>
                  <a:lnTo>
                    <a:pt x="50" y="6"/>
                  </a:lnTo>
                  <a:lnTo>
                    <a:pt x="67" y="14"/>
                  </a:lnTo>
                  <a:lnTo>
                    <a:pt x="79" y="25"/>
                  </a:lnTo>
                  <a:lnTo>
                    <a:pt x="106" y="50"/>
                  </a:lnTo>
                  <a:lnTo>
                    <a:pt x="129" y="79"/>
                  </a:lnTo>
                  <a:lnTo>
                    <a:pt x="155" y="121"/>
                  </a:lnTo>
                  <a:lnTo>
                    <a:pt x="180" y="165"/>
                  </a:lnTo>
                  <a:lnTo>
                    <a:pt x="202" y="211"/>
                  </a:lnTo>
                  <a:lnTo>
                    <a:pt x="221" y="257"/>
                  </a:lnTo>
                  <a:lnTo>
                    <a:pt x="236" y="305"/>
                  </a:lnTo>
                  <a:lnTo>
                    <a:pt x="253" y="340"/>
                  </a:lnTo>
                  <a:lnTo>
                    <a:pt x="282" y="411"/>
                  </a:lnTo>
                  <a:lnTo>
                    <a:pt x="294" y="447"/>
                  </a:lnTo>
                  <a:lnTo>
                    <a:pt x="299" y="484"/>
                  </a:lnTo>
                  <a:lnTo>
                    <a:pt x="299" y="497"/>
                  </a:lnTo>
                  <a:lnTo>
                    <a:pt x="299" y="513"/>
                  </a:lnTo>
                  <a:lnTo>
                    <a:pt x="296" y="526"/>
                  </a:lnTo>
                  <a:lnTo>
                    <a:pt x="288" y="537"/>
                  </a:lnTo>
                  <a:lnTo>
                    <a:pt x="276" y="543"/>
                  </a:lnTo>
                  <a:lnTo>
                    <a:pt x="259" y="543"/>
                  </a:lnTo>
                  <a:lnTo>
                    <a:pt x="242" y="534"/>
                  </a:lnTo>
                  <a:lnTo>
                    <a:pt x="228" y="520"/>
                  </a:lnTo>
                  <a:lnTo>
                    <a:pt x="217" y="507"/>
                  </a:lnTo>
                  <a:lnTo>
                    <a:pt x="188" y="466"/>
                  </a:lnTo>
                  <a:lnTo>
                    <a:pt x="169" y="420"/>
                  </a:lnTo>
                  <a:lnTo>
                    <a:pt x="157" y="371"/>
                  </a:lnTo>
                  <a:lnTo>
                    <a:pt x="154" y="325"/>
                  </a:lnTo>
                  <a:lnTo>
                    <a:pt x="131" y="298"/>
                  </a:lnTo>
                  <a:lnTo>
                    <a:pt x="90" y="246"/>
                  </a:lnTo>
                  <a:lnTo>
                    <a:pt x="54" y="192"/>
                  </a:lnTo>
                  <a:lnTo>
                    <a:pt x="23" y="135"/>
                  </a:lnTo>
                  <a:lnTo>
                    <a:pt x="11" y="100"/>
                  </a:lnTo>
                  <a:lnTo>
                    <a:pt x="2" y="64"/>
                  </a:lnTo>
                  <a:lnTo>
                    <a:pt x="2" y="52"/>
                  </a:lnTo>
                  <a:lnTo>
                    <a:pt x="0" y="37"/>
                  </a:lnTo>
                  <a:lnTo>
                    <a:pt x="2" y="23"/>
                  </a:lnTo>
                  <a:lnTo>
                    <a:pt x="8" y="12"/>
                  </a:lnTo>
                  <a:lnTo>
                    <a:pt x="17" y="4"/>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419"/>
            <p:cNvSpPr>
              <a:spLocks/>
            </p:cNvSpPr>
            <p:nvPr/>
          </p:nvSpPr>
          <p:spPr bwMode="auto">
            <a:xfrm>
              <a:off x="0" y="2043"/>
              <a:ext cx="655" cy="368"/>
            </a:xfrm>
            <a:custGeom>
              <a:avLst/>
              <a:gdLst>
                <a:gd name="T0" fmla="*/ 213 w 655"/>
                <a:gd name="T1" fmla="*/ 1 h 368"/>
                <a:gd name="T2" fmla="*/ 271 w 655"/>
                <a:gd name="T3" fmla="*/ 19 h 368"/>
                <a:gd name="T4" fmla="*/ 315 w 655"/>
                <a:gd name="T5" fmla="*/ 51 h 368"/>
                <a:gd name="T6" fmla="*/ 357 w 655"/>
                <a:gd name="T7" fmla="*/ 42 h 368"/>
                <a:gd name="T8" fmla="*/ 432 w 655"/>
                <a:gd name="T9" fmla="*/ 5 h 368"/>
                <a:gd name="T10" fmla="*/ 516 w 655"/>
                <a:gd name="T11" fmla="*/ 3 h 368"/>
                <a:gd name="T12" fmla="*/ 582 w 655"/>
                <a:gd name="T13" fmla="*/ 26 h 368"/>
                <a:gd name="T14" fmla="*/ 628 w 655"/>
                <a:gd name="T15" fmla="*/ 67 h 368"/>
                <a:gd name="T16" fmla="*/ 653 w 655"/>
                <a:gd name="T17" fmla="*/ 126 h 368"/>
                <a:gd name="T18" fmla="*/ 655 w 655"/>
                <a:gd name="T19" fmla="*/ 368 h 368"/>
                <a:gd name="T20" fmla="*/ 597 w 655"/>
                <a:gd name="T21" fmla="*/ 159 h 368"/>
                <a:gd name="T22" fmla="*/ 589 w 655"/>
                <a:gd name="T23" fmla="*/ 115 h 368"/>
                <a:gd name="T24" fmla="*/ 563 w 655"/>
                <a:gd name="T25" fmla="*/ 80 h 368"/>
                <a:gd name="T26" fmla="*/ 524 w 655"/>
                <a:gd name="T27" fmla="*/ 61 h 368"/>
                <a:gd name="T28" fmla="*/ 476 w 655"/>
                <a:gd name="T29" fmla="*/ 53 h 368"/>
                <a:gd name="T30" fmla="*/ 432 w 655"/>
                <a:gd name="T31" fmla="*/ 59 h 368"/>
                <a:gd name="T32" fmla="*/ 394 w 655"/>
                <a:gd name="T33" fmla="*/ 80 h 368"/>
                <a:gd name="T34" fmla="*/ 367 w 655"/>
                <a:gd name="T35" fmla="*/ 113 h 368"/>
                <a:gd name="T36" fmla="*/ 357 w 655"/>
                <a:gd name="T37" fmla="*/ 159 h 368"/>
                <a:gd name="T38" fmla="*/ 300 w 655"/>
                <a:gd name="T39" fmla="*/ 368 h 368"/>
                <a:gd name="T40" fmla="*/ 296 w 655"/>
                <a:gd name="T41" fmla="*/ 134 h 368"/>
                <a:gd name="T42" fmla="*/ 278 w 655"/>
                <a:gd name="T43" fmla="*/ 94 h 368"/>
                <a:gd name="T44" fmla="*/ 246 w 655"/>
                <a:gd name="T45" fmla="*/ 69 h 368"/>
                <a:gd name="T46" fmla="*/ 202 w 655"/>
                <a:gd name="T47" fmla="*/ 55 h 368"/>
                <a:gd name="T48" fmla="*/ 132 w 655"/>
                <a:gd name="T49" fmla="*/ 59 h 368"/>
                <a:gd name="T50" fmla="*/ 94 w 655"/>
                <a:gd name="T51" fmla="*/ 80 h 368"/>
                <a:gd name="T52" fmla="*/ 67 w 655"/>
                <a:gd name="T53" fmla="*/ 113 h 368"/>
                <a:gd name="T54" fmla="*/ 58 w 655"/>
                <a:gd name="T55" fmla="*/ 159 h 368"/>
                <a:gd name="T56" fmla="*/ 0 w 655"/>
                <a:gd name="T57" fmla="*/ 368 h 368"/>
                <a:gd name="T58" fmla="*/ 58 w 655"/>
                <a:gd name="T59" fmla="*/ 44 h 368"/>
                <a:gd name="T60" fmla="*/ 109 w 655"/>
                <a:gd name="T61" fmla="*/ 11 h 368"/>
                <a:gd name="T62" fmla="*/ 179 w 655"/>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5" h="368">
                  <a:moveTo>
                    <a:pt x="179" y="0"/>
                  </a:moveTo>
                  <a:lnTo>
                    <a:pt x="213" y="1"/>
                  </a:lnTo>
                  <a:lnTo>
                    <a:pt x="244" y="9"/>
                  </a:lnTo>
                  <a:lnTo>
                    <a:pt x="271" y="19"/>
                  </a:lnTo>
                  <a:lnTo>
                    <a:pt x="294" y="34"/>
                  </a:lnTo>
                  <a:lnTo>
                    <a:pt x="315" y="51"/>
                  </a:lnTo>
                  <a:lnTo>
                    <a:pt x="330" y="71"/>
                  </a:lnTo>
                  <a:lnTo>
                    <a:pt x="357" y="42"/>
                  </a:lnTo>
                  <a:lnTo>
                    <a:pt x="392" y="19"/>
                  </a:lnTo>
                  <a:lnTo>
                    <a:pt x="432" y="5"/>
                  </a:lnTo>
                  <a:lnTo>
                    <a:pt x="476" y="0"/>
                  </a:lnTo>
                  <a:lnTo>
                    <a:pt x="516" y="3"/>
                  </a:lnTo>
                  <a:lnTo>
                    <a:pt x="551" y="11"/>
                  </a:lnTo>
                  <a:lnTo>
                    <a:pt x="582" y="26"/>
                  </a:lnTo>
                  <a:lnTo>
                    <a:pt x="609" y="44"/>
                  </a:lnTo>
                  <a:lnTo>
                    <a:pt x="628" y="67"/>
                  </a:lnTo>
                  <a:lnTo>
                    <a:pt x="643" y="95"/>
                  </a:lnTo>
                  <a:lnTo>
                    <a:pt x="653" y="126"/>
                  </a:lnTo>
                  <a:lnTo>
                    <a:pt x="655" y="159"/>
                  </a:lnTo>
                  <a:lnTo>
                    <a:pt x="655" y="368"/>
                  </a:lnTo>
                  <a:lnTo>
                    <a:pt x="597" y="368"/>
                  </a:lnTo>
                  <a:lnTo>
                    <a:pt x="597" y="159"/>
                  </a:lnTo>
                  <a:lnTo>
                    <a:pt x="595" y="136"/>
                  </a:lnTo>
                  <a:lnTo>
                    <a:pt x="589" y="115"/>
                  </a:lnTo>
                  <a:lnTo>
                    <a:pt x="578" y="95"/>
                  </a:lnTo>
                  <a:lnTo>
                    <a:pt x="563" y="80"/>
                  </a:lnTo>
                  <a:lnTo>
                    <a:pt x="545" y="69"/>
                  </a:lnTo>
                  <a:lnTo>
                    <a:pt x="524" y="61"/>
                  </a:lnTo>
                  <a:lnTo>
                    <a:pt x="501" y="55"/>
                  </a:lnTo>
                  <a:lnTo>
                    <a:pt x="476" y="53"/>
                  </a:lnTo>
                  <a:lnTo>
                    <a:pt x="453" y="55"/>
                  </a:lnTo>
                  <a:lnTo>
                    <a:pt x="432" y="59"/>
                  </a:lnTo>
                  <a:lnTo>
                    <a:pt x="411" y="69"/>
                  </a:lnTo>
                  <a:lnTo>
                    <a:pt x="394" y="80"/>
                  </a:lnTo>
                  <a:lnTo>
                    <a:pt x="378" y="94"/>
                  </a:lnTo>
                  <a:lnTo>
                    <a:pt x="367" y="113"/>
                  </a:lnTo>
                  <a:lnTo>
                    <a:pt x="359" y="134"/>
                  </a:lnTo>
                  <a:lnTo>
                    <a:pt x="357" y="159"/>
                  </a:lnTo>
                  <a:lnTo>
                    <a:pt x="357" y="368"/>
                  </a:lnTo>
                  <a:lnTo>
                    <a:pt x="300" y="368"/>
                  </a:lnTo>
                  <a:lnTo>
                    <a:pt x="300" y="159"/>
                  </a:lnTo>
                  <a:lnTo>
                    <a:pt x="296" y="134"/>
                  </a:lnTo>
                  <a:lnTo>
                    <a:pt x="290" y="113"/>
                  </a:lnTo>
                  <a:lnTo>
                    <a:pt x="278" y="94"/>
                  </a:lnTo>
                  <a:lnTo>
                    <a:pt x="263" y="80"/>
                  </a:lnTo>
                  <a:lnTo>
                    <a:pt x="246" y="69"/>
                  </a:lnTo>
                  <a:lnTo>
                    <a:pt x="225" y="59"/>
                  </a:lnTo>
                  <a:lnTo>
                    <a:pt x="202" y="55"/>
                  </a:lnTo>
                  <a:lnTo>
                    <a:pt x="177" y="53"/>
                  </a:lnTo>
                  <a:lnTo>
                    <a:pt x="132" y="59"/>
                  </a:lnTo>
                  <a:lnTo>
                    <a:pt x="113" y="69"/>
                  </a:lnTo>
                  <a:lnTo>
                    <a:pt x="94" y="80"/>
                  </a:lnTo>
                  <a:lnTo>
                    <a:pt x="79" y="94"/>
                  </a:lnTo>
                  <a:lnTo>
                    <a:pt x="67" y="113"/>
                  </a:lnTo>
                  <a:lnTo>
                    <a:pt x="60" y="134"/>
                  </a:lnTo>
                  <a:lnTo>
                    <a:pt x="58" y="159"/>
                  </a:lnTo>
                  <a:lnTo>
                    <a:pt x="58" y="368"/>
                  </a:lnTo>
                  <a:lnTo>
                    <a:pt x="0" y="368"/>
                  </a:lnTo>
                  <a:lnTo>
                    <a:pt x="0" y="44"/>
                  </a:lnTo>
                  <a:lnTo>
                    <a:pt x="58" y="44"/>
                  </a:lnTo>
                  <a:lnTo>
                    <a:pt x="81" y="24"/>
                  </a:lnTo>
                  <a:lnTo>
                    <a:pt x="109" y="11"/>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420"/>
            <p:cNvSpPr>
              <a:spLocks/>
            </p:cNvSpPr>
            <p:nvPr/>
          </p:nvSpPr>
          <p:spPr bwMode="auto">
            <a:xfrm>
              <a:off x="724" y="2043"/>
              <a:ext cx="376" cy="375"/>
            </a:xfrm>
            <a:custGeom>
              <a:avLst/>
              <a:gdLst>
                <a:gd name="T0" fmla="*/ 221 w 376"/>
                <a:gd name="T1" fmla="*/ 1 h 375"/>
                <a:gd name="T2" fmla="*/ 313 w 376"/>
                <a:gd name="T3" fmla="*/ 21 h 375"/>
                <a:gd name="T4" fmla="*/ 355 w 376"/>
                <a:gd name="T5" fmla="*/ 95 h 375"/>
                <a:gd name="T6" fmla="*/ 265 w 376"/>
                <a:gd name="T7" fmla="*/ 61 h 375"/>
                <a:gd name="T8" fmla="*/ 171 w 376"/>
                <a:gd name="T9" fmla="*/ 51 h 375"/>
                <a:gd name="T10" fmla="*/ 125 w 376"/>
                <a:gd name="T11" fmla="*/ 53 h 375"/>
                <a:gd name="T12" fmla="*/ 90 w 376"/>
                <a:gd name="T13" fmla="*/ 65 h 375"/>
                <a:gd name="T14" fmla="*/ 75 w 376"/>
                <a:gd name="T15" fmla="*/ 74 h 375"/>
                <a:gd name="T16" fmla="*/ 65 w 376"/>
                <a:gd name="T17" fmla="*/ 90 h 375"/>
                <a:gd name="T18" fmla="*/ 61 w 376"/>
                <a:gd name="T19" fmla="*/ 107 h 375"/>
                <a:gd name="T20" fmla="*/ 63 w 376"/>
                <a:gd name="T21" fmla="*/ 118 h 375"/>
                <a:gd name="T22" fmla="*/ 71 w 376"/>
                <a:gd name="T23" fmla="*/ 130 h 375"/>
                <a:gd name="T24" fmla="*/ 86 w 376"/>
                <a:gd name="T25" fmla="*/ 138 h 375"/>
                <a:gd name="T26" fmla="*/ 127 w 376"/>
                <a:gd name="T27" fmla="*/ 147 h 375"/>
                <a:gd name="T28" fmla="*/ 194 w 376"/>
                <a:gd name="T29" fmla="*/ 153 h 375"/>
                <a:gd name="T30" fmla="*/ 280 w 376"/>
                <a:gd name="T31" fmla="*/ 163 h 375"/>
                <a:gd name="T32" fmla="*/ 336 w 376"/>
                <a:gd name="T33" fmla="*/ 182 h 375"/>
                <a:gd name="T34" fmla="*/ 367 w 376"/>
                <a:gd name="T35" fmla="*/ 212 h 375"/>
                <a:gd name="T36" fmla="*/ 376 w 376"/>
                <a:gd name="T37" fmla="*/ 260 h 375"/>
                <a:gd name="T38" fmla="*/ 363 w 376"/>
                <a:gd name="T39" fmla="*/ 312 h 375"/>
                <a:gd name="T40" fmla="*/ 324 w 376"/>
                <a:gd name="T41" fmla="*/ 349 h 375"/>
                <a:gd name="T42" fmla="*/ 265 w 376"/>
                <a:gd name="T43" fmla="*/ 370 h 375"/>
                <a:gd name="T44" fmla="*/ 184 w 376"/>
                <a:gd name="T45" fmla="*/ 375 h 375"/>
                <a:gd name="T46" fmla="*/ 88 w 376"/>
                <a:gd name="T47" fmla="*/ 368 h 375"/>
                <a:gd name="T48" fmla="*/ 0 w 376"/>
                <a:gd name="T49" fmla="*/ 337 h 375"/>
                <a:gd name="T50" fmla="*/ 44 w 376"/>
                <a:gd name="T51" fmla="*/ 297 h 375"/>
                <a:gd name="T52" fmla="*/ 136 w 376"/>
                <a:gd name="T53" fmla="*/ 322 h 375"/>
                <a:gd name="T54" fmla="*/ 215 w 376"/>
                <a:gd name="T55" fmla="*/ 324 h 375"/>
                <a:gd name="T56" fmla="*/ 263 w 376"/>
                <a:gd name="T57" fmla="*/ 316 h 375"/>
                <a:gd name="T58" fmla="*/ 292 w 376"/>
                <a:gd name="T59" fmla="*/ 304 h 375"/>
                <a:gd name="T60" fmla="*/ 309 w 376"/>
                <a:gd name="T61" fmla="*/ 289 h 375"/>
                <a:gd name="T62" fmla="*/ 317 w 376"/>
                <a:gd name="T63" fmla="*/ 272 h 375"/>
                <a:gd name="T64" fmla="*/ 317 w 376"/>
                <a:gd name="T65" fmla="*/ 253 h 375"/>
                <a:gd name="T66" fmla="*/ 311 w 376"/>
                <a:gd name="T67" fmla="*/ 239 h 375"/>
                <a:gd name="T68" fmla="*/ 301 w 376"/>
                <a:gd name="T69" fmla="*/ 230 h 375"/>
                <a:gd name="T70" fmla="*/ 274 w 376"/>
                <a:gd name="T71" fmla="*/ 218 h 375"/>
                <a:gd name="T72" fmla="*/ 224 w 376"/>
                <a:gd name="T73" fmla="*/ 211 h 375"/>
                <a:gd name="T74" fmla="*/ 140 w 376"/>
                <a:gd name="T75" fmla="*/ 203 h 375"/>
                <a:gd name="T76" fmla="*/ 57 w 376"/>
                <a:gd name="T77" fmla="*/ 188 h 375"/>
                <a:gd name="T78" fmla="*/ 36 w 376"/>
                <a:gd name="T79" fmla="*/ 176 h 375"/>
                <a:gd name="T80" fmla="*/ 21 w 376"/>
                <a:gd name="T81" fmla="*/ 163 h 375"/>
                <a:gd name="T82" fmla="*/ 9 w 376"/>
                <a:gd name="T83" fmla="*/ 145 h 375"/>
                <a:gd name="T84" fmla="*/ 2 w 376"/>
                <a:gd name="T85" fmla="*/ 109 h 375"/>
                <a:gd name="T86" fmla="*/ 9 w 376"/>
                <a:gd name="T87" fmla="*/ 71 h 375"/>
                <a:gd name="T88" fmla="*/ 23 w 376"/>
                <a:gd name="T89" fmla="*/ 49 h 375"/>
                <a:gd name="T90" fmla="*/ 40 w 376"/>
                <a:gd name="T91" fmla="*/ 34 h 375"/>
                <a:gd name="T92" fmla="*/ 61 w 376"/>
                <a:gd name="T93" fmla="*/ 21 h 375"/>
                <a:gd name="T94" fmla="*/ 134 w 376"/>
                <a:gd name="T95" fmla="*/ 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375">
                  <a:moveTo>
                    <a:pt x="171" y="0"/>
                  </a:moveTo>
                  <a:lnTo>
                    <a:pt x="221" y="1"/>
                  </a:lnTo>
                  <a:lnTo>
                    <a:pt x="269" y="9"/>
                  </a:lnTo>
                  <a:lnTo>
                    <a:pt x="313" y="21"/>
                  </a:lnTo>
                  <a:lnTo>
                    <a:pt x="355" y="36"/>
                  </a:lnTo>
                  <a:lnTo>
                    <a:pt x="355" y="95"/>
                  </a:lnTo>
                  <a:lnTo>
                    <a:pt x="311" y="74"/>
                  </a:lnTo>
                  <a:lnTo>
                    <a:pt x="265" y="61"/>
                  </a:lnTo>
                  <a:lnTo>
                    <a:pt x="221" y="53"/>
                  </a:lnTo>
                  <a:lnTo>
                    <a:pt x="171" y="51"/>
                  </a:lnTo>
                  <a:lnTo>
                    <a:pt x="148" y="51"/>
                  </a:lnTo>
                  <a:lnTo>
                    <a:pt x="125" y="53"/>
                  </a:lnTo>
                  <a:lnTo>
                    <a:pt x="107" y="59"/>
                  </a:lnTo>
                  <a:lnTo>
                    <a:pt x="90" y="65"/>
                  </a:lnTo>
                  <a:lnTo>
                    <a:pt x="82" y="69"/>
                  </a:lnTo>
                  <a:lnTo>
                    <a:pt x="75" y="74"/>
                  </a:lnTo>
                  <a:lnTo>
                    <a:pt x="69" y="82"/>
                  </a:lnTo>
                  <a:lnTo>
                    <a:pt x="65" y="90"/>
                  </a:lnTo>
                  <a:lnTo>
                    <a:pt x="61" y="97"/>
                  </a:lnTo>
                  <a:lnTo>
                    <a:pt x="61" y="107"/>
                  </a:lnTo>
                  <a:lnTo>
                    <a:pt x="61" y="113"/>
                  </a:lnTo>
                  <a:lnTo>
                    <a:pt x="63" y="118"/>
                  </a:lnTo>
                  <a:lnTo>
                    <a:pt x="67" y="124"/>
                  </a:lnTo>
                  <a:lnTo>
                    <a:pt x="71" y="130"/>
                  </a:lnTo>
                  <a:lnTo>
                    <a:pt x="79" y="134"/>
                  </a:lnTo>
                  <a:lnTo>
                    <a:pt x="86" y="138"/>
                  </a:lnTo>
                  <a:lnTo>
                    <a:pt x="104" y="143"/>
                  </a:lnTo>
                  <a:lnTo>
                    <a:pt x="127" y="147"/>
                  </a:lnTo>
                  <a:lnTo>
                    <a:pt x="155" y="151"/>
                  </a:lnTo>
                  <a:lnTo>
                    <a:pt x="194" y="153"/>
                  </a:lnTo>
                  <a:lnTo>
                    <a:pt x="240" y="157"/>
                  </a:lnTo>
                  <a:lnTo>
                    <a:pt x="280" y="163"/>
                  </a:lnTo>
                  <a:lnTo>
                    <a:pt x="311" y="170"/>
                  </a:lnTo>
                  <a:lnTo>
                    <a:pt x="336" y="182"/>
                  </a:lnTo>
                  <a:lnTo>
                    <a:pt x="353" y="195"/>
                  </a:lnTo>
                  <a:lnTo>
                    <a:pt x="367" y="212"/>
                  </a:lnTo>
                  <a:lnTo>
                    <a:pt x="372" y="234"/>
                  </a:lnTo>
                  <a:lnTo>
                    <a:pt x="376" y="260"/>
                  </a:lnTo>
                  <a:lnTo>
                    <a:pt x="372" y="289"/>
                  </a:lnTo>
                  <a:lnTo>
                    <a:pt x="363" y="312"/>
                  </a:lnTo>
                  <a:lnTo>
                    <a:pt x="345" y="333"/>
                  </a:lnTo>
                  <a:lnTo>
                    <a:pt x="324" y="349"/>
                  </a:lnTo>
                  <a:lnTo>
                    <a:pt x="297" y="362"/>
                  </a:lnTo>
                  <a:lnTo>
                    <a:pt x="265" y="370"/>
                  </a:lnTo>
                  <a:lnTo>
                    <a:pt x="226" y="375"/>
                  </a:lnTo>
                  <a:lnTo>
                    <a:pt x="184" y="375"/>
                  </a:lnTo>
                  <a:lnTo>
                    <a:pt x="134" y="374"/>
                  </a:lnTo>
                  <a:lnTo>
                    <a:pt x="88" y="368"/>
                  </a:lnTo>
                  <a:lnTo>
                    <a:pt x="44" y="356"/>
                  </a:lnTo>
                  <a:lnTo>
                    <a:pt x="0" y="337"/>
                  </a:lnTo>
                  <a:lnTo>
                    <a:pt x="0" y="276"/>
                  </a:lnTo>
                  <a:lnTo>
                    <a:pt x="44" y="297"/>
                  </a:lnTo>
                  <a:lnTo>
                    <a:pt x="88" y="312"/>
                  </a:lnTo>
                  <a:lnTo>
                    <a:pt x="136" y="322"/>
                  </a:lnTo>
                  <a:lnTo>
                    <a:pt x="184" y="326"/>
                  </a:lnTo>
                  <a:lnTo>
                    <a:pt x="215" y="324"/>
                  </a:lnTo>
                  <a:lnTo>
                    <a:pt x="240" y="322"/>
                  </a:lnTo>
                  <a:lnTo>
                    <a:pt x="263" y="316"/>
                  </a:lnTo>
                  <a:lnTo>
                    <a:pt x="282" y="310"/>
                  </a:lnTo>
                  <a:lnTo>
                    <a:pt x="292" y="304"/>
                  </a:lnTo>
                  <a:lnTo>
                    <a:pt x="301" y="297"/>
                  </a:lnTo>
                  <a:lnTo>
                    <a:pt x="309" y="289"/>
                  </a:lnTo>
                  <a:lnTo>
                    <a:pt x="313" y="281"/>
                  </a:lnTo>
                  <a:lnTo>
                    <a:pt x="317" y="272"/>
                  </a:lnTo>
                  <a:lnTo>
                    <a:pt x="317" y="260"/>
                  </a:lnTo>
                  <a:lnTo>
                    <a:pt x="317" y="253"/>
                  </a:lnTo>
                  <a:lnTo>
                    <a:pt x="315" y="245"/>
                  </a:lnTo>
                  <a:lnTo>
                    <a:pt x="311" y="239"/>
                  </a:lnTo>
                  <a:lnTo>
                    <a:pt x="307" y="234"/>
                  </a:lnTo>
                  <a:lnTo>
                    <a:pt x="301" y="230"/>
                  </a:lnTo>
                  <a:lnTo>
                    <a:pt x="292" y="224"/>
                  </a:lnTo>
                  <a:lnTo>
                    <a:pt x="274" y="218"/>
                  </a:lnTo>
                  <a:lnTo>
                    <a:pt x="253" y="214"/>
                  </a:lnTo>
                  <a:lnTo>
                    <a:pt x="224" y="211"/>
                  </a:lnTo>
                  <a:lnTo>
                    <a:pt x="188" y="207"/>
                  </a:lnTo>
                  <a:lnTo>
                    <a:pt x="140" y="203"/>
                  </a:lnTo>
                  <a:lnTo>
                    <a:pt x="96" y="197"/>
                  </a:lnTo>
                  <a:lnTo>
                    <a:pt x="57" y="188"/>
                  </a:lnTo>
                  <a:lnTo>
                    <a:pt x="48" y="182"/>
                  </a:lnTo>
                  <a:lnTo>
                    <a:pt x="36" y="176"/>
                  </a:lnTo>
                  <a:lnTo>
                    <a:pt x="29" y="170"/>
                  </a:lnTo>
                  <a:lnTo>
                    <a:pt x="21" y="163"/>
                  </a:lnTo>
                  <a:lnTo>
                    <a:pt x="15" y="155"/>
                  </a:lnTo>
                  <a:lnTo>
                    <a:pt x="9" y="145"/>
                  </a:lnTo>
                  <a:lnTo>
                    <a:pt x="4" y="128"/>
                  </a:lnTo>
                  <a:lnTo>
                    <a:pt x="2" y="109"/>
                  </a:lnTo>
                  <a:lnTo>
                    <a:pt x="4" y="88"/>
                  </a:lnTo>
                  <a:lnTo>
                    <a:pt x="9" y="71"/>
                  </a:lnTo>
                  <a:lnTo>
                    <a:pt x="15" y="59"/>
                  </a:lnTo>
                  <a:lnTo>
                    <a:pt x="23" y="49"/>
                  </a:lnTo>
                  <a:lnTo>
                    <a:pt x="31" y="42"/>
                  </a:lnTo>
                  <a:lnTo>
                    <a:pt x="40" y="34"/>
                  </a:lnTo>
                  <a:lnTo>
                    <a:pt x="50" y="26"/>
                  </a:lnTo>
                  <a:lnTo>
                    <a:pt x="61" y="21"/>
                  </a:lnTo>
                  <a:lnTo>
                    <a:pt x="96" y="9"/>
                  </a:lnTo>
                  <a:lnTo>
                    <a:pt x="134" y="1"/>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421"/>
            <p:cNvSpPr>
              <a:spLocks/>
            </p:cNvSpPr>
            <p:nvPr/>
          </p:nvSpPr>
          <p:spPr bwMode="auto">
            <a:xfrm>
              <a:off x="1167" y="2043"/>
              <a:ext cx="404" cy="368"/>
            </a:xfrm>
            <a:custGeom>
              <a:avLst/>
              <a:gdLst>
                <a:gd name="T0" fmla="*/ 206 w 404"/>
                <a:gd name="T1" fmla="*/ 0 h 368"/>
                <a:gd name="T2" fmla="*/ 252 w 404"/>
                <a:gd name="T3" fmla="*/ 3 h 368"/>
                <a:gd name="T4" fmla="*/ 292 w 404"/>
                <a:gd name="T5" fmla="*/ 11 h 368"/>
                <a:gd name="T6" fmla="*/ 327 w 404"/>
                <a:gd name="T7" fmla="*/ 24 h 368"/>
                <a:gd name="T8" fmla="*/ 354 w 404"/>
                <a:gd name="T9" fmla="*/ 42 h 368"/>
                <a:gd name="T10" fmla="*/ 377 w 404"/>
                <a:gd name="T11" fmla="*/ 65 h 368"/>
                <a:gd name="T12" fmla="*/ 392 w 404"/>
                <a:gd name="T13" fmla="*/ 94 h 368"/>
                <a:gd name="T14" fmla="*/ 402 w 404"/>
                <a:gd name="T15" fmla="*/ 124 h 368"/>
                <a:gd name="T16" fmla="*/ 404 w 404"/>
                <a:gd name="T17" fmla="*/ 159 h 368"/>
                <a:gd name="T18" fmla="*/ 404 w 404"/>
                <a:gd name="T19" fmla="*/ 368 h 368"/>
                <a:gd name="T20" fmla="*/ 348 w 404"/>
                <a:gd name="T21" fmla="*/ 368 h 368"/>
                <a:gd name="T22" fmla="*/ 348 w 404"/>
                <a:gd name="T23" fmla="*/ 159 h 368"/>
                <a:gd name="T24" fmla="*/ 344 w 404"/>
                <a:gd name="T25" fmla="*/ 134 h 368"/>
                <a:gd name="T26" fmla="*/ 336 w 404"/>
                <a:gd name="T27" fmla="*/ 111 h 368"/>
                <a:gd name="T28" fmla="*/ 323 w 404"/>
                <a:gd name="T29" fmla="*/ 94 h 368"/>
                <a:gd name="T30" fmla="*/ 306 w 404"/>
                <a:gd name="T31" fmla="*/ 78 h 368"/>
                <a:gd name="T32" fmla="*/ 286 w 404"/>
                <a:gd name="T33" fmla="*/ 67 h 368"/>
                <a:gd name="T34" fmla="*/ 261 w 404"/>
                <a:gd name="T35" fmla="*/ 59 h 368"/>
                <a:gd name="T36" fmla="*/ 233 w 404"/>
                <a:gd name="T37" fmla="*/ 55 h 368"/>
                <a:gd name="T38" fmla="*/ 202 w 404"/>
                <a:gd name="T39" fmla="*/ 53 h 368"/>
                <a:gd name="T40" fmla="*/ 171 w 404"/>
                <a:gd name="T41" fmla="*/ 55 h 368"/>
                <a:gd name="T42" fmla="*/ 144 w 404"/>
                <a:gd name="T43" fmla="*/ 59 h 368"/>
                <a:gd name="T44" fmla="*/ 119 w 404"/>
                <a:gd name="T45" fmla="*/ 67 h 368"/>
                <a:gd name="T46" fmla="*/ 98 w 404"/>
                <a:gd name="T47" fmla="*/ 78 h 368"/>
                <a:gd name="T48" fmla="*/ 81 w 404"/>
                <a:gd name="T49" fmla="*/ 94 h 368"/>
                <a:gd name="T50" fmla="*/ 69 w 404"/>
                <a:gd name="T51" fmla="*/ 111 h 368"/>
                <a:gd name="T52" fmla="*/ 60 w 404"/>
                <a:gd name="T53" fmla="*/ 134 h 368"/>
                <a:gd name="T54" fmla="*/ 58 w 404"/>
                <a:gd name="T55" fmla="*/ 159 h 368"/>
                <a:gd name="T56" fmla="*/ 58 w 404"/>
                <a:gd name="T57" fmla="*/ 368 h 368"/>
                <a:gd name="T58" fmla="*/ 0 w 404"/>
                <a:gd name="T59" fmla="*/ 368 h 368"/>
                <a:gd name="T60" fmla="*/ 0 w 404"/>
                <a:gd name="T61" fmla="*/ 44 h 368"/>
                <a:gd name="T62" fmla="*/ 58 w 404"/>
                <a:gd name="T63" fmla="*/ 44 h 368"/>
                <a:gd name="T64" fmla="*/ 91 w 404"/>
                <a:gd name="T65" fmla="*/ 23 h 368"/>
                <a:gd name="T66" fmla="*/ 125 w 404"/>
                <a:gd name="T67" fmla="*/ 9 h 368"/>
                <a:gd name="T68" fmla="*/ 164 w 404"/>
                <a:gd name="T69" fmla="*/ 1 h 368"/>
                <a:gd name="T70" fmla="*/ 206 w 404"/>
                <a:gd name="T7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368">
                  <a:moveTo>
                    <a:pt x="206" y="0"/>
                  </a:moveTo>
                  <a:lnTo>
                    <a:pt x="252" y="3"/>
                  </a:lnTo>
                  <a:lnTo>
                    <a:pt x="292" y="11"/>
                  </a:lnTo>
                  <a:lnTo>
                    <a:pt x="327" y="24"/>
                  </a:lnTo>
                  <a:lnTo>
                    <a:pt x="354" y="42"/>
                  </a:lnTo>
                  <a:lnTo>
                    <a:pt x="377" y="65"/>
                  </a:lnTo>
                  <a:lnTo>
                    <a:pt x="392" y="94"/>
                  </a:lnTo>
                  <a:lnTo>
                    <a:pt x="402" y="124"/>
                  </a:lnTo>
                  <a:lnTo>
                    <a:pt x="404" y="159"/>
                  </a:lnTo>
                  <a:lnTo>
                    <a:pt x="404" y="368"/>
                  </a:lnTo>
                  <a:lnTo>
                    <a:pt x="348" y="368"/>
                  </a:lnTo>
                  <a:lnTo>
                    <a:pt x="348" y="159"/>
                  </a:lnTo>
                  <a:lnTo>
                    <a:pt x="344" y="134"/>
                  </a:lnTo>
                  <a:lnTo>
                    <a:pt x="336" y="111"/>
                  </a:lnTo>
                  <a:lnTo>
                    <a:pt x="323" y="94"/>
                  </a:lnTo>
                  <a:lnTo>
                    <a:pt x="306" y="78"/>
                  </a:lnTo>
                  <a:lnTo>
                    <a:pt x="286" y="67"/>
                  </a:lnTo>
                  <a:lnTo>
                    <a:pt x="261" y="59"/>
                  </a:lnTo>
                  <a:lnTo>
                    <a:pt x="233" y="55"/>
                  </a:lnTo>
                  <a:lnTo>
                    <a:pt x="202" y="53"/>
                  </a:lnTo>
                  <a:lnTo>
                    <a:pt x="171" y="55"/>
                  </a:lnTo>
                  <a:lnTo>
                    <a:pt x="144" y="59"/>
                  </a:lnTo>
                  <a:lnTo>
                    <a:pt x="119" y="67"/>
                  </a:lnTo>
                  <a:lnTo>
                    <a:pt x="98" y="78"/>
                  </a:lnTo>
                  <a:lnTo>
                    <a:pt x="81" y="94"/>
                  </a:lnTo>
                  <a:lnTo>
                    <a:pt x="69" y="111"/>
                  </a:lnTo>
                  <a:lnTo>
                    <a:pt x="60" y="134"/>
                  </a:lnTo>
                  <a:lnTo>
                    <a:pt x="58" y="159"/>
                  </a:lnTo>
                  <a:lnTo>
                    <a:pt x="58" y="368"/>
                  </a:lnTo>
                  <a:lnTo>
                    <a:pt x="0" y="368"/>
                  </a:lnTo>
                  <a:lnTo>
                    <a:pt x="0" y="44"/>
                  </a:lnTo>
                  <a:lnTo>
                    <a:pt x="58" y="44"/>
                  </a:lnTo>
                  <a:lnTo>
                    <a:pt x="91" y="23"/>
                  </a:lnTo>
                  <a:lnTo>
                    <a:pt x="125" y="9"/>
                  </a:lnTo>
                  <a:lnTo>
                    <a:pt x="164" y="1"/>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422"/>
            <p:cNvSpPr>
              <a:spLocks/>
            </p:cNvSpPr>
            <p:nvPr/>
          </p:nvSpPr>
          <p:spPr bwMode="auto">
            <a:xfrm>
              <a:off x="2258" y="1887"/>
              <a:ext cx="399" cy="528"/>
            </a:xfrm>
            <a:custGeom>
              <a:avLst/>
              <a:gdLst>
                <a:gd name="T0" fmla="*/ 0 w 399"/>
                <a:gd name="T1" fmla="*/ 0 h 528"/>
                <a:gd name="T2" fmla="*/ 56 w 399"/>
                <a:gd name="T3" fmla="*/ 0 h 528"/>
                <a:gd name="T4" fmla="*/ 56 w 399"/>
                <a:gd name="T5" fmla="*/ 215 h 528"/>
                <a:gd name="T6" fmla="*/ 84 w 399"/>
                <a:gd name="T7" fmla="*/ 194 h 528"/>
                <a:gd name="T8" fmla="*/ 119 w 399"/>
                <a:gd name="T9" fmla="*/ 179 h 528"/>
                <a:gd name="T10" fmla="*/ 157 w 399"/>
                <a:gd name="T11" fmla="*/ 167 h 528"/>
                <a:gd name="T12" fmla="*/ 202 w 399"/>
                <a:gd name="T13" fmla="*/ 163 h 528"/>
                <a:gd name="T14" fmla="*/ 248 w 399"/>
                <a:gd name="T15" fmla="*/ 165 h 528"/>
                <a:gd name="T16" fmla="*/ 288 w 399"/>
                <a:gd name="T17" fmla="*/ 173 h 528"/>
                <a:gd name="T18" fmla="*/ 321 w 399"/>
                <a:gd name="T19" fmla="*/ 186 h 528"/>
                <a:gd name="T20" fmla="*/ 349 w 399"/>
                <a:gd name="T21" fmla="*/ 205 h 528"/>
                <a:gd name="T22" fmla="*/ 370 w 399"/>
                <a:gd name="T23" fmla="*/ 228 h 528"/>
                <a:gd name="T24" fmla="*/ 386 w 399"/>
                <a:gd name="T25" fmla="*/ 255 h 528"/>
                <a:gd name="T26" fmla="*/ 395 w 399"/>
                <a:gd name="T27" fmla="*/ 286 h 528"/>
                <a:gd name="T28" fmla="*/ 399 w 399"/>
                <a:gd name="T29" fmla="*/ 320 h 528"/>
                <a:gd name="T30" fmla="*/ 399 w 399"/>
                <a:gd name="T31" fmla="*/ 528 h 528"/>
                <a:gd name="T32" fmla="*/ 342 w 399"/>
                <a:gd name="T33" fmla="*/ 528 h 528"/>
                <a:gd name="T34" fmla="*/ 342 w 399"/>
                <a:gd name="T35" fmla="*/ 320 h 528"/>
                <a:gd name="T36" fmla="*/ 340 w 399"/>
                <a:gd name="T37" fmla="*/ 296 h 528"/>
                <a:gd name="T38" fmla="*/ 332 w 399"/>
                <a:gd name="T39" fmla="*/ 273 h 528"/>
                <a:gd name="T40" fmla="*/ 319 w 399"/>
                <a:gd name="T41" fmla="*/ 255 h 528"/>
                <a:gd name="T42" fmla="*/ 303 w 399"/>
                <a:gd name="T43" fmla="*/ 240 h 528"/>
                <a:gd name="T44" fmla="*/ 282 w 399"/>
                <a:gd name="T45" fmla="*/ 230 h 528"/>
                <a:gd name="T46" fmla="*/ 257 w 399"/>
                <a:gd name="T47" fmla="*/ 223 h 528"/>
                <a:gd name="T48" fmla="*/ 230 w 399"/>
                <a:gd name="T49" fmla="*/ 217 h 528"/>
                <a:gd name="T50" fmla="*/ 200 w 399"/>
                <a:gd name="T51" fmla="*/ 215 h 528"/>
                <a:gd name="T52" fmla="*/ 169 w 399"/>
                <a:gd name="T53" fmla="*/ 217 h 528"/>
                <a:gd name="T54" fmla="*/ 142 w 399"/>
                <a:gd name="T55" fmla="*/ 223 h 528"/>
                <a:gd name="T56" fmla="*/ 117 w 399"/>
                <a:gd name="T57" fmla="*/ 230 h 528"/>
                <a:gd name="T58" fmla="*/ 96 w 399"/>
                <a:gd name="T59" fmla="*/ 240 h 528"/>
                <a:gd name="T60" fmla="*/ 79 w 399"/>
                <a:gd name="T61" fmla="*/ 255 h 528"/>
                <a:gd name="T62" fmla="*/ 67 w 399"/>
                <a:gd name="T63" fmla="*/ 273 h 528"/>
                <a:gd name="T64" fmla="*/ 59 w 399"/>
                <a:gd name="T65" fmla="*/ 296 h 528"/>
                <a:gd name="T66" fmla="*/ 56 w 399"/>
                <a:gd name="T67" fmla="*/ 320 h 528"/>
                <a:gd name="T68" fmla="*/ 56 w 399"/>
                <a:gd name="T69" fmla="*/ 528 h 528"/>
                <a:gd name="T70" fmla="*/ 0 w 399"/>
                <a:gd name="T71" fmla="*/ 528 h 528"/>
                <a:gd name="T72" fmla="*/ 0 w 399"/>
                <a:gd name="T73"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9" h="528">
                  <a:moveTo>
                    <a:pt x="0" y="0"/>
                  </a:moveTo>
                  <a:lnTo>
                    <a:pt x="56" y="0"/>
                  </a:lnTo>
                  <a:lnTo>
                    <a:pt x="56" y="215"/>
                  </a:lnTo>
                  <a:lnTo>
                    <a:pt x="84" y="194"/>
                  </a:lnTo>
                  <a:lnTo>
                    <a:pt x="119" y="179"/>
                  </a:lnTo>
                  <a:lnTo>
                    <a:pt x="157" y="167"/>
                  </a:lnTo>
                  <a:lnTo>
                    <a:pt x="202" y="163"/>
                  </a:lnTo>
                  <a:lnTo>
                    <a:pt x="248" y="165"/>
                  </a:lnTo>
                  <a:lnTo>
                    <a:pt x="288" y="173"/>
                  </a:lnTo>
                  <a:lnTo>
                    <a:pt x="321" y="186"/>
                  </a:lnTo>
                  <a:lnTo>
                    <a:pt x="349" y="205"/>
                  </a:lnTo>
                  <a:lnTo>
                    <a:pt x="370" y="228"/>
                  </a:lnTo>
                  <a:lnTo>
                    <a:pt x="386" y="255"/>
                  </a:lnTo>
                  <a:lnTo>
                    <a:pt x="395" y="286"/>
                  </a:lnTo>
                  <a:lnTo>
                    <a:pt x="399" y="320"/>
                  </a:lnTo>
                  <a:lnTo>
                    <a:pt x="399" y="528"/>
                  </a:lnTo>
                  <a:lnTo>
                    <a:pt x="342" y="528"/>
                  </a:lnTo>
                  <a:lnTo>
                    <a:pt x="342" y="320"/>
                  </a:lnTo>
                  <a:lnTo>
                    <a:pt x="340" y="296"/>
                  </a:lnTo>
                  <a:lnTo>
                    <a:pt x="332" y="273"/>
                  </a:lnTo>
                  <a:lnTo>
                    <a:pt x="319" y="255"/>
                  </a:lnTo>
                  <a:lnTo>
                    <a:pt x="303" y="240"/>
                  </a:lnTo>
                  <a:lnTo>
                    <a:pt x="282" y="230"/>
                  </a:lnTo>
                  <a:lnTo>
                    <a:pt x="257" y="223"/>
                  </a:lnTo>
                  <a:lnTo>
                    <a:pt x="230" y="217"/>
                  </a:lnTo>
                  <a:lnTo>
                    <a:pt x="200" y="215"/>
                  </a:lnTo>
                  <a:lnTo>
                    <a:pt x="169" y="217"/>
                  </a:lnTo>
                  <a:lnTo>
                    <a:pt x="142" y="223"/>
                  </a:lnTo>
                  <a:lnTo>
                    <a:pt x="117" y="230"/>
                  </a:lnTo>
                  <a:lnTo>
                    <a:pt x="96" y="240"/>
                  </a:lnTo>
                  <a:lnTo>
                    <a:pt x="79" y="255"/>
                  </a:lnTo>
                  <a:lnTo>
                    <a:pt x="67" y="273"/>
                  </a:lnTo>
                  <a:lnTo>
                    <a:pt x="59" y="296"/>
                  </a:lnTo>
                  <a:lnTo>
                    <a:pt x="56" y="320"/>
                  </a:lnTo>
                  <a:lnTo>
                    <a:pt x="56" y="528"/>
                  </a:lnTo>
                  <a:lnTo>
                    <a:pt x="0" y="52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423"/>
            <p:cNvSpPr>
              <a:spLocks noEditPoints="1"/>
            </p:cNvSpPr>
            <p:nvPr/>
          </p:nvSpPr>
          <p:spPr bwMode="auto">
            <a:xfrm>
              <a:off x="2732" y="2050"/>
              <a:ext cx="448" cy="372"/>
            </a:xfrm>
            <a:custGeom>
              <a:avLst/>
              <a:gdLst>
                <a:gd name="T0" fmla="*/ 190 w 448"/>
                <a:gd name="T1" fmla="*/ 52 h 372"/>
                <a:gd name="T2" fmla="*/ 131 w 448"/>
                <a:gd name="T3" fmla="*/ 69 h 372"/>
                <a:gd name="T4" fmla="*/ 87 w 448"/>
                <a:gd name="T5" fmla="*/ 104 h 372"/>
                <a:gd name="T6" fmla="*/ 62 w 448"/>
                <a:gd name="T7" fmla="*/ 156 h 372"/>
                <a:gd name="T8" fmla="*/ 62 w 448"/>
                <a:gd name="T9" fmla="*/ 219 h 372"/>
                <a:gd name="T10" fmla="*/ 87 w 448"/>
                <a:gd name="T11" fmla="*/ 269 h 372"/>
                <a:gd name="T12" fmla="*/ 131 w 448"/>
                <a:gd name="T13" fmla="*/ 303 h 372"/>
                <a:gd name="T14" fmla="*/ 190 w 448"/>
                <a:gd name="T15" fmla="*/ 319 h 372"/>
                <a:gd name="T16" fmla="*/ 259 w 448"/>
                <a:gd name="T17" fmla="*/ 319 h 372"/>
                <a:gd name="T18" fmla="*/ 319 w 448"/>
                <a:gd name="T19" fmla="*/ 303 h 372"/>
                <a:gd name="T20" fmla="*/ 363 w 448"/>
                <a:gd name="T21" fmla="*/ 269 h 372"/>
                <a:gd name="T22" fmla="*/ 388 w 448"/>
                <a:gd name="T23" fmla="*/ 219 h 372"/>
                <a:gd name="T24" fmla="*/ 388 w 448"/>
                <a:gd name="T25" fmla="*/ 156 h 372"/>
                <a:gd name="T26" fmla="*/ 363 w 448"/>
                <a:gd name="T27" fmla="*/ 104 h 372"/>
                <a:gd name="T28" fmla="*/ 319 w 448"/>
                <a:gd name="T29" fmla="*/ 69 h 372"/>
                <a:gd name="T30" fmla="*/ 259 w 448"/>
                <a:gd name="T31" fmla="*/ 52 h 372"/>
                <a:gd name="T32" fmla="*/ 225 w 448"/>
                <a:gd name="T33" fmla="*/ 0 h 372"/>
                <a:gd name="T34" fmla="*/ 313 w 448"/>
                <a:gd name="T35" fmla="*/ 12 h 372"/>
                <a:gd name="T36" fmla="*/ 384 w 448"/>
                <a:gd name="T37" fmla="*/ 48 h 372"/>
                <a:gd name="T38" fmla="*/ 430 w 448"/>
                <a:gd name="T39" fmla="*/ 106 h 372"/>
                <a:gd name="T40" fmla="*/ 448 w 448"/>
                <a:gd name="T41" fmla="*/ 186 h 372"/>
                <a:gd name="T42" fmla="*/ 430 w 448"/>
                <a:gd name="T43" fmla="*/ 265 h 372"/>
                <a:gd name="T44" fmla="*/ 384 w 448"/>
                <a:gd name="T45" fmla="*/ 324 h 372"/>
                <a:gd name="T46" fmla="*/ 313 w 448"/>
                <a:gd name="T47" fmla="*/ 359 h 372"/>
                <a:gd name="T48" fmla="*/ 225 w 448"/>
                <a:gd name="T49" fmla="*/ 372 h 372"/>
                <a:gd name="T50" fmla="*/ 136 w 448"/>
                <a:gd name="T51" fmla="*/ 359 h 372"/>
                <a:gd name="T52" fmla="*/ 64 w 448"/>
                <a:gd name="T53" fmla="*/ 324 h 372"/>
                <a:gd name="T54" fmla="*/ 17 w 448"/>
                <a:gd name="T55" fmla="*/ 265 h 372"/>
                <a:gd name="T56" fmla="*/ 0 w 448"/>
                <a:gd name="T57" fmla="*/ 186 h 372"/>
                <a:gd name="T58" fmla="*/ 17 w 448"/>
                <a:gd name="T59" fmla="*/ 106 h 372"/>
                <a:gd name="T60" fmla="*/ 64 w 448"/>
                <a:gd name="T61" fmla="*/ 48 h 372"/>
                <a:gd name="T62" fmla="*/ 136 w 448"/>
                <a:gd name="T63" fmla="*/ 12 h 372"/>
                <a:gd name="T64" fmla="*/ 225 w 448"/>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372">
                  <a:moveTo>
                    <a:pt x="225" y="50"/>
                  </a:moveTo>
                  <a:lnTo>
                    <a:pt x="190" y="52"/>
                  </a:lnTo>
                  <a:lnTo>
                    <a:pt x="160" y="58"/>
                  </a:lnTo>
                  <a:lnTo>
                    <a:pt x="131" y="69"/>
                  </a:lnTo>
                  <a:lnTo>
                    <a:pt x="106" y="85"/>
                  </a:lnTo>
                  <a:lnTo>
                    <a:pt x="87" y="104"/>
                  </a:lnTo>
                  <a:lnTo>
                    <a:pt x="71" y="127"/>
                  </a:lnTo>
                  <a:lnTo>
                    <a:pt x="62" y="156"/>
                  </a:lnTo>
                  <a:lnTo>
                    <a:pt x="58" y="186"/>
                  </a:lnTo>
                  <a:lnTo>
                    <a:pt x="62" y="219"/>
                  </a:lnTo>
                  <a:lnTo>
                    <a:pt x="71" y="246"/>
                  </a:lnTo>
                  <a:lnTo>
                    <a:pt x="87" y="269"/>
                  </a:lnTo>
                  <a:lnTo>
                    <a:pt x="106" y="288"/>
                  </a:lnTo>
                  <a:lnTo>
                    <a:pt x="131" y="303"/>
                  </a:lnTo>
                  <a:lnTo>
                    <a:pt x="160" y="313"/>
                  </a:lnTo>
                  <a:lnTo>
                    <a:pt x="190" y="319"/>
                  </a:lnTo>
                  <a:lnTo>
                    <a:pt x="225" y="321"/>
                  </a:lnTo>
                  <a:lnTo>
                    <a:pt x="259" y="319"/>
                  </a:lnTo>
                  <a:lnTo>
                    <a:pt x="290" y="313"/>
                  </a:lnTo>
                  <a:lnTo>
                    <a:pt x="319" y="303"/>
                  </a:lnTo>
                  <a:lnTo>
                    <a:pt x="344" y="288"/>
                  </a:lnTo>
                  <a:lnTo>
                    <a:pt x="363" y="269"/>
                  </a:lnTo>
                  <a:lnTo>
                    <a:pt x="378" y="246"/>
                  </a:lnTo>
                  <a:lnTo>
                    <a:pt x="388" y="219"/>
                  </a:lnTo>
                  <a:lnTo>
                    <a:pt x="390" y="186"/>
                  </a:lnTo>
                  <a:lnTo>
                    <a:pt x="388" y="156"/>
                  </a:lnTo>
                  <a:lnTo>
                    <a:pt x="378" y="127"/>
                  </a:lnTo>
                  <a:lnTo>
                    <a:pt x="363" y="104"/>
                  </a:lnTo>
                  <a:lnTo>
                    <a:pt x="344" y="85"/>
                  </a:lnTo>
                  <a:lnTo>
                    <a:pt x="319" y="69"/>
                  </a:lnTo>
                  <a:lnTo>
                    <a:pt x="290" y="58"/>
                  </a:lnTo>
                  <a:lnTo>
                    <a:pt x="259" y="52"/>
                  </a:lnTo>
                  <a:lnTo>
                    <a:pt x="225" y="50"/>
                  </a:lnTo>
                  <a:close/>
                  <a:moveTo>
                    <a:pt x="225" y="0"/>
                  </a:moveTo>
                  <a:lnTo>
                    <a:pt x="271" y="2"/>
                  </a:lnTo>
                  <a:lnTo>
                    <a:pt x="313" y="12"/>
                  </a:lnTo>
                  <a:lnTo>
                    <a:pt x="352" y="27"/>
                  </a:lnTo>
                  <a:lnTo>
                    <a:pt x="384" y="48"/>
                  </a:lnTo>
                  <a:lnTo>
                    <a:pt x="411" y="73"/>
                  </a:lnTo>
                  <a:lnTo>
                    <a:pt x="430" y="106"/>
                  </a:lnTo>
                  <a:lnTo>
                    <a:pt x="444" y="142"/>
                  </a:lnTo>
                  <a:lnTo>
                    <a:pt x="448" y="186"/>
                  </a:lnTo>
                  <a:lnTo>
                    <a:pt x="444" y="228"/>
                  </a:lnTo>
                  <a:lnTo>
                    <a:pt x="430" y="265"/>
                  </a:lnTo>
                  <a:lnTo>
                    <a:pt x="411" y="297"/>
                  </a:lnTo>
                  <a:lnTo>
                    <a:pt x="384" y="324"/>
                  </a:lnTo>
                  <a:lnTo>
                    <a:pt x="352" y="345"/>
                  </a:lnTo>
                  <a:lnTo>
                    <a:pt x="313" y="359"/>
                  </a:lnTo>
                  <a:lnTo>
                    <a:pt x="271" y="368"/>
                  </a:lnTo>
                  <a:lnTo>
                    <a:pt x="225" y="372"/>
                  </a:lnTo>
                  <a:lnTo>
                    <a:pt x="179" y="368"/>
                  </a:lnTo>
                  <a:lnTo>
                    <a:pt x="136" y="359"/>
                  </a:lnTo>
                  <a:lnTo>
                    <a:pt x="98" y="345"/>
                  </a:lnTo>
                  <a:lnTo>
                    <a:pt x="64" y="324"/>
                  </a:lnTo>
                  <a:lnTo>
                    <a:pt x="39" y="297"/>
                  </a:lnTo>
                  <a:lnTo>
                    <a:pt x="17" y="265"/>
                  </a:lnTo>
                  <a:lnTo>
                    <a:pt x="4" y="228"/>
                  </a:lnTo>
                  <a:lnTo>
                    <a:pt x="0" y="186"/>
                  </a:lnTo>
                  <a:lnTo>
                    <a:pt x="4" y="142"/>
                  </a:lnTo>
                  <a:lnTo>
                    <a:pt x="17" y="106"/>
                  </a:lnTo>
                  <a:lnTo>
                    <a:pt x="39" y="73"/>
                  </a:lnTo>
                  <a:lnTo>
                    <a:pt x="64" y="48"/>
                  </a:lnTo>
                  <a:lnTo>
                    <a:pt x="98" y="27"/>
                  </a:lnTo>
                  <a:lnTo>
                    <a:pt x="136" y="12"/>
                  </a:lnTo>
                  <a:lnTo>
                    <a:pt x="179" y="2"/>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424"/>
            <p:cNvSpPr>
              <a:spLocks/>
            </p:cNvSpPr>
            <p:nvPr/>
          </p:nvSpPr>
          <p:spPr bwMode="auto">
            <a:xfrm>
              <a:off x="3258" y="2050"/>
              <a:ext cx="647" cy="365"/>
            </a:xfrm>
            <a:custGeom>
              <a:avLst/>
              <a:gdLst>
                <a:gd name="T0" fmla="*/ 210 w 647"/>
                <a:gd name="T1" fmla="*/ 2 h 365"/>
                <a:gd name="T2" fmla="*/ 267 w 647"/>
                <a:gd name="T3" fmla="*/ 19 h 365"/>
                <a:gd name="T4" fmla="*/ 311 w 647"/>
                <a:gd name="T5" fmla="*/ 50 h 365"/>
                <a:gd name="T6" fmla="*/ 354 w 647"/>
                <a:gd name="T7" fmla="*/ 42 h 365"/>
                <a:gd name="T8" fmla="*/ 413 w 647"/>
                <a:gd name="T9" fmla="*/ 8 h 365"/>
                <a:gd name="T10" fmla="*/ 471 w 647"/>
                <a:gd name="T11" fmla="*/ 0 h 365"/>
                <a:gd name="T12" fmla="*/ 546 w 647"/>
                <a:gd name="T13" fmla="*/ 12 h 365"/>
                <a:gd name="T14" fmla="*/ 601 w 647"/>
                <a:gd name="T15" fmla="*/ 44 h 365"/>
                <a:gd name="T16" fmla="*/ 636 w 647"/>
                <a:gd name="T17" fmla="*/ 94 h 365"/>
                <a:gd name="T18" fmla="*/ 647 w 647"/>
                <a:gd name="T19" fmla="*/ 157 h 365"/>
                <a:gd name="T20" fmla="*/ 592 w 647"/>
                <a:gd name="T21" fmla="*/ 365 h 365"/>
                <a:gd name="T22" fmla="*/ 588 w 647"/>
                <a:gd name="T23" fmla="*/ 134 h 365"/>
                <a:gd name="T24" fmla="*/ 570 w 647"/>
                <a:gd name="T25" fmla="*/ 94 h 365"/>
                <a:gd name="T26" fmla="*/ 538 w 647"/>
                <a:gd name="T27" fmla="*/ 67 h 365"/>
                <a:gd name="T28" fmla="*/ 496 w 647"/>
                <a:gd name="T29" fmla="*/ 54 h 365"/>
                <a:gd name="T30" fmla="*/ 450 w 647"/>
                <a:gd name="T31" fmla="*/ 54 h 365"/>
                <a:gd name="T32" fmla="*/ 407 w 647"/>
                <a:gd name="T33" fmla="*/ 67 h 365"/>
                <a:gd name="T34" fmla="*/ 373 w 647"/>
                <a:gd name="T35" fmla="*/ 92 h 365"/>
                <a:gd name="T36" fmla="*/ 355 w 647"/>
                <a:gd name="T37" fmla="*/ 133 h 365"/>
                <a:gd name="T38" fmla="*/ 352 w 647"/>
                <a:gd name="T39" fmla="*/ 365 h 365"/>
                <a:gd name="T40" fmla="*/ 296 w 647"/>
                <a:gd name="T41" fmla="*/ 157 h 365"/>
                <a:gd name="T42" fmla="*/ 286 w 647"/>
                <a:gd name="T43" fmla="*/ 111 h 365"/>
                <a:gd name="T44" fmla="*/ 259 w 647"/>
                <a:gd name="T45" fmla="*/ 79 h 365"/>
                <a:gd name="T46" fmla="*/ 221 w 647"/>
                <a:gd name="T47" fmla="*/ 60 h 365"/>
                <a:gd name="T48" fmla="*/ 175 w 647"/>
                <a:gd name="T49" fmla="*/ 52 h 365"/>
                <a:gd name="T50" fmla="*/ 131 w 647"/>
                <a:gd name="T51" fmla="*/ 60 h 365"/>
                <a:gd name="T52" fmla="*/ 92 w 647"/>
                <a:gd name="T53" fmla="*/ 79 h 365"/>
                <a:gd name="T54" fmla="*/ 66 w 647"/>
                <a:gd name="T55" fmla="*/ 111 h 365"/>
                <a:gd name="T56" fmla="*/ 56 w 647"/>
                <a:gd name="T57" fmla="*/ 157 h 365"/>
                <a:gd name="T58" fmla="*/ 0 w 647"/>
                <a:gd name="T59" fmla="*/ 365 h 365"/>
                <a:gd name="T60" fmla="*/ 56 w 647"/>
                <a:gd name="T61" fmla="*/ 42 h 365"/>
                <a:gd name="T62" fmla="*/ 108 w 647"/>
                <a:gd name="T63" fmla="*/ 12 h 365"/>
                <a:gd name="T64" fmla="*/ 175 w 647"/>
                <a:gd name="T6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365">
                  <a:moveTo>
                    <a:pt x="175" y="0"/>
                  </a:moveTo>
                  <a:lnTo>
                    <a:pt x="210" y="2"/>
                  </a:lnTo>
                  <a:lnTo>
                    <a:pt x="240" y="8"/>
                  </a:lnTo>
                  <a:lnTo>
                    <a:pt x="267" y="19"/>
                  </a:lnTo>
                  <a:lnTo>
                    <a:pt x="290" y="33"/>
                  </a:lnTo>
                  <a:lnTo>
                    <a:pt x="311" y="50"/>
                  </a:lnTo>
                  <a:lnTo>
                    <a:pt x="327" y="71"/>
                  </a:lnTo>
                  <a:lnTo>
                    <a:pt x="354" y="42"/>
                  </a:lnTo>
                  <a:lnTo>
                    <a:pt x="386" y="19"/>
                  </a:lnTo>
                  <a:lnTo>
                    <a:pt x="413" y="8"/>
                  </a:lnTo>
                  <a:lnTo>
                    <a:pt x="440" y="2"/>
                  </a:lnTo>
                  <a:lnTo>
                    <a:pt x="471" y="0"/>
                  </a:lnTo>
                  <a:lnTo>
                    <a:pt x="511" y="2"/>
                  </a:lnTo>
                  <a:lnTo>
                    <a:pt x="546" y="12"/>
                  </a:lnTo>
                  <a:lnTo>
                    <a:pt x="576" y="25"/>
                  </a:lnTo>
                  <a:lnTo>
                    <a:pt x="601" y="44"/>
                  </a:lnTo>
                  <a:lnTo>
                    <a:pt x="620" y="67"/>
                  </a:lnTo>
                  <a:lnTo>
                    <a:pt x="636" y="94"/>
                  </a:lnTo>
                  <a:lnTo>
                    <a:pt x="643" y="123"/>
                  </a:lnTo>
                  <a:lnTo>
                    <a:pt x="647" y="157"/>
                  </a:lnTo>
                  <a:lnTo>
                    <a:pt x="647" y="365"/>
                  </a:lnTo>
                  <a:lnTo>
                    <a:pt x="592" y="365"/>
                  </a:lnTo>
                  <a:lnTo>
                    <a:pt x="592" y="157"/>
                  </a:lnTo>
                  <a:lnTo>
                    <a:pt x="588" y="134"/>
                  </a:lnTo>
                  <a:lnTo>
                    <a:pt x="582" y="113"/>
                  </a:lnTo>
                  <a:lnTo>
                    <a:pt x="570" y="94"/>
                  </a:lnTo>
                  <a:lnTo>
                    <a:pt x="555" y="79"/>
                  </a:lnTo>
                  <a:lnTo>
                    <a:pt x="538" y="67"/>
                  </a:lnTo>
                  <a:lnTo>
                    <a:pt x="517" y="60"/>
                  </a:lnTo>
                  <a:lnTo>
                    <a:pt x="496" y="54"/>
                  </a:lnTo>
                  <a:lnTo>
                    <a:pt x="471" y="52"/>
                  </a:lnTo>
                  <a:lnTo>
                    <a:pt x="450" y="54"/>
                  </a:lnTo>
                  <a:lnTo>
                    <a:pt x="426" y="60"/>
                  </a:lnTo>
                  <a:lnTo>
                    <a:pt x="407" y="67"/>
                  </a:lnTo>
                  <a:lnTo>
                    <a:pt x="388" y="79"/>
                  </a:lnTo>
                  <a:lnTo>
                    <a:pt x="373" y="92"/>
                  </a:lnTo>
                  <a:lnTo>
                    <a:pt x="361" y="111"/>
                  </a:lnTo>
                  <a:lnTo>
                    <a:pt x="355" y="133"/>
                  </a:lnTo>
                  <a:lnTo>
                    <a:pt x="352" y="157"/>
                  </a:lnTo>
                  <a:lnTo>
                    <a:pt x="352" y="365"/>
                  </a:lnTo>
                  <a:lnTo>
                    <a:pt x="296" y="365"/>
                  </a:lnTo>
                  <a:lnTo>
                    <a:pt x="296" y="157"/>
                  </a:lnTo>
                  <a:lnTo>
                    <a:pt x="292" y="133"/>
                  </a:lnTo>
                  <a:lnTo>
                    <a:pt x="286" y="111"/>
                  </a:lnTo>
                  <a:lnTo>
                    <a:pt x="275" y="92"/>
                  </a:lnTo>
                  <a:lnTo>
                    <a:pt x="259" y="79"/>
                  </a:lnTo>
                  <a:lnTo>
                    <a:pt x="242" y="67"/>
                  </a:lnTo>
                  <a:lnTo>
                    <a:pt x="221" y="60"/>
                  </a:lnTo>
                  <a:lnTo>
                    <a:pt x="200" y="54"/>
                  </a:lnTo>
                  <a:lnTo>
                    <a:pt x="175" y="52"/>
                  </a:lnTo>
                  <a:lnTo>
                    <a:pt x="152" y="54"/>
                  </a:lnTo>
                  <a:lnTo>
                    <a:pt x="131" y="60"/>
                  </a:lnTo>
                  <a:lnTo>
                    <a:pt x="112" y="67"/>
                  </a:lnTo>
                  <a:lnTo>
                    <a:pt x="92" y="79"/>
                  </a:lnTo>
                  <a:lnTo>
                    <a:pt x="79" y="92"/>
                  </a:lnTo>
                  <a:lnTo>
                    <a:pt x="66" y="111"/>
                  </a:lnTo>
                  <a:lnTo>
                    <a:pt x="58" y="133"/>
                  </a:lnTo>
                  <a:lnTo>
                    <a:pt x="56" y="157"/>
                  </a:lnTo>
                  <a:lnTo>
                    <a:pt x="56" y="365"/>
                  </a:lnTo>
                  <a:lnTo>
                    <a:pt x="0" y="365"/>
                  </a:lnTo>
                  <a:lnTo>
                    <a:pt x="0" y="42"/>
                  </a:lnTo>
                  <a:lnTo>
                    <a:pt x="56" y="42"/>
                  </a:lnTo>
                  <a:lnTo>
                    <a:pt x="81" y="25"/>
                  </a:lnTo>
                  <a:lnTo>
                    <a:pt x="108" y="12"/>
                  </a:lnTo>
                  <a:lnTo>
                    <a:pt x="140"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425"/>
            <p:cNvSpPr>
              <a:spLocks noEditPoints="1"/>
            </p:cNvSpPr>
            <p:nvPr/>
          </p:nvSpPr>
          <p:spPr bwMode="auto">
            <a:xfrm>
              <a:off x="398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81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6 w 403"/>
                <a:gd name="T31" fmla="*/ 58 h 372"/>
                <a:gd name="T32" fmla="*/ 231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8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8 w 403"/>
                <a:gd name="T85" fmla="*/ 351 h 372"/>
                <a:gd name="T86" fmla="*/ 302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6 w 403"/>
                <a:gd name="T105" fmla="*/ 230 h 372"/>
                <a:gd name="T106" fmla="*/ 0 w 403"/>
                <a:gd name="T107" fmla="*/ 188 h 372"/>
                <a:gd name="T108" fmla="*/ 4 w 403"/>
                <a:gd name="T109" fmla="*/ 146 h 372"/>
                <a:gd name="T110" fmla="*/ 17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81" y="108"/>
                  </a:lnTo>
                  <a:lnTo>
                    <a:pt x="69" y="129"/>
                  </a:lnTo>
                  <a:lnTo>
                    <a:pt x="62" y="154"/>
                  </a:lnTo>
                  <a:lnTo>
                    <a:pt x="344" y="154"/>
                  </a:lnTo>
                  <a:lnTo>
                    <a:pt x="336" y="131"/>
                  </a:lnTo>
                  <a:lnTo>
                    <a:pt x="327" y="110"/>
                  </a:lnTo>
                  <a:lnTo>
                    <a:pt x="313" y="92"/>
                  </a:lnTo>
                  <a:lnTo>
                    <a:pt x="296" y="77"/>
                  </a:lnTo>
                  <a:lnTo>
                    <a:pt x="277" y="65"/>
                  </a:lnTo>
                  <a:lnTo>
                    <a:pt x="256" y="58"/>
                  </a:lnTo>
                  <a:lnTo>
                    <a:pt x="231" y="52"/>
                  </a:lnTo>
                  <a:lnTo>
                    <a:pt x="202" y="50"/>
                  </a:lnTo>
                  <a:close/>
                  <a:moveTo>
                    <a:pt x="202" y="0"/>
                  </a:moveTo>
                  <a:lnTo>
                    <a:pt x="244" y="4"/>
                  </a:lnTo>
                  <a:lnTo>
                    <a:pt x="282" y="14"/>
                  </a:lnTo>
                  <a:lnTo>
                    <a:pt x="317" y="27"/>
                  </a:lnTo>
                  <a:lnTo>
                    <a:pt x="348"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8" y="351"/>
                  </a:lnTo>
                  <a:lnTo>
                    <a:pt x="302" y="363"/>
                  </a:lnTo>
                  <a:lnTo>
                    <a:pt x="261" y="370"/>
                  </a:lnTo>
                  <a:lnTo>
                    <a:pt x="217" y="372"/>
                  </a:lnTo>
                  <a:lnTo>
                    <a:pt x="171" y="368"/>
                  </a:lnTo>
                  <a:lnTo>
                    <a:pt x="131" y="361"/>
                  </a:lnTo>
                  <a:lnTo>
                    <a:pt x="94" y="345"/>
                  </a:lnTo>
                  <a:lnTo>
                    <a:pt x="62" y="326"/>
                  </a:lnTo>
                  <a:lnTo>
                    <a:pt x="37" y="299"/>
                  </a:lnTo>
                  <a:lnTo>
                    <a:pt x="17" y="269"/>
                  </a:lnTo>
                  <a:lnTo>
                    <a:pt x="6" y="230"/>
                  </a:lnTo>
                  <a:lnTo>
                    <a:pt x="0" y="188"/>
                  </a:lnTo>
                  <a:lnTo>
                    <a:pt x="4" y="146"/>
                  </a:lnTo>
                  <a:lnTo>
                    <a:pt x="17"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426"/>
            <p:cNvSpPr>
              <a:spLocks noEditPoints="1"/>
            </p:cNvSpPr>
            <p:nvPr/>
          </p:nvSpPr>
          <p:spPr bwMode="auto">
            <a:xfrm>
              <a:off x="4460" y="2050"/>
              <a:ext cx="415" cy="531"/>
            </a:xfrm>
            <a:custGeom>
              <a:avLst/>
              <a:gdLst>
                <a:gd name="T0" fmla="*/ 177 w 415"/>
                <a:gd name="T1" fmla="*/ 52 h 531"/>
                <a:gd name="T2" fmla="*/ 123 w 415"/>
                <a:gd name="T3" fmla="*/ 64 h 531"/>
                <a:gd name="T4" fmla="*/ 83 w 415"/>
                <a:gd name="T5" fmla="*/ 88 h 531"/>
                <a:gd name="T6" fmla="*/ 60 w 415"/>
                <a:gd name="T7" fmla="*/ 129 h 531"/>
                <a:gd name="T8" fmla="*/ 56 w 415"/>
                <a:gd name="T9" fmla="*/ 213 h 531"/>
                <a:gd name="T10" fmla="*/ 67 w 415"/>
                <a:gd name="T11" fmla="*/ 263 h 531"/>
                <a:gd name="T12" fmla="*/ 102 w 415"/>
                <a:gd name="T13" fmla="*/ 296 h 531"/>
                <a:gd name="T14" fmla="*/ 148 w 415"/>
                <a:gd name="T15" fmla="*/ 315 h 531"/>
                <a:gd name="T16" fmla="*/ 206 w 415"/>
                <a:gd name="T17" fmla="*/ 321 h 531"/>
                <a:gd name="T18" fmla="*/ 265 w 415"/>
                <a:gd name="T19" fmla="*/ 313 h 531"/>
                <a:gd name="T20" fmla="*/ 313 w 415"/>
                <a:gd name="T21" fmla="*/ 288 h 531"/>
                <a:gd name="T22" fmla="*/ 346 w 415"/>
                <a:gd name="T23" fmla="*/ 244 h 531"/>
                <a:gd name="T24" fmla="*/ 357 w 415"/>
                <a:gd name="T25" fmla="*/ 184 h 531"/>
                <a:gd name="T26" fmla="*/ 346 w 415"/>
                <a:gd name="T27" fmla="*/ 127 h 531"/>
                <a:gd name="T28" fmla="*/ 315 w 415"/>
                <a:gd name="T29" fmla="*/ 83 h 531"/>
                <a:gd name="T30" fmla="*/ 267 w 415"/>
                <a:gd name="T31" fmla="*/ 58 h 531"/>
                <a:gd name="T32" fmla="*/ 206 w 415"/>
                <a:gd name="T33" fmla="*/ 50 h 531"/>
                <a:gd name="T34" fmla="*/ 256 w 415"/>
                <a:gd name="T35" fmla="*/ 4 h 531"/>
                <a:gd name="T36" fmla="*/ 330 w 415"/>
                <a:gd name="T37" fmla="*/ 29 h 531"/>
                <a:gd name="T38" fmla="*/ 382 w 415"/>
                <a:gd name="T39" fmla="*/ 75 h 531"/>
                <a:gd name="T40" fmla="*/ 411 w 415"/>
                <a:gd name="T41" fmla="*/ 144 h 531"/>
                <a:gd name="T42" fmla="*/ 411 w 415"/>
                <a:gd name="T43" fmla="*/ 227 h 531"/>
                <a:gd name="T44" fmla="*/ 382 w 415"/>
                <a:gd name="T45" fmla="*/ 296 h 531"/>
                <a:gd name="T46" fmla="*/ 328 w 415"/>
                <a:gd name="T47" fmla="*/ 344 h 531"/>
                <a:gd name="T48" fmla="*/ 256 w 415"/>
                <a:gd name="T49" fmla="*/ 368 h 531"/>
                <a:gd name="T50" fmla="*/ 169 w 415"/>
                <a:gd name="T51" fmla="*/ 368 h 531"/>
                <a:gd name="T52" fmla="*/ 90 w 415"/>
                <a:gd name="T53" fmla="*/ 345 h 531"/>
                <a:gd name="T54" fmla="*/ 56 w 415"/>
                <a:gd name="T55" fmla="*/ 531 h 531"/>
                <a:gd name="T56" fmla="*/ 0 w 415"/>
                <a:gd name="T57" fmla="*/ 42 h 531"/>
                <a:gd name="T58" fmla="*/ 73 w 415"/>
                <a:gd name="T59" fmla="*/ 31 h 531"/>
                <a:gd name="T60" fmla="*/ 127 w 415"/>
                <a:gd name="T61" fmla="*/ 8 h 531"/>
                <a:gd name="T62" fmla="*/ 211 w 415"/>
                <a:gd name="T63"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531">
                  <a:moveTo>
                    <a:pt x="206" y="50"/>
                  </a:moveTo>
                  <a:lnTo>
                    <a:pt x="177" y="52"/>
                  </a:lnTo>
                  <a:lnTo>
                    <a:pt x="148" y="56"/>
                  </a:lnTo>
                  <a:lnTo>
                    <a:pt x="123" y="64"/>
                  </a:lnTo>
                  <a:lnTo>
                    <a:pt x="102" y="73"/>
                  </a:lnTo>
                  <a:lnTo>
                    <a:pt x="83" y="88"/>
                  </a:lnTo>
                  <a:lnTo>
                    <a:pt x="67" y="106"/>
                  </a:lnTo>
                  <a:lnTo>
                    <a:pt x="60" y="129"/>
                  </a:lnTo>
                  <a:lnTo>
                    <a:pt x="56" y="154"/>
                  </a:lnTo>
                  <a:lnTo>
                    <a:pt x="56" y="213"/>
                  </a:lnTo>
                  <a:lnTo>
                    <a:pt x="60" y="240"/>
                  </a:lnTo>
                  <a:lnTo>
                    <a:pt x="67" y="263"/>
                  </a:lnTo>
                  <a:lnTo>
                    <a:pt x="83" y="280"/>
                  </a:lnTo>
                  <a:lnTo>
                    <a:pt x="102" y="296"/>
                  </a:lnTo>
                  <a:lnTo>
                    <a:pt x="123" y="307"/>
                  </a:lnTo>
                  <a:lnTo>
                    <a:pt x="148" y="315"/>
                  </a:lnTo>
                  <a:lnTo>
                    <a:pt x="177" y="321"/>
                  </a:lnTo>
                  <a:lnTo>
                    <a:pt x="206" y="321"/>
                  </a:lnTo>
                  <a:lnTo>
                    <a:pt x="236" y="319"/>
                  </a:lnTo>
                  <a:lnTo>
                    <a:pt x="265" y="313"/>
                  </a:lnTo>
                  <a:lnTo>
                    <a:pt x="292" y="301"/>
                  </a:lnTo>
                  <a:lnTo>
                    <a:pt x="313" y="288"/>
                  </a:lnTo>
                  <a:lnTo>
                    <a:pt x="332" y="269"/>
                  </a:lnTo>
                  <a:lnTo>
                    <a:pt x="346" y="244"/>
                  </a:lnTo>
                  <a:lnTo>
                    <a:pt x="353" y="217"/>
                  </a:lnTo>
                  <a:lnTo>
                    <a:pt x="357" y="184"/>
                  </a:lnTo>
                  <a:lnTo>
                    <a:pt x="353" y="154"/>
                  </a:lnTo>
                  <a:lnTo>
                    <a:pt x="346" y="127"/>
                  </a:lnTo>
                  <a:lnTo>
                    <a:pt x="332" y="102"/>
                  </a:lnTo>
                  <a:lnTo>
                    <a:pt x="315" y="83"/>
                  </a:lnTo>
                  <a:lnTo>
                    <a:pt x="292" y="69"/>
                  </a:lnTo>
                  <a:lnTo>
                    <a:pt x="267" y="58"/>
                  </a:lnTo>
                  <a:lnTo>
                    <a:pt x="238" y="52"/>
                  </a:lnTo>
                  <a:lnTo>
                    <a:pt x="206" y="50"/>
                  </a:lnTo>
                  <a:close/>
                  <a:moveTo>
                    <a:pt x="211" y="0"/>
                  </a:moveTo>
                  <a:lnTo>
                    <a:pt x="256" y="4"/>
                  </a:lnTo>
                  <a:lnTo>
                    <a:pt x="294" y="14"/>
                  </a:lnTo>
                  <a:lnTo>
                    <a:pt x="330" y="29"/>
                  </a:lnTo>
                  <a:lnTo>
                    <a:pt x="359" y="48"/>
                  </a:lnTo>
                  <a:lnTo>
                    <a:pt x="382" y="75"/>
                  </a:lnTo>
                  <a:lnTo>
                    <a:pt x="400" y="108"/>
                  </a:lnTo>
                  <a:lnTo>
                    <a:pt x="411" y="144"/>
                  </a:lnTo>
                  <a:lnTo>
                    <a:pt x="415" y="186"/>
                  </a:lnTo>
                  <a:lnTo>
                    <a:pt x="411" y="227"/>
                  </a:lnTo>
                  <a:lnTo>
                    <a:pt x="400" y="265"/>
                  </a:lnTo>
                  <a:lnTo>
                    <a:pt x="382" y="296"/>
                  </a:lnTo>
                  <a:lnTo>
                    <a:pt x="357" y="322"/>
                  </a:lnTo>
                  <a:lnTo>
                    <a:pt x="328" y="344"/>
                  </a:lnTo>
                  <a:lnTo>
                    <a:pt x="294" y="359"/>
                  </a:lnTo>
                  <a:lnTo>
                    <a:pt x="256" y="368"/>
                  </a:lnTo>
                  <a:lnTo>
                    <a:pt x="213" y="372"/>
                  </a:lnTo>
                  <a:lnTo>
                    <a:pt x="169" y="368"/>
                  </a:lnTo>
                  <a:lnTo>
                    <a:pt x="129" y="361"/>
                  </a:lnTo>
                  <a:lnTo>
                    <a:pt x="90" y="345"/>
                  </a:lnTo>
                  <a:lnTo>
                    <a:pt x="56" y="321"/>
                  </a:lnTo>
                  <a:lnTo>
                    <a:pt x="56" y="531"/>
                  </a:lnTo>
                  <a:lnTo>
                    <a:pt x="0" y="531"/>
                  </a:lnTo>
                  <a:lnTo>
                    <a:pt x="0" y="42"/>
                  </a:lnTo>
                  <a:lnTo>
                    <a:pt x="56" y="42"/>
                  </a:lnTo>
                  <a:lnTo>
                    <a:pt x="73" y="31"/>
                  </a:lnTo>
                  <a:lnTo>
                    <a:pt x="90" y="21"/>
                  </a:lnTo>
                  <a:lnTo>
                    <a:pt x="127" y="8"/>
                  </a:lnTo>
                  <a:lnTo>
                    <a:pt x="165"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427"/>
            <p:cNvSpPr>
              <a:spLocks noEditPoints="1"/>
            </p:cNvSpPr>
            <p:nvPr/>
          </p:nvSpPr>
          <p:spPr bwMode="auto">
            <a:xfrm>
              <a:off x="4929" y="2050"/>
              <a:ext cx="405" cy="372"/>
            </a:xfrm>
            <a:custGeom>
              <a:avLst/>
              <a:gdLst>
                <a:gd name="T0" fmla="*/ 188 w 405"/>
                <a:gd name="T1" fmla="*/ 204 h 372"/>
                <a:gd name="T2" fmla="*/ 128 w 405"/>
                <a:gd name="T3" fmla="*/ 209 h 372"/>
                <a:gd name="T4" fmla="*/ 88 w 405"/>
                <a:gd name="T5" fmla="*/ 219 h 372"/>
                <a:gd name="T6" fmla="*/ 71 w 405"/>
                <a:gd name="T7" fmla="*/ 228 h 372"/>
                <a:gd name="T8" fmla="*/ 61 w 405"/>
                <a:gd name="T9" fmla="*/ 242 h 372"/>
                <a:gd name="T10" fmla="*/ 57 w 405"/>
                <a:gd name="T11" fmla="*/ 261 h 372"/>
                <a:gd name="T12" fmla="*/ 61 w 405"/>
                <a:gd name="T13" fmla="*/ 280 h 372"/>
                <a:gd name="T14" fmla="*/ 75 w 405"/>
                <a:gd name="T15" fmla="*/ 296 h 372"/>
                <a:gd name="T16" fmla="*/ 94 w 405"/>
                <a:gd name="T17" fmla="*/ 307 h 372"/>
                <a:gd name="T18" fmla="*/ 132 w 405"/>
                <a:gd name="T19" fmla="*/ 319 h 372"/>
                <a:gd name="T20" fmla="*/ 184 w 405"/>
                <a:gd name="T21" fmla="*/ 321 h 372"/>
                <a:gd name="T22" fmla="*/ 259 w 405"/>
                <a:gd name="T23" fmla="*/ 315 h 372"/>
                <a:gd name="T24" fmla="*/ 309 w 405"/>
                <a:gd name="T25" fmla="*/ 296 h 372"/>
                <a:gd name="T26" fmla="*/ 338 w 405"/>
                <a:gd name="T27" fmla="*/ 263 h 372"/>
                <a:gd name="T28" fmla="*/ 347 w 405"/>
                <a:gd name="T29" fmla="*/ 219 h 372"/>
                <a:gd name="T30" fmla="*/ 215 w 405"/>
                <a:gd name="T31" fmla="*/ 0 h 372"/>
                <a:gd name="T32" fmla="*/ 299 w 405"/>
                <a:gd name="T33" fmla="*/ 8 h 372"/>
                <a:gd name="T34" fmla="*/ 357 w 405"/>
                <a:gd name="T35" fmla="*/ 37 h 372"/>
                <a:gd name="T36" fmla="*/ 393 w 405"/>
                <a:gd name="T37" fmla="*/ 87 h 372"/>
                <a:gd name="T38" fmla="*/ 405 w 405"/>
                <a:gd name="T39" fmla="*/ 163 h 372"/>
                <a:gd name="T40" fmla="*/ 347 w 405"/>
                <a:gd name="T41" fmla="*/ 365 h 372"/>
                <a:gd name="T42" fmla="*/ 330 w 405"/>
                <a:gd name="T43" fmla="*/ 334 h 372"/>
                <a:gd name="T44" fmla="*/ 270 w 405"/>
                <a:gd name="T45" fmla="*/ 363 h 372"/>
                <a:gd name="T46" fmla="*/ 174 w 405"/>
                <a:gd name="T47" fmla="*/ 372 h 372"/>
                <a:gd name="T48" fmla="*/ 107 w 405"/>
                <a:gd name="T49" fmla="*/ 367 h 372"/>
                <a:gd name="T50" fmla="*/ 53 w 405"/>
                <a:gd name="T51" fmla="*/ 349 h 372"/>
                <a:gd name="T52" fmla="*/ 15 w 405"/>
                <a:gd name="T53" fmla="*/ 315 h 372"/>
                <a:gd name="T54" fmla="*/ 0 w 405"/>
                <a:gd name="T55" fmla="*/ 263 h 372"/>
                <a:gd name="T56" fmla="*/ 9 w 405"/>
                <a:gd name="T57" fmla="*/ 217 h 372"/>
                <a:gd name="T58" fmla="*/ 42 w 405"/>
                <a:gd name="T59" fmla="*/ 186 h 372"/>
                <a:gd name="T60" fmla="*/ 98 w 405"/>
                <a:gd name="T61" fmla="*/ 167 h 372"/>
                <a:gd name="T62" fmla="*/ 184 w 405"/>
                <a:gd name="T63" fmla="*/ 157 h 372"/>
                <a:gd name="T64" fmla="*/ 343 w 405"/>
                <a:gd name="T65" fmla="*/ 125 h 372"/>
                <a:gd name="T66" fmla="*/ 324 w 405"/>
                <a:gd name="T67" fmla="*/ 85 h 372"/>
                <a:gd name="T68" fmla="*/ 288 w 405"/>
                <a:gd name="T69" fmla="*/ 62 h 372"/>
                <a:gd name="T70" fmla="*/ 238 w 405"/>
                <a:gd name="T71" fmla="*/ 50 h 372"/>
                <a:gd name="T72" fmla="*/ 163 w 405"/>
                <a:gd name="T73" fmla="*/ 52 h 372"/>
                <a:gd name="T74" fmla="*/ 75 w 405"/>
                <a:gd name="T75" fmla="*/ 75 h 372"/>
                <a:gd name="T76" fmla="*/ 36 w 405"/>
                <a:gd name="T77" fmla="*/ 37 h 372"/>
                <a:gd name="T78" fmla="*/ 121 w 405"/>
                <a:gd name="T79" fmla="*/ 10 h 372"/>
                <a:gd name="T80" fmla="*/ 215 w 405"/>
                <a:gd name="T8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5" h="372">
                  <a:moveTo>
                    <a:pt x="347" y="198"/>
                  </a:moveTo>
                  <a:lnTo>
                    <a:pt x="188" y="204"/>
                  </a:lnTo>
                  <a:lnTo>
                    <a:pt x="155" y="205"/>
                  </a:lnTo>
                  <a:lnTo>
                    <a:pt x="128" y="209"/>
                  </a:lnTo>
                  <a:lnTo>
                    <a:pt x="105" y="213"/>
                  </a:lnTo>
                  <a:lnTo>
                    <a:pt x="88" y="219"/>
                  </a:lnTo>
                  <a:lnTo>
                    <a:pt x="78" y="223"/>
                  </a:lnTo>
                  <a:lnTo>
                    <a:pt x="71" y="228"/>
                  </a:lnTo>
                  <a:lnTo>
                    <a:pt x="65" y="234"/>
                  </a:lnTo>
                  <a:lnTo>
                    <a:pt x="61" y="242"/>
                  </a:lnTo>
                  <a:lnTo>
                    <a:pt x="59" y="251"/>
                  </a:lnTo>
                  <a:lnTo>
                    <a:pt x="57" y="261"/>
                  </a:lnTo>
                  <a:lnTo>
                    <a:pt x="59" y="271"/>
                  </a:lnTo>
                  <a:lnTo>
                    <a:pt x="61" y="280"/>
                  </a:lnTo>
                  <a:lnTo>
                    <a:pt x="67" y="288"/>
                  </a:lnTo>
                  <a:lnTo>
                    <a:pt x="75" y="296"/>
                  </a:lnTo>
                  <a:lnTo>
                    <a:pt x="82" y="301"/>
                  </a:lnTo>
                  <a:lnTo>
                    <a:pt x="94" y="307"/>
                  </a:lnTo>
                  <a:lnTo>
                    <a:pt x="111" y="313"/>
                  </a:lnTo>
                  <a:lnTo>
                    <a:pt x="132" y="319"/>
                  </a:lnTo>
                  <a:lnTo>
                    <a:pt x="157" y="321"/>
                  </a:lnTo>
                  <a:lnTo>
                    <a:pt x="184" y="321"/>
                  </a:lnTo>
                  <a:lnTo>
                    <a:pt x="224" y="319"/>
                  </a:lnTo>
                  <a:lnTo>
                    <a:pt x="259" y="315"/>
                  </a:lnTo>
                  <a:lnTo>
                    <a:pt x="286" y="305"/>
                  </a:lnTo>
                  <a:lnTo>
                    <a:pt x="309" y="296"/>
                  </a:lnTo>
                  <a:lnTo>
                    <a:pt x="326" y="280"/>
                  </a:lnTo>
                  <a:lnTo>
                    <a:pt x="338" y="263"/>
                  </a:lnTo>
                  <a:lnTo>
                    <a:pt x="345" y="242"/>
                  </a:lnTo>
                  <a:lnTo>
                    <a:pt x="347" y="219"/>
                  </a:lnTo>
                  <a:lnTo>
                    <a:pt x="347" y="198"/>
                  </a:lnTo>
                  <a:close/>
                  <a:moveTo>
                    <a:pt x="215" y="0"/>
                  </a:moveTo>
                  <a:lnTo>
                    <a:pt x="259" y="2"/>
                  </a:lnTo>
                  <a:lnTo>
                    <a:pt x="299" y="8"/>
                  </a:lnTo>
                  <a:lnTo>
                    <a:pt x="330" y="19"/>
                  </a:lnTo>
                  <a:lnTo>
                    <a:pt x="357" y="37"/>
                  </a:lnTo>
                  <a:lnTo>
                    <a:pt x="378" y="58"/>
                  </a:lnTo>
                  <a:lnTo>
                    <a:pt x="393" y="87"/>
                  </a:lnTo>
                  <a:lnTo>
                    <a:pt x="401" y="121"/>
                  </a:lnTo>
                  <a:lnTo>
                    <a:pt x="405" y="163"/>
                  </a:lnTo>
                  <a:lnTo>
                    <a:pt x="405" y="365"/>
                  </a:lnTo>
                  <a:lnTo>
                    <a:pt x="347" y="365"/>
                  </a:lnTo>
                  <a:lnTo>
                    <a:pt x="347" y="319"/>
                  </a:lnTo>
                  <a:lnTo>
                    <a:pt x="330" y="334"/>
                  </a:lnTo>
                  <a:lnTo>
                    <a:pt x="313" y="345"/>
                  </a:lnTo>
                  <a:lnTo>
                    <a:pt x="270" y="363"/>
                  </a:lnTo>
                  <a:lnTo>
                    <a:pt x="224" y="370"/>
                  </a:lnTo>
                  <a:lnTo>
                    <a:pt x="174" y="372"/>
                  </a:lnTo>
                  <a:lnTo>
                    <a:pt x="140" y="370"/>
                  </a:lnTo>
                  <a:lnTo>
                    <a:pt x="107" y="367"/>
                  </a:lnTo>
                  <a:lnTo>
                    <a:pt x="78" y="359"/>
                  </a:lnTo>
                  <a:lnTo>
                    <a:pt x="53" y="349"/>
                  </a:lnTo>
                  <a:lnTo>
                    <a:pt x="30" y="334"/>
                  </a:lnTo>
                  <a:lnTo>
                    <a:pt x="15" y="315"/>
                  </a:lnTo>
                  <a:lnTo>
                    <a:pt x="3" y="292"/>
                  </a:lnTo>
                  <a:lnTo>
                    <a:pt x="0" y="263"/>
                  </a:lnTo>
                  <a:lnTo>
                    <a:pt x="3" y="238"/>
                  </a:lnTo>
                  <a:lnTo>
                    <a:pt x="9" y="217"/>
                  </a:lnTo>
                  <a:lnTo>
                    <a:pt x="23" y="200"/>
                  </a:lnTo>
                  <a:lnTo>
                    <a:pt x="42" y="186"/>
                  </a:lnTo>
                  <a:lnTo>
                    <a:pt x="67" y="175"/>
                  </a:lnTo>
                  <a:lnTo>
                    <a:pt x="98" y="167"/>
                  </a:lnTo>
                  <a:lnTo>
                    <a:pt x="138" y="161"/>
                  </a:lnTo>
                  <a:lnTo>
                    <a:pt x="184" y="157"/>
                  </a:lnTo>
                  <a:lnTo>
                    <a:pt x="347" y="152"/>
                  </a:lnTo>
                  <a:lnTo>
                    <a:pt x="343" y="125"/>
                  </a:lnTo>
                  <a:lnTo>
                    <a:pt x="336" y="102"/>
                  </a:lnTo>
                  <a:lnTo>
                    <a:pt x="324" y="85"/>
                  </a:lnTo>
                  <a:lnTo>
                    <a:pt x="307" y="71"/>
                  </a:lnTo>
                  <a:lnTo>
                    <a:pt x="288" y="62"/>
                  </a:lnTo>
                  <a:lnTo>
                    <a:pt x="265" y="54"/>
                  </a:lnTo>
                  <a:lnTo>
                    <a:pt x="238" y="50"/>
                  </a:lnTo>
                  <a:lnTo>
                    <a:pt x="209" y="50"/>
                  </a:lnTo>
                  <a:lnTo>
                    <a:pt x="163" y="52"/>
                  </a:lnTo>
                  <a:lnTo>
                    <a:pt x="119" y="62"/>
                  </a:lnTo>
                  <a:lnTo>
                    <a:pt x="75" y="75"/>
                  </a:lnTo>
                  <a:lnTo>
                    <a:pt x="36" y="92"/>
                  </a:lnTo>
                  <a:lnTo>
                    <a:pt x="36" y="37"/>
                  </a:lnTo>
                  <a:lnTo>
                    <a:pt x="76" y="21"/>
                  </a:lnTo>
                  <a:lnTo>
                    <a:pt x="121" y="10"/>
                  </a:lnTo>
                  <a:lnTo>
                    <a:pt x="167"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428"/>
            <p:cNvSpPr>
              <a:spLocks noEditPoints="1"/>
            </p:cNvSpPr>
            <p:nvPr/>
          </p:nvSpPr>
          <p:spPr bwMode="auto">
            <a:xfrm>
              <a:off x="5409" y="2050"/>
              <a:ext cx="414" cy="531"/>
            </a:xfrm>
            <a:custGeom>
              <a:avLst/>
              <a:gdLst>
                <a:gd name="T0" fmla="*/ 178 w 414"/>
                <a:gd name="T1" fmla="*/ 52 h 531"/>
                <a:gd name="T2" fmla="*/ 123 w 414"/>
                <a:gd name="T3" fmla="*/ 69 h 531"/>
                <a:gd name="T4" fmla="*/ 82 w 414"/>
                <a:gd name="T5" fmla="*/ 102 h 531"/>
                <a:gd name="T6" fmla="*/ 59 w 414"/>
                <a:gd name="T7" fmla="*/ 154 h 531"/>
                <a:gd name="T8" fmla="*/ 59 w 414"/>
                <a:gd name="T9" fmla="*/ 217 h 531"/>
                <a:gd name="T10" fmla="*/ 80 w 414"/>
                <a:gd name="T11" fmla="*/ 269 h 531"/>
                <a:gd name="T12" fmla="*/ 119 w 414"/>
                <a:gd name="T13" fmla="*/ 301 h 531"/>
                <a:gd name="T14" fmla="*/ 174 w 414"/>
                <a:gd name="T15" fmla="*/ 319 h 531"/>
                <a:gd name="T16" fmla="*/ 238 w 414"/>
                <a:gd name="T17" fmla="*/ 321 h 531"/>
                <a:gd name="T18" fmla="*/ 291 w 414"/>
                <a:gd name="T19" fmla="*/ 307 h 531"/>
                <a:gd name="T20" fmla="*/ 332 w 414"/>
                <a:gd name="T21" fmla="*/ 282 h 531"/>
                <a:gd name="T22" fmla="*/ 355 w 414"/>
                <a:gd name="T23" fmla="*/ 242 h 531"/>
                <a:gd name="T24" fmla="*/ 359 w 414"/>
                <a:gd name="T25" fmla="*/ 156 h 531"/>
                <a:gd name="T26" fmla="*/ 345 w 414"/>
                <a:gd name="T27" fmla="*/ 108 h 531"/>
                <a:gd name="T28" fmla="*/ 313 w 414"/>
                <a:gd name="T29" fmla="*/ 75 h 531"/>
                <a:gd name="T30" fmla="*/ 265 w 414"/>
                <a:gd name="T31" fmla="*/ 56 h 531"/>
                <a:gd name="T32" fmla="*/ 209 w 414"/>
                <a:gd name="T33" fmla="*/ 50 h 531"/>
                <a:gd name="T34" fmla="*/ 249 w 414"/>
                <a:gd name="T35" fmla="*/ 2 h 531"/>
                <a:gd name="T36" fmla="*/ 322 w 414"/>
                <a:gd name="T37" fmla="*/ 21 h 531"/>
                <a:gd name="T38" fmla="*/ 414 w 414"/>
                <a:gd name="T39" fmla="*/ 42 h 531"/>
                <a:gd name="T40" fmla="*/ 411 w 414"/>
                <a:gd name="T41" fmla="*/ 390 h 531"/>
                <a:gd name="T42" fmla="*/ 382 w 414"/>
                <a:gd name="T43" fmla="*/ 461 h 531"/>
                <a:gd name="T44" fmla="*/ 328 w 414"/>
                <a:gd name="T45" fmla="*/ 507 h 531"/>
                <a:gd name="T46" fmla="*/ 245 w 414"/>
                <a:gd name="T47" fmla="*/ 530 h 531"/>
                <a:gd name="T48" fmla="*/ 149 w 414"/>
                <a:gd name="T49" fmla="*/ 530 h 531"/>
                <a:gd name="T50" fmla="*/ 67 w 414"/>
                <a:gd name="T51" fmla="*/ 514 h 531"/>
                <a:gd name="T52" fmla="*/ 28 w 414"/>
                <a:gd name="T53" fmla="*/ 441 h 531"/>
                <a:gd name="T54" fmla="*/ 109 w 414"/>
                <a:gd name="T55" fmla="*/ 472 h 531"/>
                <a:gd name="T56" fmla="*/ 195 w 414"/>
                <a:gd name="T57" fmla="*/ 484 h 531"/>
                <a:gd name="T58" fmla="*/ 267 w 414"/>
                <a:gd name="T59" fmla="*/ 474 h 531"/>
                <a:gd name="T60" fmla="*/ 316 w 414"/>
                <a:gd name="T61" fmla="*/ 449 h 531"/>
                <a:gd name="T62" fmla="*/ 347 w 414"/>
                <a:gd name="T63" fmla="*/ 405 h 531"/>
                <a:gd name="T64" fmla="*/ 359 w 414"/>
                <a:gd name="T65" fmla="*/ 345 h 531"/>
                <a:gd name="T66" fmla="*/ 324 w 414"/>
                <a:gd name="T67" fmla="*/ 344 h 531"/>
                <a:gd name="T68" fmla="*/ 245 w 414"/>
                <a:gd name="T69" fmla="*/ 368 h 531"/>
                <a:gd name="T70" fmla="*/ 157 w 414"/>
                <a:gd name="T71" fmla="*/ 368 h 531"/>
                <a:gd name="T72" fmla="*/ 84 w 414"/>
                <a:gd name="T73" fmla="*/ 344 h 531"/>
                <a:gd name="T74" fmla="*/ 32 w 414"/>
                <a:gd name="T75" fmla="*/ 296 h 531"/>
                <a:gd name="T76" fmla="*/ 3 w 414"/>
                <a:gd name="T77" fmla="*/ 227 h 531"/>
                <a:gd name="T78" fmla="*/ 3 w 414"/>
                <a:gd name="T79" fmla="*/ 144 h 531"/>
                <a:gd name="T80" fmla="*/ 32 w 414"/>
                <a:gd name="T81" fmla="*/ 75 h 531"/>
                <a:gd name="T82" fmla="*/ 84 w 414"/>
                <a:gd name="T83" fmla="*/ 29 h 531"/>
                <a:gd name="T84" fmla="*/ 159 w 414"/>
                <a:gd name="T85" fmla="*/ 4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531">
                  <a:moveTo>
                    <a:pt x="209" y="50"/>
                  </a:moveTo>
                  <a:lnTo>
                    <a:pt x="178" y="52"/>
                  </a:lnTo>
                  <a:lnTo>
                    <a:pt x="149" y="58"/>
                  </a:lnTo>
                  <a:lnTo>
                    <a:pt x="123" y="69"/>
                  </a:lnTo>
                  <a:lnTo>
                    <a:pt x="101" y="85"/>
                  </a:lnTo>
                  <a:lnTo>
                    <a:pt x="82" y="102"/>
                  </a:lnTo>
                  <a:lnTo>
                    <a:pt x="69" y="127"/>
                  </a:lnTo>
                  <a:lnTo>
                    <a:pt x="59" y="154"/>
                  </a:lnTo>
                  <a:lnTo>
                    <a:pt x="57" y="184"/>
                  </a:lnTo>
                  <a:lnTo>
                    <a:pt x="59" y="217"/>
                  </a:lnTo>
                  <a:lnTo>
                    <a:pt x="67" y="244"/>
                  </a:lnTo>
                  <a:lnTo>
                    <a:pt x="80" y="269"/>
                  </a:lnTo>
                  <a:lnTo>
                    <a:pt x="98" y="288"/>
                  </a:lnTo>
                  <a:lnTo>
                    <a:pt x="119" y="301"/>
                  </a:lnTo>
                  <a:lnTo>
                    <a:pt x="146" y="313"/>
                  </a:lnTo>
                  <a:lnTo>
                    <a:pt x="174" y="319"/>
                  </a:lnTo>
                  <a:lnTo>
                    <a:pt x="209" y="321"/>
                  </a:lnTo>
                  <a:lnTo>
                    <a:pt x="238" y="321"/>
                  </a:lnTo>
                  <a:lnTo>
                    <a:pt x="265" y="315"/>
                  </a:lnTo>
                  <a:lnTo>
                    <a:pt x="291" y="307"/>
                  </a:lnTo>
                  <a:lnTo>
                    <a:pt x="313" y="297"/>
                  </a:lnTo>
                  <a:lnTo>
                    <a:pt x="332" y="282"/>
                  </a:lnTo>
                  <a:lnTo>
                    <a:pt x="345" y="265"/>
                  </a:lnTo>
                  <a:lnTo>
                    <a:pt x="355" y="242"/>
                  </a:lnTo>
                  <a:lnTo>
                    <a:pt x="359" y="217"/>
                  </a:lnTo>
                  <a:lnTo>
                    <a:pt x="359" y="156"/>
                  </a:lnTo>
                  <a:lnTo>
                    <a:pt x="355" y="131"/>
                  </a:lnTo>
                  <a:lnTo>
                    <a:pt x="345" y="108"/>
                  </a:lnTo>
                  <a:lnTo>
                    <a:pt x="332" y="88"/>
                  </a:lnTo>
                  <a:lnTo>
                    <a:pt x="313" y="75"/>
                  </a:lnTo>
                  <a:lnTo>
                    <a:pt x="291" y="64"/>
                  </a:lnTo>
                  <a:lnTo>
                    <a:pt x="265" y="56"/>
                  </a:lnTo>
                  <a:lnTo>
                    <a:pt x="238" y="52"/>
                  </a:lnTo>
                  <a:lnTo>
                    <a:pt x="209" y="50"/>
                  </a:lnTo>
                  <a:close/>
                  <a:moveTo>
                    <a:pt x="203" y="0"/>
                  </a:moveTo>
                  <a:lnTo>
                    <a:pt x="249" y="2"/>
                  </a:lnTo>
                  <a:lnTo>
                    <a:pt x="288" y="10"/>
                  </a:lnTo>
                  <a:lnTo>
                    <a:pt x="322" y="21"/>
                  </a:lnTo>
                  <a:lnTo>
                    <a:pt x="359" y="42"/>
                  </a:lnTo>
                  <a:lnTo>
                    <a:pt x="414" y="42"/>
                  </a:lnTo>
                  <a:lnTo>
                    <a:pt x="414" y="345"/>
                  </a:lnTo>
                  <a:lnTo>
                    <a:pt x="411" y="390"/>
                  </a:lnTo>
                  <a:lnTo>
                    <a:pt x="401" y="428"/>
                  </a:lnTo>
                  <a:lnTo>
                    <a:pt x="382" y="461"/>
                  </a:lnTo>
                  <a:lnTo>
                    <a:pt x="359" y="487"/>
                  </a:lnTo>
                  <a:lnTo>
                    <a:pt x="328" y="507"/>
                  </a:lnTo>
                  <a:lnTo>
                    <a:pt x="290" y="520"/>
                  </a:lnTo>
                  <a:lnTo>
                    <a:pt x="245" y="530"/>
                  </a:lnTo>
                  <a:lnTo>
                    <a:pt x="197" y="531"/>
                  </a:lnTo>
                  <a:lnTo>
                    <a:pt x="149" y="530"/>
                  </a:lnTo>
                  <a:lnTo>
                    <a:pt x="107" y="524"/>
                  </a:lnTo>
                  <a:lnTo>
                    <a:pt x="67" y="514"/>
                  </a:lnTo>
                  <a:lnTo>
                    <a:pt x="28" y="497"/>
                  </a:lnTo>
                  <a:lnTo>
                    <a:pt x="28" y="441"/>
                  </a:lnTo>
                  <a:lnTo>
                    <a:pt x="69" y="459"/>
                  </a:lnTo>
                  <a:lnTo>
                    <a:pt x="109" y="472"/>
                  </a:lnTo>
                  <a:lnTo>
                    <a:pt x="151" y="480"/>
                  </a:lnTo>
                  <a:lnTo>
                    <a:pt x="195" y="484"/>
                  </a:lnTo>
                  <a:lnTo>
                    <a:pt x="234" y="482"/>
                  </a:lnTo>
                  <a:lnTo>
                    <a:pt x="267" y="474"/>
                  </a:lnTo>
                  <a:lnTo>
                    <a:pt x="293" y="464"/>
                  </a:lnTo>
                  <a:lnTo>
                    <a:pt x="316" y="449"/>
                  </a:lnTo>
                  <a:lnTo>
                    <a:pt x="336" y="430"/>
                  </a:lnTo>
                  <a:lnTo>
                    <a:pt x="347" y="405"/>
                  </a:lnTo>
                  <a:lnTo>
                    <a:pt x="355" y="378"/>
                  </a:lnTo>
                  <a:lnTo>
                    <a:pt x="359" y="345"/>
                  </a:lnTo>
                  <a:lnTo>
                    <a:pt x="359" y="321"/>
                  </a:lnTo>
                  <a:lnTo>
                    <a:pt x="324" y="344"/>
                  </a:lnTo>
                  <a:lnTo>
                    <a:pt x="286" y="359"/>
                  </a:lnTo>
                  <a:lnTo>
                    <a:pt x="245" y="368"/>
                  </a:lnTo>
                  <a:lnTo>
                    <a:pt x="201" y="372"/>
                  </a:lnTo>
                  <a:lnTo>
                    <a:pt x="157" y="368"/>
                  </a:lnTo>
                  <a:lnTo>
                    <a:pt x="119" y="359"/>
                  </a:lnTo>
                  <a:lnTo>
                    <a:pt x="84" y="344"/>
                  </a:lnTo>
                  <a:lnTo>
                    <a:pt x="53" y="322"/>
                  </a:lnTo>
                  <a:lnTo>
                    <a:pt x="32" y="296"/>
                  </a:lnTo>
                  <a:lnTo>
                    <a:pt x="13" y="265"/>
                  </a:lnTo>
                  <a:lnTo>
                    <a:pt x="3" y="227"/>
                  </a:lnTo>
                  <a:lnTo>
                    <a:pt x="0" y="186"/>
                  </a:lnTo>
                  <a:lnTo>
                    <a:pt x="3" y="144"/>
                  </a:lnTo>
                  <a:lnTo>
                    <a:pt x="13" y="108"/>
                  </a:lnTo>
                  <a:lnTo>
                    <a:pt x="32" y="75"/>
                  </a:lnTo>
                  <a:lnTo>
                    <a:pt x="55" y="48"/>
                  </a:lnTo>
                  <a:lnTo>
                    <a:pt x="84" y="29"/>
                  </a:lnTo>
                  <a:lnTo>
                    <a:pt x="119" y="14"/>
                  </a:lnTo>
                  <a:lnTo>
                    <a:pt x="159" y="4"/>
                  </a:lnTo>
                  <a:lnTo>
                    <a:pt x="2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429"/>
            <p:cNvSpPr>
              <a:spLocks noEditPoints="1"/>
            </p:cNvSpPr>
            <p:nvPr/>
          </p:nvSpPr>
          <p:spPr bwMode="auto">
            <a:xfrm>
              <a:off x="5900" y="2050"/>
              <a:ext cx="403" cy="372"/>
            </a:xfrm>
            <a:custGeom>
              <a:avLst/>
              <a:gdLst>
                <a:gd name="T0" fmla="*/ 202 w 403"/>
                <a:gd name="T1" fmla="*/ 50 h 372"/>
                <a:gd name="T2" fmla="*/ 177 w 403"/>
                <a:gd name="T3" fmla="*/ 52 h 372"/>
                <a:gd name="T4" fmla="*/ 154 w 403"/>
                <a:gd name="T5" fmla="*/ 56 h 372"/>
                <a:gd name="T6" fmla="*/ 131 w 403"/>
                <a:gd name="T7" fmla="*/ 64 h 372"/>
                <a:gd name="T8" fmla="*/ 112 w 403"/>
                <a:gd name="T9" fmla="*/ 75 h 372"/>
                <a:gd name="T10" fmla="*/ 94 w 403"/>
                <a:gd name="T11" fmla="*/ 88 h 372"/>
                <a:gd name="T12" fmla="*/ 79 w 403"/>
                <a:gd name="T13" fmla="*/ 108 h 372"/>
                <a:gd name="T14" fmla="*/ 69 w 403"/>
                <a:gd name="T15" fmla="*/ 129 h 372"/>
                <a:gd name="T16" fmla="*/ 62 w 403"/>
                <a:gd name="T17" fmla="*/ 154 h 372"/>
                <a:gd name="T18" fmla="*/ 344 w 403"/>
                <a:gd name="T19" fmla="*/ 154 h 372"/>
                <a:gd name="T20" fmla="*/ 336 w 403"/>
                <a:gd name="T21" fmla="*/ 131 h 372"/>
                <a:gd name="T22" fmla="*/ 327 w 403"/>
                <a:gd name="T23" fmla="*/ 110 h 372"/>
                <a:gd name="T24" fmla="*/ 313 w 403"/>
                <a:gd name="T25" fmla="*/ 92 h 372"/>
                <a:gd name="T26" fmla="*/ 296 w 403"/>
                <a:gd name="T27" fmla="*/ 77 h 372"/>
                <a:gd name="T28" fmla="*/ 277 w 403"/>
                <a:gd name="T29" fmla="*/ 65 h 372"/>
                <a:gd name="T30" fmla="*/ 254 w 403"/>
                <a:gd name="T31" fmla="*/ 58 h 372"/>
                <a:gd name="T32" fmla="*/ 229 w 403"/>
                <a:gd name="T33" fmla="*/ 52 h 372"/>
                <a:gd name="T34" fmla="*/ 202 w 403"/>
                <a:gd name="T35" fmla="*/ 50 h 372"/>
                <a:gd name="T36" fmla="*/ 202 w 403"/>
                <a:gd name="T37" fmla="*/ 0 h 372"/>
                <a:gd name="T38" fmla="*/ 244 w 403"/>
                <a:gd name="T39" fmla="*/ 4 h 372"/>
                <a:gd name="T40" fmla="*/ 282 w 403"/>
                <a:gd name="T41" fmla="*/ 14 h 372"/>
                <a:gd name="T42" fmla="*/ 317 w 403"/>
                <a:gd name="T43" fmla="*/ 27 h 372"/>
                <a:gd name="T44" fmla="*/ 346 w 403"/>
                <a:gd name="T45" fmla="*/ 48 h 372"/>
                <a:gd name="T46" fmla="*/ 371 w 403"/>
                <a:gd name="T47" fmla="*/ 77 h 372"/>
                <a:gd name="T48" fmla="*/ 388 w 403"/>
                <a:gd name="T49" fmla="*/ 110 h 372"/>
                <a:gd name="T50" fmla="*/ 400 w 403"/>
                <a:gd name="T51" fmla="*/ 146 h 372"/>
                <a:gd name="T52" fmla="*/ 403 w 403"/>
                <a:gd name="T53" fmla="*/ 190 h 372"/>
                <a:gd name="T54" fmla="*/ 403 w 403"/>
                <a:gd name="T55" fmla="*/ 204 h 372"/>
                <a:gd name="T56" fmla="*/ 60 w 403"/>
                <a:gd name="T57" fmla="*/ 204 h 372"/>
                <a:gd name="T58" fmla="*/ 65 w 403"/>
                <a:gd name="T59" fmla="*/ 230 h 372"/>
                <a:gd name="T60" fmla="*/ 75 w 403"/>
                <a:gd name="T61" fmla="*/ 255 h 372"/>
                <a:gd name="T62" fmla="*/ 90 w 403"/>
                <a:gd name="T63" fmla="*/ 274 h 372"/>
                <a:gd name="T64" fmla="*/ 110 w 403"/>
                <a:gd name="T65" fmla="*/ 292 h 372"/>
                <a:gd name="T66" fmla="*/ 133 w 403"/>
                <a:gd name="T67" fmla="*/ 305 h 372"/>
                <a:gd name="T68" fmla="*/ 158 w 403"/>
                <a:gd name="T69" fmla="*/ 315 h 372"/>
                <a:gd name="T70" fmla="*/ 186 w 403"/>
                <a:gd name="T71" fmla="*/ 319 h 372"/>
                <a:gd name="T72" fmla="*/ 217 w 403"/>
                <a:gd name="T73" fmla="*/ 321 h 372"/>
                <a:gd name="T74" fmla="*/ 259 w 403"/>
                <a:gd name="T75" fmla="*/ 319 h 372"/>
                <a:gd name="T76" fmla="*/ 300 w 403"/>
                <a:gd name="T77" fmla="*/ 309 h 372"/>
                <a:gd name="T78" fmla="*/ 336 w 403"/>
                <a:gd name="T79" fmla="*/ 296 h 372"/>
                <a:gd name="T80" fmla="*/ 373 w 403"/>
                <a:gd name="T81" fmla="*/ 276 h 372"/>
                <a:gd name="T82" fmla="*/ 373 w 403"/>
                <a:gd name="T83" fmla="*/ 334 h 372"/>
                <a:gd name="T84" fmla="*/ 336 w 403"/>
                <a:gd name="T85" fmla="*/ 351 h 372"/>
                <a:gd name="T86" fmla="*/ 300 w 403"/>
                <a:gd name="T87" fmla="*/ 363 h 372"/>
                <a:gd name="T88" fmla="*/ 261 w 403"/>
                <a:gd name="T89" fmla="*/ 370 h 372"/>
                <a:gd name="T90" fmla="*/ 217 w 403"/>
                <a:gd name="T91" fmla="*/ 372 h 372"/>
                <a:gd name="T92" fmla="*/ 171 w 403"/>
                <a:gd name="T93" fmla="*/ 368 h 372"/>
                <a:gd name="T94" fmla="*/ 131 w 403"/>
                <a:gd name="T95" fmla="*/ 361 h 372"/>
                <a:gd name="T96" fmla="*/ 94 w 403"/>
                <a:gd name="T97" fmla="*/ 345 h 372"/>
                <a:gd name="T98" fmla="*/ 62 w 403"/>
                <a:gd name="T99" fmla="*/ 326 h 372"/>
                <a:gd name="T100" fmla="*/ 37 w 403"/>
                <a:gd name="T101" fmla="*/ 299 h 372"/>
                <a:gd name="T102" fmla="*/ 17 w 403"/>
                <a:gd name="T103" fmla="*/ 269 h 372"/>
                <a:gd name="T104" fmla="*/ 4 w 403"/>
                <a:gd name="T105" fmla="*/ 230 h 372"/>
                <a:gd name="T106" fmla="*/ 0 w 403"/>
                <a:gd name="T107" fmla="*/ 188 h 372"/>
                <a:gd name="T108" fmla="*/ 4 w 403"/>
                <a:gd name="T109" fmla="*/ 146 h 372"/>
                <a:gd name="T110" fmla="*/ 16 w 403"/>
                <a:gd name="T111" fmla="*/ 108 h 372"/>
                <a:gd name="T112" fmla="*/ 35 w 403"/>
                <a:gd name="T113" fmla="*/ 75 h 372"/>
                <a:gd name="T114" fmla="*/ 60 w 403"/>
                <a:gd name="T115" fmla="*/ 48 h 372"/>
                <a:gd name="T116" fmla="*/ 88 w 403"/>
                <a:gd name="T117" fmla="*/ 27 h 372"/>
                <a:gd name="T118" fmla="*/ 123 w 403"/>
                <a:gd name="T119" fmla="*/ 12 h 372"/>
                <a:gd name="T120" fmla="*/ 161 w 403"/>
                <a:gd name="T121" fmla="*/ 2 h 372"/>
                <a:gd name="T122" fmla="*/ 202 w 403"/>
                <a:gd name="T12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372">
                  <a:moveTo>
                    <a:pt x="202" y="50"/>
                  </a:moveTo>
                  <a:lnTo>
                    <a:pt x="177" y="52"/>
                  </a:lnTo>
                  <a:lnTo>
                    <a:pt x="154" y="56"/>
                  </a:lnTo>
                  <a:lnTo>
                    <a:pt x="131" y="64"/>
                  </a:lnTo>
                  <a:lnTo>
                    <a:pt x="112" y="75"/>
                  </a:lnTo>
                  <a:lnTo>
                    <a:pt x="94" y="88"/>
                  </a:lnTo>
                  <a:lnTo>
                    <a:pt x="79" y="108"/>
                  </a:lnTo>
                  <a:lnTo>
                    <a:pt x="69" y="129"/>
                  </a:lnTo>
                  <a:lnTo>
                    <a:pt x="62" y="154"/>
                  </a:lnTo>
                  <a:lnTo>
                    <a:pt x="344" y="154"/>
                  </a:lnTo>
                  <a:lnTo>
                    <a:pt x="336" y="131"/>
                  </a:lnTo>
                  <a:lnTo>
                    <a:pt x="327" y="110"/>
                  </a:lnTo>
                  <a:lnTo>
                    <a:pt x="313" y="92"/>
                  </a:lnTo>
                  <a:lnTo>
                    <a:pt x="296" y="77"/>
                  </a:lnTo>
                  <a:lnTo>
                    <a:pt x="277" y="65"/>
                  </a:lnTo>
                  <a:lnTo>
                    <a:pt x="254" y="58"/>
                  </a:lnTo>
                  <a:lnTo>
                    <a:pt x="229" y="52"/>
                  </a:lnTo>
                  <a:lnTo>
                    <a:pt x="202" y="50"/>
                  </a:lnTo>
                  <a:close/>
                  <a:moveTo>
                    <a:pt x="202" y="0"/>
                  </a:moveTo>
                  <a:lnTo>
                    <a:pt x="244" y="4"/>
                  </a:lnTo>
                  <a:lnTo>
                    <a:pt x="282" y="14"/>
                  </a:lnTo>
                  <a:lnTo>
                    <a:pt x="317" y="27"/>
                  </a:lnTo>
                  <a:lnTo>
                    <a:pt x="346" y="48"/>
                  </a:lnTo>
                  <a:lnTo>
                    <a:pt x="371" y="77"/>
                  </a:lnTo>
                  <a:lnTo>
                    <a:pt x="388" y="110"/>
                  </a:lnTo>
                  <a:lnTo>
                    <a:pt x="400" y="146"/>
                  </a:lnTo>
                  <a:lnTo>
                    <a:pt x="403" y="190"/>
                  </a:lnTo>
                  <a:lnTo>
                    <a:pt x="403" y="204"/>
                  </a:lnTo>
                  <a:lnTo>
                    <a:pt x="60" y="204"/>
                  </a:lnTo>
                  <a:lnTo>
                    <a:pt x="65" y="230"/>
                  </a:lnTo>
                  <a:lnTo>
                    <a:pt x="75" y="255"/>
                  </a:lnTo>
                  <a:lnTo>
                    <a:pt x="90" y="274"/>
                  </a:lnTo>
                  <a:lnTo>
                    <a:pt x="110" y="292"/>
                  </a:lnTo>
                  <a:lnTo>
                    <a:pt x="133" y="305"/>
                  </a:lnTo>
                  <a:lnTo>
                    <a:pt x="158" y="315"/>
                  </a:lnTo>
                  <a:lnTo>
                    <a:pt x="186" y="319"/>
                  </a:lnTo>
                  <a:lnTo>
                    <a:pt x="217" y="321"/>
                  </a:lnTo>
                  <a:lnTo>
                    <a:pt x="259" y="319"/>
                  </a:lnTo>
                  <a:lnTo>
                    <a:pt x="300" y="309"/>
                  </a:lnTo>
                  <a:lnTo>
                    <a:pt x="336" y="296"/>
                  </a:lnTo>
                  <a:lnTo>
                    <a:pt x="373" y="276"/>
                  </a:lnTo>
                  <a:lnTo>
                    <a:pt x="373" y="334"/>
                  </a:lnTo>
                  <a:lnTo>
                    <a:pt x="336" y="351"/>
                  </a:lnTo>
                  <a:lnTo>
                    <a:pt x="300" y="363"/>
                  </a:lnTo>
                  <a:lnTo>
                    <a:pt x="261" y="370"/>
                  </a:lnTo>
                  <a:lnTo>
                    <a:pt x="217" y="372"/>
                  </a:lnTo>
                  <a:lnTo>
                    <a:pt x="171" y="368"/>
                  </a:lnTo>
                  <a:lnTo>
                    <a:pt x="131" y="361"/>
                  </a:lnTo>
                  <a:lnTo>
                    <a:pt x="94" y="345"/>
                  </a:lnTo>
                  <a:lnTo>
                    <a:pt x="62" y="326"/>
                  </a:lnTo>
                  <a:lnTo>
                    <a:pt x="37" y="299"/>
                  </a:lnTo>
                  <a:lnTo>
                    <a:pt x="17" y="269"/>
                  </a:lnTo>
                  <a:lnTo>
                    <a:pt x="4" y="230"/>
                  </a:lnTo>
                  <a:lnTo>
                    <a:pt x="0" y="188"/>
                  </a:lnTo>
                  <a:lnTo>
                    <a:pt x="4" y="146"/>
                  </a:lnTo>
                  <a:lnTo>
                    <a:pt x="16" y="108"/>
                  </a:lnTo>
                  <a:lnTo>
                    <a:pt x="35" y="75"/>
                  </a:lnTo>
                  <a:lnTo>
                    <a:pt x="60" y="48"/>
                  </a:lnTo>
                  <a:lnTo>
                    <a:pt x="88" y="27"/>
                  </a:lnTo>
                  <a:lnTo>
                    <a:pt x="123" y="12"/>
                  </a:lnTo>
                  <a:lnTo>
                    <a:pt x="161" y="2"/>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32" name="Group 432"/>
          <p:cNvGrpSpPr>
            <a:grpSpLocks noChangeAspect="1"/>
          </p:cNvGrpSpPr>
          <p:nvPr/>
        </p:nvGrpSpPr>
        <p:grpSpPr bwMode="auto">
          <a:xfrm>
            <a:off x="4255960" y="3701805"/>
            <a:ext cx="654517" cy="136960"/>
            <a:chOff x="8" y="1359"/>
            <a:chExt cx="6332" cy="1325"/>
          </a:xfrm>
          <a:solidFill>
            <a:schemeClr val="tx2"/>
          </a:solidFill>
        </p:grpSpPr>
        <p:sp>
          <p:nvSpPr>
            <p:cNvPr id="733" name="Freeform 434"/>
            <p:cNvSpPr>
              <a:spLocks/>
            </p:cNvSpPr>
            <p:nvPr/>
          </p:nvSpPr>
          <p:spPr bwMode="auto">
            <a:xfrm>
              <a:off x="2414" y="1359"/>
              <a:ext cx="522" cy="1132"/>
            </a:xfrm>
            <a:custGeom>
              <a:avLst/>
              <a:gdLst>
                <a:gd name="T0" fmla="*/ 253 w 522"/>
                <a:gd name="T1" fmla="*/ 0 h 1132"/>
                <a:gd name="T2" fmla="*/ 253 w 522"/>
                <a:gd name="T3" fmla="*/ 0 h 1132"/>
                <a:gd name="T4" fmla="*/ 292 w 522"/>
                <a:gd name="T5" fmla="*/ 6 h 1132"/>
                <a:gd name="T6" fmla="*/ 328 w 522"/>
                <a:gd name="T7" fmla="*/ 21 h 1132"/>
                <a:gd name="T8" fmla="*/ 361 w 522"/>
                <a:gd name="T9" fmla="*/ 44 h 1132"/>
                <a:gd name="T10" fmla="*/ 390 w 522"/>
                <a:gd name="T11" fmla="*/ 75 h 1132"/>
                <a:gd name="T12" fmla="*/ 414 w 522"/>
                <a:gd name="T13" fmla="*/ 119 h 1132"/>
                <a:gd name="T14" fmla="*/ 434 w 522"/>
                <a:gd name="T15" fmla="*/ 168 h 1132"/>
                <a:gd name="T16" fmla="*/ 443 w 522"/>
                <a:gd name="T17" fmla="*/ 218 h 1132"/>
                <a:gd name="T18" fmla="*/ 447 w 522"/>
                <a:gd name="T19" fmla="*/ 268 h 1132"/>
                <a:gd name="T20" fmla="*/ 443 w 522"/>
                <a:gd name="T21" fmla="*/ 341 h 1132"/>
                <a:gd name="T22" fmla="*/ 432 w 522"/>
                <a:gd name="T23" fmla="*/ 416 h 1132"/>
                <a:gd name="T24" fmla="*/ 414 w 522"/>
                <a:gd name="T25" fmla="*/ 487 h 1132"/>
                <a:gd name="T26" fmla="*/ 393 w 522"/>
                <a:gd name="T27" fmla="*/ 557 h 1132"/>
                <a:gd name="T28" fmla="*/ 368 w 522"/>
                <a:gd name="T29" fmla="*/ 624 h 1132"/>
                <a:gd name="T30" fmla="*/ 338 w 522"/>
                <a:gd name="T31" fmla="*/ 691 h 1132"/>
                <a:gd name="T32" fmla="*/ 384 w 522"/>
                <a:gd name="T33" fmla="*/ 734 h 1132"/>
                <a:gd name="T34" fmla="*/ 426 w 522"/>
                <a:gd name="T35" fmla="*/ 780 h 1132"/>
                <a:gd name="T36" fmla="*/ 459 w 522"/>
                <a:gd name="T37" fmla="*/ 820 h 1132"/>
                <a:gd name="T38" fmla="*/ 486 w 522"/>
                <a:gd name="T39" fmla="*/ 865 h 1132"/>
                <a:gd name="T40" fmla="*/ 507 w 522"/>
                <a:gd name="T41" fmla="*/ 913 h 1132"/>
                <a:gd name="T42" fmla="*/ 520 w 522"/>
                <a:gd name="T43" fmla="*/ 965 h 1132"/>
                <a:gd name="T44" fmla="*/ 522 w 522"/>
                <a:gd name="T45" fmla="*/ 992 h 1132"/>
                <a:gd name="T46" fmla="*/ 522 w 522"/>
                <a:gd name="T47" fmla="*/ 1019 h 1132"/>
                <a:gd name="T48" fmla="*/ 516 w 522"/>
                <a:gd name="T49" fmla="*/ 1046 h 1132"/>
                <a:gd name="T50" fmla="*/ 507 w 522"/>
                <a:gd name="T51" fmla="*/ 1071 h 1132"/>
                <a:gd name="T52" fmla="*/ 491 w 522"/>
                <a:gd name="T53" fmla="*/ 1094 h 1132"/>
                <a:gd name="T54" fmla="*/ 472 w 522"/>
                <a:gd name="T55" fmla="*/ 1111 h 1132"/>
                <a:gd name="T56" fmla="*/ 447 w 522"/>
                <a:gd name="T57" fmla="*/ 1125 h 1132"/>
                <a:gd name="T58" fmla="*/ 411 w 522"/>
                <a:gd name="T59" fmla="*/ 1132 h 1132"/>
                <a:gd name="T60" fmla="*/ 372 w 522"/>
                <a:gd name="T61" fmla="*/ 1130 h 1132"/>
                <a:gd name="T62" fmla="*/ 336 w 522"/>
                <a:gd name="T63" fmla="*/ 1121 h 1132"/>
                <a:gd name="T64" fmla="*/ 301 w 522"/>
                <a:gd name="T65" fmla="*/ 1105 h 1132"/>
                <a:gd name="T66" fmla="*/ 270 w 522"/>
                <a:gd name="T67" fmla="*/ 1088 h 1132"/>
                <a:gd name="T68" fmla="*/ 226 w 522"/>
                <a:gd name="T69" fmla="*/ 1052 h 1132"/>
                <a:gd name="T70" fmla="*/ 188 w 522"/>
                <a:gd name="T71" fmla="*/ 1011 h 1132"/>
                <a:gd name="T72" fmla="*/ 155 w 522"/>
                <a:gd name="T73" fmla="*/ 965 h 1132"/>
                <a:gd name="T74" fmla="*/ 126 w 522"/>
                <a:gd name="T75" fmla="*/ 917 h 1132"/>
                <a:gd name="T76" fmla="*/ 103 w 522"/>
                <a:gd name="T77" fmla="*/ 863 h 1132"/>
                <a:gd name="T78" fmla="*/ 84 w 522"/>
                <a:gd name="T79" fmla="*/ 811 h 1132"/>
                <a:gd name="T80" fmla="*/ 69 w 522"/>
                <a:gd name="T81" fmla="*/ 757 h 1132"/>
                <a:gd name="T82" fmla="*/ 63 w 522"/>
                <a:gd name="T83" fmla="*/ 734 h 1132"/>
                <a:gd name="T84" fmla="*/ 42 w 522"/>
                <a:gd name="T85" fmla="*/ 676 h 1132"/>
                <a:gd name="T86" fmla="*/ 27 w 522"/>
                <a:gd name="T87" fmla="*/ 614 h 1132"/>
                <a:gd name="T88" fmla="*/ 15 w 522"/>
                <a:gd name="T89" fmla="*/ 553 h 1132"/>
                <a:gd name="T90" fmla="*/ 6 w 522"/>
                <a:gd name="T91" fmla="*/ 480 h 1132"/>
                <a:gd name="T92" fmla="*/ 0 w 522"/>
                <a:gd name="T93" fmla="*/ 406 h 1132"/>
                <a:gd name="T94" fmla="*/ 2 w 522"/>
                <a:gd name="T95" fmla="*/ 335 h 1132"/>
                <a:gd name="T96" fmla="*/ 9 w 522"/>
                <a:gd name="T97" fmla="*/ 283 h 1132"/>
                <a:gd name="T98" fmla="*/ 21 w 522"/>
                <a:gd name="T99" fmla="*/ 231 h 1132"/>
                <a:gd name="T100" fmla="*/ 38 w 522"/>
                <a:gd name="T101" fmla="*/ 183 h 1132"/>
                <a:gd name="T102" fmla="*/ 61 w 522"/>
                <a:gd name="T103" fmla="*/ 137 h 1132"/>
                <a:gd name="T104" fmla="*/ 84 w 522"/>
                <a:gd name="T105" fmla="*/ 102 h 1132"/>
                <a:gd name="T106" fmla="*/ 109 w 522"/>
                <a:gd name="T107" fmla="*/ 71 h 1132"/>
                <a:gd name="T108" fmla="*/ 140 w 522"/>
                <a:gd name="T109" fmla="*/ 44 h 1132"/>
                <a:gd name="T110" fmla="*/ 174 w 522"/>
                <a:gd name="T111" fmla="*/ 21 h 1132"/>
                <a:gd name="T112" fmla="*/ 211 w 522"/>
                <a:gd name="T113" fmla="*/ 6 h 1132"/>
                <a:gd name="T114" fmla="*/ 253 w 522"/>
                <a:gd name="T115"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1132">
                  <a:moveTo>
                    <a:pt x="253" y="0"/>
                  </a:moveTo>
                  <a:lnTo>
                    <a:pt x="253" y="0"/>
                  </a:lnTo>
                  <a:lnTo>
                    <a:pt x="292" y="6"/>
                  </a:lnTo>
                  <a:lnTo>
                    <a:pt x="328" y="21"/>
                  </a:lnTo>
                  <a:lnTo>
                    <a:pt x="361" y="44"/>
                  </a:lnTo>
                  <a:lnTo>
                    <a:pt x="390" y="75"/>
                  </a:lnTo>
                  <a:lnTo>
                    <a:pt x="414" y="119"/>
                  </a:lnTo>
                  <a:lnTo>
                    <a:pt x="434" y="168"/>
                  </a:lnTo>
                  <a:lnTo>
                    <a:pt x="443" y="218"/>
                  </a:lnTo>
                  <a:lnTo>
                    <a:pt x="447" y="268"/>
                  </a:lnTo>
                  <a:lnTo>
                    <a:pt x="443" y="341"/>
                  </a:lnTo>
                  <a:lnTo>
                    <a:pt x="432" y="416"/>
                  </a:lnTo>
                  <a:lnTo>
                    <a:pt x="414" y="487"/>
                  </a:lnTo>
                  <a:lnTo>
                    <a:pt x="393" y="557"/>
                  </a:lnTo>
                  <a:lnTo>
                    <a:pt x="368" y="624"/>
                  </a:lnTo>
                  <a:lnTo>
                    <a:pt x="338" y="691"/>
                  </a:lnTo>
                  <a:lnTo>
                    <a:pt x="384" y="734"/>
                  </a:lnTo>
                  <a:lnTo>
                    <a:pt x="426" y="780"/>
                  </a:lnTo>
                  <a:lnTo>
                    <a:pt x="459" y="820"/>
                  </a:lnTo>
                  <a:lnTo>
                    <a:pt x="486" y="865"/>
                  </a:lnTo>
                  <a:lnTo>
                    <a:pt x="507" y="913"/>
                  </a:lnTo>
                  <a:lnTo>
                    <a:pt x="520" y="965"/>
                  </a:lnTo>
                  <a:lnTo>
                    <a:pt x="522" y="992"/>
                  </a:lnTo>
                  <a:lnTo>
                    <a:pt x="522" y="1019"/>
                  </a:lnTo>
                  <a:lnTo>
                    <a:pt x="516" y="1046"/>
                  </a:lnTo>
                  <a:lnTo>
                    <a:pt x="507" y="1071"/>
                  </a:lnTo>
                  <a:lnTo>
                    <a:pt x="491" y="1094"/>
                  </a:lnTo>
                  <a:lnTo>
                    <a:pt x="472" y="1111"/>
                  </a:lnTo>
                  <a:lnTo>
                    <a:pt x="447" y="1125"/>
                  </a:lnTo>
                  <a:lnTo>
                    <a:pt x="411" y="1132"/>
                  </a:lnTo>
                  <a:lnTo>
                    <a:pt x="372" y="1130"/>
                  </a:lnTo>
                  <a:lnTo>
                    <a:pt x="336" y="1121"/>
                  </a:lnTo>
                  <a:lnTo>
                    <a:pt x="301" y="1105"/>
                  </a:lnTo>
                  <a:lnTo>
                    <a:pt x="270" y="1088"/>
                  </a:lnTo>
                  <a:lnTo>
                    <a:pt x="226" y="1052"/>
                  </a:lnTo>
                  <a:lnTo>
                    <a:pt x="188" y="1011"/>
                  </a:lnTo>
                  <a:lnTo>
                    <a:pt x="155" y="965"/>
                  </a:lnTo>
                  <a:lnTo>
                    <a:pt x="126" y="917"/>
                  </a:lnTo>
                  <a:lnTo>
                    <a:pt x="103" y="863"/>
                  </a:lnTo>
                  <a:lnTo>
                    <a:pt x="84" y="811"/>
                  </a:lnTo>
                  <a:lnTo>
                    <a:pt x="69" y="757"/>
                  </a:lnTo>
                  <a:lnTo>
                    <a:pt x="63" y="734"/>
                  </a:lnTo>
                  <a:lnTo>
                    <a:pt x="42" y="676"/>
                  </a:lnTo>
                  <a:lnTo>
                    <a:pt x="27" y="614"/>
                  </a:lnTo>
                  <a:lnTo>
                    <a:pt x="15" y="553"/>
                  </a:lnTo>
                  <a:lnTo>
                    <a:pt x="6" y="480"/>
                  </a:lnTo>
                  <a:lnTo>
                    <a:pt x="0" y="406"/>
                  </a:lnTo>
                  <a:lnTo>
                    <a:pt x="2" y="335"/>
                  </a:lnTo>
                  <a:lnTo>
                    <a:pt x="9" y="283"/>
                  </a:lnTo>
                  <a:lnTo>
                    <a:pt x="21" y="231"/>
                  </a:lnTo>
                  <a:lnTo>
                    <a:pt x="38" y="183"/>
                  </a:lnTo>
                  <a:lnTo>
                    <a:pt x="61" y="137"/>
                  </a:lnTo>
                  <a:lnTo>
                    <a:pt x="84" y="102"/>
                  </a:lnTo>
                  <a:lnTo>
                    <a:pt x="109" y="71"/>
                  </a:lnTo>
                  <a:lnTo>
                    <a:pt x="140" y="44"/>
                  </a:lnTo>
                  <a:lnTo>
                    <a:pt x="174" y="21"/>
                  </a:lnTo>
                  <a:lnTo>
                    <a:pt x="211" y="6"/>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435"/>
            <p:cNvSpPr>
              <a:spLocks/>
            </p:cNvSpPr>
            <p:nvPr/>
          </p:nvSpPr>
          <p:spPr bwMode="auto">
            <a:xfrm>
              <a:off x="2101" y="1681"/>
              <a:ext cx="428" cy="778"/>
            </a:xfrm>
            <a:custGeom>
              <a:avLst/>
              <a:gdLst>
                <a:gd name="T0" fmla="*/ 42 w 428"/>
                <a:gd name="T1" fmla="*/ 0 h 778"/>
                <a:gd name="T2" fmla="*/ 61 w 428"/>
                <a:gd name="T3" fmla="*/ 3 h 778"/>
                <a:gd name="T4" fmla="*/ 80 w 428"/>
                <a:gd name="T5" fmla="*/ 11 h 778"/>
                <a:gd name="T6" fmla="*/ 98 w 428"/>
                <a:gd name="T7" fmla="*/ 23 h 778"/>
                <a:gd name="T8" fmla="*/ 111 w 428"/>
                <a:gd name="T9" fmla="*/ 34 h 778"/>
                <a:gd name="T10" fmla="*/ 150 w 428"/>
                <a:gd name="T11" fmla="*/ 71 h 778"/>
                <a:gd name="T12" fmla="*/ 182 w 428"/>
                <a:gd name="T13" fmla="*/ 111 h 778"/>
                <a:gd name="T14" fmla="*/ 223 w 428"/>
                <a:gd name="T15" fmla="*/ 173 h 778"/>
                <a:gd name="T16" fmla="*/ 255 w 428"/>
                <a:gd name="T17" fmla="*/ 237 h 778"/>
                <a:gd name="T18" fmla="*/ 286 w 428"/>
                <a:gd name="T19" fmla="*/ 302 h 778"/>
                <a:gd name="T20" fmla="*/ 313 w 428"/>
                <a:gd name="T21" fmla="*/ 367 h 778"/>
                <a:gd name="T22" fmla="*/ 338 w 428"/>
                <a:gd name="T23" fmla="*/ 437 h 778"/>
                <a:gd name="T24" fmla="*/ 361 w 428"/>
                <a:gd name="T25" fmla="*/ 485 h 778"/>
                <a:gd name="T26" fmla="*/ 401 w 428"/>
                <a:gd name="T27" fmla="*/ 589 h 778"/>
                <a:gd name="T28" fmla="*/ 416 w 428"/>
                <a:gd name="T29" fmla="*/ 639 h 778"/>
                <a:gd name="T30" fmla="*/ 426 w 428"/>
                <a:gd name="T31" fmla="*/ 691 h 778"/>
                <a:gd name="T32" fmla="*/ 428 w 428"/>
                <a:gd name="T33" fmla="*/ 706 h 778"/>
                <a:gd name="T34" fmla="*/ 426 w 428"/>
                <a:gd name="T35" fmla="*/ 726 h 778"/>
                <a:gd name="T36" fmla="*/ 424 w 428"/>
                <a:gd name="T37" fmla="*/ 743 h 778"/>
                <a:gd name="T38" fmla="*/ 418 w 428"/>
                <a:gd name="T39" fmla="*/ 758 h 778"/>
                <a:gd name="T40" fmla="*/ 409 w 428"/>
                <a:gd name="T41" fmla="*/ 772 h 778"/>
                <a:gd name="T42" fmla="*/ 393 w 428"/>
                <a:gd name="T43" fmla="*/ 778 h 778"/>
                <a:gd name="T44" fmla="*/ 372 w 428"/>
                <a:gd name="T45" fmla="*/ 778 h 778"/>
                <a:gd name="T46" fmla="*/ 353 w 428"/>
                <a:gd name="T47" fmla="*/ 770 h 778"/>
                <a:gd name="T48" fmla="*/ 336 w 428"/>
                <a:gd name="T49" fmla="*/ 756 h 778"/>
                <a:gd name="T50" fmla="*/ 320 w 428"/>
                <a:gd name="T51" fmla="*/ 741 h 778"/>
                <a:gd name="T52" fmla="*/ 307 w 428"/>
                <a:gd name="T53" fmla="*/ 726 h 778"/>
                <a:gd name="T54" fmla="*/ 276 w 428"/>
                <a:gd name="T55" fmla="*/ 681 h 778"/>
                <a:gd name="T56" fmla="*/ 253 w 428"/>
                <a:gd name="T57" fmla="*/ 633 h 778"/>
                <a:gd name="T58" fmla="*/ 236 w 428"/>
                <a:gd name="T59" fmla="*/ 583 h 778"/>
                <a:gd name="T60" fmla="*/ 224 w 428"/>
                <a:gd name="T61" fmla="*/ 531 h 778"/>
                <a:gd name="T62" fmla="*/ 219 w 428"/>
                <a:gd name="T63" fmla="*/ 464 h 778"/>
                <a:gd name="T64" fmla="*/ 184 w 428"/>
                <a:gd name="T65" fmla="*/ 425 h 778"/>
                <a:gd name="T66" fmla="*/ 142 w 428"/>
                <a:gd name="T67" fmla="*/ 371 h 778"/>
                <a:gd name="T68" fmla="*/ 100 w 428"/>
                <a:gd name="T69" fmla="*/ 314 h 778"/>
                <a:gd name="T70" fmla="*/ 63 w 428"/>
                <a:gd name="T71" fmla="*/ 254 h 778"/>
                <a:gd name="T72" fmla="*/ 32 w 428"/>
                <a:gd name="T73" fmla="*/ 190 h 778"/>
                <a:gd name="T74" fmla="*/ 13 w 428"/>
                <a:gd name="T75" fmla="*/ 142 h 778"/>
                <a:gd name="T76" fmla="*/ 2 w 428"/>
                <a:gd name="T77" fmla="*/ 90 h 778"/>
                <a:gd name="T78" fmla="*/ 0 w 428"/>
                <a:gd name="T79" fmla="*/ 77 h 778"/>
                <a:gd name="T80" fmla="*/ 0 w 428"/>
                <a:gd name="T81" fmla="*/ 59 h 778"/>
                <a:gd name="T82" fmla="*/ 0 w 428"/>
                <a:gd name="T83" fmla="*/ 42 h 778"/>
                <a:gd name="T84" fmla="*/ 4 w 428"/>
                <a:gd name="T85" fmla="*/ 27 h 778"/>
                <a:gd name="T86" fmla="*/ 11 w 428"/>
                <a:gd name="T87" fmla="*/ 13 h 778"/>
                <a:gd name="T88" fmla="*/ 25 w 428"/>
                <a:gd name="T89" fmla="*/ 3 h 778"/>
                <a:gd name="T90" fmla="*/ 42 w 428"/>
                <a:gd name="T9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778">
                  <a:moveTo>
                    <a:pt x="42" y="0"/>
                  </a:moveTo>
                  <a:lnTo>
                    <a:pt x="61" y="3"/>
                  </a:lnTo>
                  <a:lnTo>
                    <a:pt x="80" y="11"/>
                  </a:lnTo>
                  <a:lnTo>
                    <a:pt x="98" y="23"/>
                  </a:lnTo>
                  <a:lnTo>
                    <a:pt x="111" y="34"/>
                  </a:lnTo>
                  <a:lnTo>
                    <a:pt x="150" y="71"/>
                  </a:lnTo>
                  <a:lnTo>
                    <a:pt x="182" y="111"/>
                  </a:lnTo>
                  <a:lnTo>
                    <a:pt x="223" y="173"/>
                  </a:lnTo>
                  <a:lnTo>
                    <a:pt x="255" y="237"/>
                  </a:lnTo>
                  <a:lnTo>
                    <a:pt x="286" y="302"/>
                  </a:lnTo>
                  <a:lnTo>
                    <a:pt x="313" y="367"/>
                  </a:lnTo>
                  <a:lnTo>
                    <a:pt x="338" y="437"/>
                  </a:lnTo>
                  <a:lnTo>
                    <a:pt x="361" y="485"/>
                  </a:lnTo>
                  <a:lnTo>
                    <a:pt x="401" y="589"/>
                  </a:lnTo>
                  <a:lnTo>
                    <a:pt x="416" y="639"/>
                  </a:lnTo>
                  <a:lnTo>
                    <a:pt x="426" y="691"/>
                  </a:lnTo>
                  <a:lnTo>
                    <a:pt x="428" y="706"/>
                  </a:lnTo>
                  <a:lnTo>
                    <a:pt x="426" y="726"/>
                  </a:lnTo>
                  <a:lnTo>
                    <a:pt x="424" y="743"/>
                  </a:lnTo>
                  <a:lnTo>
                    <a:pt x="418" y="758"/>
                  </a:lnTo>
                  <a:lnTo>
                    <a:pt x="409" y="772"/>
                  </a:lnTo>
                  <a:lnTo>
                    <a:pt x="393" y="778"/>
                  </a:lnTo>
                  <a:lnTo>
                    <a:pt x="372" y="778"/>
                  </a:lnTo>
                  <a:lnTo>
                    <a:pt x="353" y="770"/>
                  </a:lnTo>
                  <a:lnTo>
                    <a:pt x="336" y="756"/>
                  </a:lnTo>
                  <a:lnTo>
                    <a:pt x="320" y="741"/>
                  </a:lnTo>
                  <a:lnTo>
                    <a:pt x="307" y="726"/>
                  </a:lnTo>
                  <a:lnTo>
                    <a:pt x="276" y="681"/>
                  </a:lnTo>
                  <a:lnTo>
                    <a:pt x="253" y="633"/>
                  </a:lnTo>
                  <a:lnTo>
                    <a:pt x="236" y="583"/>
                  </a:lnTo>
                  <a:lnTo>
                    <a:pt x="224" y="531"/>
                  </a:lnTo>
                  <a:lnTo>
                    <a:pt x="219" y="464"/>
                  </a:lnTo>
                  <a:lnTo>
                    <a:pt x="184" y="425"/>
                  </a:lnTo>
                  <a:lnTo>
                    <a:pt x="142" y="371"/>
                  </a:lnTo>
                  <a:lnTo>
                    <a:pt x="100" y="314"/>
                  </a:lnTo>
                  <a:lnTo>
                    <a:pt x="63" y="254"/>
                  </a:lnTo>
                  <a:lnTo>
                    <a:pt x="32" y="190"/>
                  </a:lnTo>
                  <a:lnTo>
                    <a:pt x="13" y="142"/>
                  </a:lnTo>
                  <a:lnTo>
                    <a:pt x="2" y="90"/>
                  </a:lnTo>
                  <a:lnTo>
                    <a:pt x="0" y="77"/>
                  </a:lnTo>
                  <a:lnTo>
                    <a:pt x="0" y="59"/>
                  </a:lnTo>
                  <a:lnTo>
                    <a:pt x="0" y="42"/>
                  </a:lnTo>
                  <a:lnTo>
                    <a:pt x="4" y="27"/>
                  </a:lnTo>
                  <a:lnTo>
                    <a:pt x="11" y="13"/>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436"/>
            <p:cNvSpPr>
              <a:spLocks/>
            </p:cNvSpPr>
            <p:nvPr/>
          </p:nvSpPr>
          <p:spPr bwMode="auto">
            <a:xfrm>
              <a:off x="8" y="2145"/>
              <a:ext cx="935" cy="527"/>
            </a:xfrm>
            <a:custGeom>
              <a:avLst/>
              <a:gdLst>
                <a:gd name="T0" fmla="*/ 303 w 935"/>
                <a:gd name="T1" fmla="*/ 4 h 527"/>
                <a:gd name="T2" fmla="*/ 386 w 935"/>
                <a:gd name="T3" fmla="*/ 29 h 527"/>
                <a:gd name="T4" fmla="*/ 449 w 935"/>
                <a:gd name="T5" fmla="*/ 73 h 527"/>
                <a:gd name="T6" fmla="*/ 497 w 935"/>
                <a:gd name="T7" fmla="*/ 73 h 527"/>
                <a:gd name="T8" fmla="*/ 559 w 935"/>
                <a:gd name="T9" fmla="*/ 29 h 527"/>
                <a:gd name="T10" fmla="*/ 637 w 935"/>
                <a:gd name="T11" fmla="*/ 4 h 527"/>
                <a:gd name="T12" fmla="*/ 737 w 935"/>
                <a:gd name="T13" fmla="*/ 4 h 527"/>
                <a:gd name="T14" fmla="*/ 831 w 935"/>
                <a:gd name="T15" fmla="*/ 36 h 527"/>
                <a:gd name="T16" fmla="*/ 897 w 935"/>
                <a:gd name="T17" fmla="*/ 96 h 527"/>
                <a:gd name="T18" fmla="*/ 931 w 935"/>
                <a:gd name="T19" fmla="*/ 181 h 527"/>
                <a:gd name="T20" fmla="*/ 935 w 935"/>
                <a:gd name="T21" fmla="*/ 527 h 527"/>
                <a:gd name="T22" fmla="*/ 854 w 935"/>
                <a:gd name="T23" fmla="*/ 229 h 527"/>
                <a:gd name="T24" fmla="*/ 841 w 935"/>
                <a:gd name="T25" fmla="*/ 163 h 527"/>
                <a:gd name="T26" fmla="*/ 803 w 935"/>
                <a:gd name="T27" fmla="*/ 117 h 527"/>
                <a:gd name="T28" fmla="*/ 749 w 935"/>
                <a:gd name="T29" fmla="*/ 86 h 527"/>
                <a:gd name="T30" fmla="*/ 682 w 935"/>
                <a:gd name="T31" fmla="*/ 77 h 527"/>
                <a:gd name="T32" fmla="*/ 616 w 935"/>
                <a:gd name="T33" fmla="*/ 86 h 527"/>
                <a:gd name="T34" fmla="*/ 563 w 935"/>
                <a:gd name="T35" fmla="*/ 113 h 527"/>
                <a:gd name="T36" fmla="*/ 524 w 935"/>
                <a:gd name="T37" fmla="*/ 162 h 527"/>
                <a:gd name="T38" fmla="*/ 509 w 935"/>
                <a:gd name="T39" fmla="*/ 229 h 527"/>
                <a:gd name="T40" fmla="*/ 426 w 935"/>
                <a:gd name="T41" fmla="*/ 527 h 527"/>
                <a:gd name="T42" fmla="*/ 422 w 935"/>
                <a:gd name="T43" fmla="*/ 192 h 527"/>
                <a:gd name="T44" fmla="*/ 396 w 935"/>
                <a:gd name="T45" fmla="*/ 135 h 527"/>
                <a:gd name="T46" fmla="*/ 349 w 935"/>
                <a:gd name="T47" fmla="*/ 98 h 527"/>
                <a:gd name="T48" fmla="*/ 288 w 935"/>
                <a:gd name="T49" fmla="*/ 79 h 527"/>
                <a:gd name="T50" fmla="*/ 221 w 935"/>
                <a:gd name="T51" fmla="*/ 79 h 527"/>
                <a:gd name="T52" fmla="*/ 161 w 935"/>
                <a:gd name="T53" fmla="*/ 98 h 527"/>
                <a:gd name="T54" fmla="*/ 113 w 935"/>
                <a:gd name="T55" fmla="*/ 135 h 527"/>
                <a:gd name="T56" fmla="*/ 84 w 935"/>
                <a:gd name="T57" fmla="*/ 192 h 527"/>
                <a:gd name="T58" fmla="*/ 81 w 935"/>
                <a:gd name="T59" fmla="*/ 527 h 527"/>
                <a:gd name="T60" fmla="*/ 0 w 935"/>
                <a:gd name="T61" fmla="*/ 61 h 527"/>
                <a:gd name="T62" fmla="*/ 117 w 935"/>
                <a:gd name="T63" fmla="*/ 36 h 527"/>
                <a:gd name="T64" fmla="*/ 204 w 935"/>
                <a:gd name="T65" fmla="*/ 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5" h="527">
                  <a:moveTo>
                    <a:pt x="255" y="0"/>
                  </a:moveTo>
                  <a:lnTo>
                    <a:pt x="303" y="4"/>
                  </a:lnTo>
                  <a:lnTo>
                    <a:pt x="348" y="13"/>
                  </a:lnTo>
                  <a:lnTo>
                    <a:pt x="386" y="29"/>
                  </a:lnTo>
                  <a:lnTo>
                    <a:pt x="420" y="48"/>
                  </a:lnTo>
                  <a:lnTo>
                    <a:pt x="449" y="73"/>
                  </a:lnTo>
                  <a:lnTo>
                    <a:pt x="472" y="102"/>
                  </a:lnTo>
                  <a:lnTo>
                    <a:pt x="497" y="73"/>
                  </a:lnTo>
                  <a:lnTo>
                    <a:pt x="526" y="48"/>
                  </a:lnTo>
                  <a:lnTo>
                    <a:pt x="559" y="29"/>
                  </a:lnTo>
                  <a:lnTo>
                    <a:pt x="597" y="13"/>
                  </a:lnTo>
                  <a:lnTo>
                    <a:pt x="637" y="4"/>
                  </a:lnTo>
                  <a:lnTo>
                    <a:pt x="682" y="0"/>
                  </a:lnTo>
                  <a:lnTo>
                    <a:pt x="737" y="4"/>
                  </a:lnTo>
                  <a:lnTo>
                    <a:pt x="787" y="17"/>
                  </a:lnTo>
                  <a:lnTo>
                    <a:pt x="831" y="36"/>
                  </a:lnTo>
                  <a:lnTo>
                    <a:pt x="868" y="63"/>
                  </a:lnTo>
                  <a:lnTo>
                    <a:pt x="897" y="96"/>
                  </a:lnTo>
                  <a:lnTo>
                    <a:pt x="918" y="136"/>
                  </a:lnTo>
                  <a:lnTo>
                    <a:pt x="931" y="181"/>
                  </a:lnTo>
                  <a:lnTo>
                    <a:pt x="935" y="229"/>
                  </a:lnTo>
                  <a:lnTo>
                    <a:pt x="935" y="527"/>
                  </a:lnTo>
                  <a:lnTo>
                    <a:pt x="854" y="527"/>
                  </a:lnTo>
                  <a:lnTo>
                    <a:pt x="854" y="229"/>
                  </a:lnTo>
                  <a:lnTo>
                    <a:pt x="851" y="194"/>
                  </a:lnTo>
                  <a:lnTo>
                    <a:pt x="841" y="163"/>
                  </a:lnTo>
                  <a:lnTo>
                    <a:pt x="824" y="138"/>
                  </a:lnTo>
                  <a:lnTo>
                    <a:pt x="803" y="117"/>
                  </a:lnTo>
                  <a:lnTo>
                    <a:pt x="778" y="100"/>
                  </a:lnTo>
                  <a:lnTo>
                    <a:pt x="749" y="86"/>
                  </a:lnTo>
                  <a:lnTo>
                    <a:pt x="716" y="79"/>
                  </a:lnTo>
                  <a:lnTo>
                    <a:pt x="682" y="77"/>
                  </a:lnTo>
                  <a:lnTo>
                    <a:pt x="649" y="79"/>
                  </a:lnTo>
                  <a:lnTo>
                    <a:pt x="616" y="86"/>
                  </a:lnTo>
                  <a:lnTo>
                    <a:pt x="588" y="98"/>
                  </a:lnTo>
                  <a:lnTo>
                    <a:pt x="563" y="113"/>
                  </a:lnTo>
                  <a:lnTo>
                    <a:pt x="540" y="135"/>
                  </a:lnTo>
                  <a:lnTo>
                    <a:pt x="524" y="162"/>
                  </a:lnTo>
                  <a:lnTo>
                    <a:pt x="513" y="192"/>
                  </a:lnTo>
                  <a:lnTo>
                    <a:pt x="509" y="229"/>
                  </a:lnTo>
                  <a:lnTo>
                    <a:pt x="509" y="527"/>
                  </a:lnTo>
                  <a:lnTo>
                    <a:pt x="426" y="527"/>
                  </a:lnTo>
                  <a:lnTo>
                    <a:pt x="426" y="229"/>
                  </a:lnTo>
                  <a:lnTo>
                    <a:pt x="422" y="192"/>
                  </a:lnTo>
                  <a:lnTo>
                    <a:pt x="413" y="162"/>
                  </a:lnTo>
                  <a:lnTo>
                    <a:pt x="396" y="135"/>
                  </a:lnTo>
                  <a:lnTo>
                    <a:pt x="376" y="113"/>
                  </a:lnTo>
                  <a:lnTo>
                    <a:pt x="349" y="98"/>
                  </a:lnTo>
                  <a:lnTo>
                    <a:pt x="321" y="86"/>
                  </a:lnTo>
                  <a:lnTo>
                    <a:pt x="288" y="79"/>
                  </a:lnTo>
                  <a:lnTo>
                    <a:pt x="253" y="77"/>
                  </a:lnTo>
                  <a:lnTo>
                    <a:pt x="221" y="79"/>
                  </a:lnTo>
                  <a:lnTo>
                    <a:pt x="190" y="86"/>
                  </a:lnTo>
                  <a:lnTo>
                    <a:pt x="161" y="98"/>
                  </a:lnTo>
                  <a:lnTo>
                    <a:pt x="134" y="113"/>
                  </a:lnTo>
                  <a:lnTo>
                    <a:pt x="113" y="135"/>
                  </a:lnTo>
                  <a:lnTo>
                    <a:pt x="96" y="162"/>
                  </a:lnTo>
                  <a:lnTo>
                    <a:pt x="84" y="192"/>
                  </a:lnTo>
                  <a:lnTo>
                    <a:pt x="81" y="229"/>
                  </a:lnTo>
                  <a:lnTo>
                    <a:pt x="81" y="527"/>
                  </a:lnTo>
                  <a:lnTo>
                    <a:pt x="0" y="527"/>
                  </a:lnTo>
                  <a:lnTo>
                    <a:pt x="0" y="61"/>
                  </a:lnTo>
                  <a:lnTo>
                    <a:pt x="81" y="61"/>
                  </a:lnTo>
                  <a:lnTo>
                    <a:pt x="117" y="36"/>
                  </a:lnTo>
                  <a:lnTo>
                    <a:pt x="157" y="17"/>
                  </a:lnTo>
                  <a:lnTo>
                    <a:pt x="204" y="4"/>
                  </a:lnTo>
                  <a:lnTo>
                    <a:pt x="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437"/>
            <p:cNvSpPr>
              <a:spLocks/>
            </p:cNvSpPr>
            <p:nvPr/>
          </p:nvSpPr>
          <p:spPr bwMode="auto">
            <a:xfrm>
              <a:off x="1041" y="2145"/>
              <a:ext cx="536" cy="539"/>
            </a:xfrm>
            <a:custGeom>
              <a:avLst/>
              <a:gdLst>
                <a:gd name="T0" fmla="*/ 315 w 536"/>
                <a:gd name="T1" fmla="*/ 4 h 539"/>
                <a:gd name="T2" fmla="*/ 447 w 536"/>
                <a:gd name="T3" fmla="*/ 31 h 539"/>
                <a:gd name="T4" fmla="*/ 507 w 536"/>
                <a:gd name="T5" fmla="*/ 136 h 539"/>
                <a:gd name="T6" fmla="*/ 380 w 536"/>
                <a:gd name="T7" fmla="*/ 88 h 539"/>
                <a:gd name="T8" fmla="*/ 246 w 536"/>
                <a:gd name="T9" fmla="*/ 73 h 539"/>
                <a:gd name="T10" fmla="*/ 180 w 536"/>
                <a:gd name="T11" fmla="*/ 79 h 539"/>
                <a:gd name="T12" fmla="*/ 131 w 536"/>
                <a:gd name="T13" fmla="*/ 92 h 539"/>
                <a:gd name="T14" fmla="*/ 100 w 536"/>
                <a:gd name="T15" fmla="*/ 117 h 539"/>
                <a:gd name="T16" fmla="*/ 88 w 536"/>
                <a:gd name="T17" fmla="*/ 152 h 539"/>
                <a:gd name="T18" fmla="*/ 92 w 536"/>
                <a:gd name="T19" fmla="*/ 171 h 539"/>
                <a:gd name="T20" fmla="*/ 102 w 536"/>
                <a:gd name="T21" fmla="*/ 187 h 539"/>
                <a:gd name="T22" fmla="*/ 125 w 536"/>
                <a:gd name="T23" fmla="*/ 198 h 539"/>
                <a:gd name="T24" fmla="*/ 182 w 536"/>
                <a:gd name="T25" fmla="*/ 212 h 539"/>
                <a:gd name="T26" fmla="*/ 276 w 536"/>
                <a:gd name="T27" fmla="*/ 219 h 539"/>
                <a:gd name="T28" fmla="*/ 399 w 536"/>
                <a:gd name="T29" fmla="*/ 233 h 539"/>
                <a:gd name="T30" fmla="*/ 480 w 536"/>
                <a:gd name="T31" fmla="*/ 262 h 539"/>
                <a:gd name="T32" fmla="*/ 524 w 536"/>
                <a:gd name="T33" fmla="*/ 306 h 539"/>
                <a:gd name="T34" fmla="*/ 536 w 536"/>
                <a:gd name="T35" fmla="*/ 373 h 539"/>
                <a:gd name="T36" fmla="*/ 528 w 536"/>
                <a:gd name="T37" fmla="*/ 425 h 539"/>
                <a:gd name="T38" fmla="*/ 495 w 536"/>
                <a:gd name="T39" fmla="*/ 477 h 539"/>
                <a:gd name="T40" fmla="*/ 424 w 536"/>
                <a:gd name="T41" fmla="*/ 518 h 539"/>
                <a:gd name="T42" fmla="*/ 324 w 536"/>
                <a:gd name="T43" fmla="*/ 537 h 539"/>
                <a:gd name="T44" fmla="*/ 192 w 536"/>
                <a:gd name="T45" fmla="*/ 537 h 539"/>
                <a:gd name="T46" fmla="*/ 61 w 536"/>
                <a:gd name="T47" fmla="*/ 510 h 539"/>
                <a:gd name="T48" fmla="*/ 0 w 536"/>
                <a:gd name="T49" fmla="*/ 396 h 539"/>
                <a:gd name="T50" fmla="*/ 127 w 536"/>
                <a:gd name="T51" fmla="*/ 448 h 539"/>
                <a:gd name="T52" fmla="*/ 265 w 536"/>
                <a:gd name="T53" fmla="*/ 466 h 539"/>
                <a:gd name="T54" fmla="*/ 344 w 536"/>
                <a:gd name="T55" fmla="*/ 460 h 539"/>
                <a:gd name="T56" fmla="*/ 403 w 536"/>
                <a:gd name="T57" fmla="*/ 445 h 539"/>
                <a:gd name="T58" fmla="*/ 442 w 536"/>
                <a:gd name="T59" fmla="*/ 416 h 539"/>
                <a:gd name="T60" fmla="*/ 453 w 536"/>
                <a:gd name="T61" fmla="*/ 373 h 539"/>
                <a:gd name="T62" fmla="*/ 449 w 536"/>
                <a:gd name="T63" fmla="*/ 352 h 539"/>
                <a:gd name="T64" fmla="*/ 440 w 536"/>
                <a:gd name="T65" fmla="*/ 335 h 539"/>
                <a:gd name="T66" fmla="*/ 417 w 536"/>
                <a:gd name="T67" fmla="*/ 321 h 539"/>
                <a:gd name="T68" fmla="*/ 361 w 536"/>
                <a:gd name="T69" fmla="*/ 308 h 539"/>
                <a:gd name="T70" fmla="*/ 271 w 536"/>
                <a:gd name="T71" fmla="*/ 298 h 539"/>
                <a:gd name="T72" fmla="*/ 138 w 536"/>
                <a:gd name="T73" fmla="*/ 283 h 539"/>
                <a:gd name="T74" fmla="*/ 83 w 536"/>
                <a:gd name="T75" fmla="*/ 267 h 539"/>
                <a:gd name="T76" fmla="*/ 42 w 536"/>
                <a:gd name="T77" fmla="*/ 244 h 539"/>
                <a:gd name="T78" fmla="*/ 13 w 536"/>
                <a:gd name="T79" fmla="*/ 208 h 539"/>
                <a:gd name="T80" fmla="*/ 4 w 536"/>
                <a:gd name="T81" fmla="*/ 156 h 539"/>
                <a:gd name="T82" fmla="*/ 15 w 536"/>
                <a:gd name="T83" fmla="*/ 100 h 539"/>
                <a:gd name="T84" fmla="*/ 44 w 536"/>
                <a:gd name="T85" fmla="*/ 59 h 539"/>
                <a:gd name="T86" fmla="*/ 88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7" y="31"/>
                  </a:lnTo>
                  <a:lnTo>
                    <a:pt x="507" y="52"/>
                  </a:lnTo>
                  <a:lnTo>
                    <a:pt x="507" y="136"/>
                  </a:lnTo>
                  <a:lnTo>
                    <a:pt x="443" y="108"/>
                  </a:lnTo>
                  <a:lnTo>
                    <a:pt x="380" y="88"/>
                  </a:lnTo>
                  <a:lnTo>
                    <a:pt x="315" y="77"/>
                  </a:lnTo>
                  <a:lnTo>
                    <a:pt x="246" y="73"/>
                  </a:lnTo>
                  <a:lnTo>
                    <a:pt x="211" y="75"/>
                  </a:lnTo>
                  <a:lnTo>
                    <a:pt x="180" y="79"/>
                  </a:lnTo>
                  <a:lnTo>
                    <a:pt x="154" y="84"/>
                  </a:lnTo>
                  <a:lnTo>
                    <a:pt x="131" y="92"/>
                  </a:lnTo>
                  <a:lnTo>
                    <a:pt x="113" y="104"/>
                  </a:lnTo>
                  <a:lnTo>
                    <a:pt x="100" y="117"/>
                  </a:lnTo>
                  <a:lnTo>
                    <a:pt x="90" y="135"/>
                  </a:lnTo>
                  <a:lnTo>
                    <a:pt x="88" y="152"/>
                  </a:lnTo>
                  <a:lnTo>
                    <a:pt x="88" y="162"/>
                  </a:lnTo>
                  <a:lnTo>
                    <a:pt x="92" y="171"/>
                  </a:lnTo>
                  <a:lnTo>
                    <a:pt x="96" y="179"/>
                  </a:lnTo>
                  <a:lnTo>
                    <a:pt x="102" y="187"/>
                  </a:lnTo>
                  <a:lnTo>
                    <a:pt x="111" y="192"/>
                  </a:lnTo>
                  <a:lnTo>
                    <a:pt x="125" y="198"/>
                  </a:lnTo>
                  <a:lnTo>
                    <a:pt x="148" y="206"/>
                  </a:lnTo>
                  <a:lnTo>
                    <a:pt x="182" y="212"/>
                  </a:lnTo>
                  <a:lnTo>
                    <a:pt x="223" y="215"/>
                  </a:lnTo>
                  <a:lnTo>
                    <a:pt x="276" y="219"/>
                  </a:lnTo>
                  <a:lnTo>
                    <a:pt x="344" y="225"/>
                  </a:lnTo>
                  <a:lnTo>
                    <a:pt x="399" y="233"/>
                  </a:lnTo>
                  <a:lnTo>
                    <a:pt x="445" y="244"/>
                  </a:lnTo>
                  <a:lnTo>
                    <a:pt x="480" y="262"/>
                  </a:lnTo>
                  <a:lnTo>
                    <a:pt x="507" y="281"/>
                  </a:lnTo>
                  <a:lnTo>
                    <a:pt x="524" y="306"/>
                  </a:lnTo>
                  <a:lnTo>
                    <a:pt x="534" y="337"/>
                  </a:lnTo>
                  <a:lnTo>
                    <a:pt x="536" y="373"/>
                  </a:lnTo>
                  <a:lnTo>
                    <a:pt x="534" y="400"/>
                  </a:lnTo>
                  <a:lnTo>
                    <a:pt x="528" y="425"/>
                  </a:lnTo>
                  <a:lnTo>
                    <a:pt x="518" y="448"/>
                  </a:lnTo>
                  <a:lnTo>
                    <a:pt x="495" y="477"/>
                  </a:lnTo>
                  <a:lnTo>
                    <a:pt x="463" y="500"/>
                  </a:lnTo>
                  <a:lnTo>
                    <a:pt x="424" y="518"/>
                  </a:lnTo>
                  <a:lnTo>
                    <a:pt x="378" y="529"/>
                  </a:lnTo>
                  <a:lnTo>
                    <a:pt x="324" y="537"/>
                  </a:lnTo>
                  <a:lnTo>
                    <a:pt x="265" y="539"/>
                  </a:lnTo>
                  <a:lnTo>
                    <a:pt x="192" y="537"/>
                  </a:lnTo>
                  <a:lnTo>
                    <a:pt x="127" y="527"/>
                  </a:lnTo>
                  <a:lnTo>
                    <a:pt x="61" y="510"/>
                  </a:lnTo>
                  <a:lnTo>
                    <a:pt x="0" y="483"/>
                  </a:lnTo>
                  <a:lnTo>
                    <a:pt x="0" y="396"/>
                  </a:lnTo>
                  <a:lnTo>
                    <a:pt x="63" y="427"/>
                  </a:lnTo>
                  <a:lnTo>
                    <a:pt x="127" y="448"/>
                  </a:lnTo>
                  <a:lnTo>
                    <a:pt x="194" y="462"/>
                  </a:lnTo>
                  <a:lnTo>
                    <a:pt x="265" y="466"/>
                  </a:lnTo>
                  <a:lnTo>
                    <a:pt x="307" y="466"/>
                  </a:lnTo>
                  <a:lnTo>
                    <a:pt x="344" y="460"/>
                  </a:lnTo>
                  <a:lnTo>
                    <a:pt x="376" y="454"/>
                  </a:lnTo>
                  <a:lnTo>
                    <a:pt x="403" y="445"/>
                  </a:lnTo>
                  <a:lnTo>
                    <a:pt x="424" y="431"/>
                  </a:lnTo>
                  <a:lnTo>
                    <a:pt x="442" y="416"/>
                  </a:lnTo>
                  <a:lnTo>
                    <a:pt x="451" y="396"/>
                  </a:lnTo>
                  <a:lnTo>
                    <a:pt x="453" y="373"/>
                  </a:lnTo>
                  <a:lnTo>
                    <a:pt x="453" y="362"/>
                  </a:lnTo>
                  <a:lnTo>
                    <a:pt x="449" y="352"/>
                  </a:lnTo>
                  <a:lnTo>
                    <a:pt x="445" y="343"/>
                  </a:lnTo>
                  <a:lnTo>
                    <a:pt x="440" y="335"/>
                  </a:lnTo>
                  <a:lnTo>
                    <a:pt x="430" y="329"/>
                  </a:lnTo>
                  <a:lnTo>
                    <a:pt x="417" y="321"/>
                  </a:lnTo>
                  <a:lnTo>
                    <a:pt x="394" y="314"/>
                  </a:lnTo>
                  <a:lnTo>
                    <a:pt x="361" y="308"/>
                  </a:lnTo>
                  <a:lnTo>
                    <a:pt x="321" y="302"/>
                  </a:lnTo>
                  <a:lnTo>
                    <a:pt x="271" y="298"/>
                  </a:lnTo>
                  <a:lnTo>
                    <a:pt x="200" y="292"/>
                  </a:lnTo>
                  <a:lnTo>
                    <a:pt x="138" y="283"/>
                  </a:lnTo>
                  <a:lnTo>
                    <a:pt x="109" y="277"/>
                  </a:lnTo>
                  <a:lnTo>
                    <a:pt x="83" y="267"/>
                  </a:lnTo>
                  <a:lnTo>
                    <a:pt x="61" y="258"/>
                  </a:lnTo>
                  <a:lnTo>
                    <a:pt x="42" y="244"/>
                  </a:lnTo>
                  <a:lnTo>
                    <a:pt x="27" y="227"/>
                  </a:lnTo>
                  <a:lnTo>
                    <a:pt x="13" y="208"/>
                  </a:lnTo>
                  <a:lnTo>
                    <a:pt x="8" y="183"/>
                  </a:lnTo>
                  <a:lnTo>
                    <a:pt x="4" y="156"/>
                  </a:lnTo>
                  <a:lnTo>
                    <a:pt x="8" y="127"/>
                  </a:lnTo>
                  <a:lnTo>
                    <a:pt x="15" y="100"/>
                  </a:lnTo>
                  <a:lnTo>
                    <a:pt x="29" y="79"/>
                  </a:lnTo>
                  <a:lnTo>
                    <a:pt x="44" y="59"/>
                  </a:lnTo>
                  <a:lnTo>
                    <a:pt x="65" y="44"/>
                  </a:lnTo>
                  <a:lnTo>
                    <a:pt x="88" y="31"/>
                  </a:lnTo>
                  <a:lnTo>
                    <a:pt x="138"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438"/>
            <p:cNvSpPr>
              <a:spLocks/>
            </p:cNvSpPr>
            <p:nvPr/>
          </p:nvSpPr>
          <p:spPr bwMode="auto">
            <a:xfrm>
              <a:off x="1675" y="2145"/>
              <a:ext cx="576" cy="527"/>
            </a:xfrm>
            <a:custGeom>
              <a:avLst/>
              <a:gdLst>
                <a:gd name="T0" fmla="*/ 291 w 576"/>
                <a:gd name="T1" fmla="*/ 0 h 527"/>
                <a:gd name="T2" fmla="*/ 337 w 576"/>
                <a:gd name="T3" fmla="*/ 2 h 527"/>
                <a:gd name="T4" fmla="*/ 378 w 576"/>
                <a:gd name="T5" fmla="*/ 7 h 527"/>
                <a:gd name="T6" fmla="*/ 416 w 576"/>
                <a:gd name="T7" fmla="*/ 15 h 527"/>
                <a:gd name="T8" fmla="*/ 449 w 576"/>
                <a:gd name="T9" fmla="*/ 29 h 527"/>
                <a:gd name="T10" fmla="*/ 480 w 576"/>
                <a:gd name="T11" fmla="*/ 44 h 527"/>
                <a:gd name="T12" fmla="*/ 505 w 576"/>
                <a:gd name="T13" fmla="*/ 61 h 527"/>
                <a:gd name="T14" fmla="*/ 535 w 576"/>
                <a:gd name="T15" fmla="*/ 94 h 527"/>
                <a:gd name="T16" fmla="*/ 558 w 576"/>
                <a:gd name="T17" fmla="*/ 133 h 527"/>
                <a:gd name="T18" fmla="*/ 572 w 576"/>
                <a:gd name="T19" fmla="*/ 179 h 527"/>
                <a:gd name="T20" fmla="*/ 576 w 576"/>
                <a:gd name="T21" fmla="*/ 229 h 527"/>
                <a:gd name="T22" fmla="*/ 576 w 576"/>
                <a:gd name="T23" fmla="*/ 527 h 527"/>
                <a:gd name="T24" fmla="*/ 495 w 576"/>
                <a:gd name="T25" fmla="*/ 527 h 527"/>
                <a:gd name="T26" fmla="*/ 495 w 576"/>
                <a:gd name="T27" fmla="*/ 229 h 527"/>
                <a:gd name="T28" fmla="*/ 491 w 576"/>
                <a:gd name="T29" fmla="*/ 192 h 527"/>
                <a:gd name="T30" fmla="*/ 480 w 576"/>
                <a:gd name="T31" fmla="*/ 160 h 527"/>
                <a:gd name="T32" fmla="*/ 460 w 576"/>
                <a:gd name="T33" fmla="*/ 135 h 527"/>
                <a:gd name="T34" fmla="*/ 437 w 576"/>
                <a:gd name="T35" fmla="*/ 113 h 527"/>
                <a:gd name="T36" fmla="*/ 407 w 576"/>
                <a:gd name="T37" fmla="*/ 96 h 527"/>
                <a:gd name="T38" fmla="*/ 372 w 576"/>
                <a:gd name="T39" fmla="*/ 86 h 527"/>
                <a:gd name="T40" fmla="*/ 332 w 576"/>
                <a:gd name="T41" fmla="*/ 79 h 527"/>
                <a:gd name="T42" fmla="*/ 288 w 576"/>
                <a:gd name="T43" fmla="*/ 77 h 527"/>
                <a:gd name="T44" fmla="*/ 243 w 576"/>
                <a:gd name="T45" fmla="*/ 79 h 527"/>
                <a:gd name="T46" fmla="*/ 205 w 576"/>
                <a:gd name="T47" fmla="*/ 86 h 527"/>
                <a:gd name="T48" fmla="*/ 169 w 576"/>
                <a:gd name="T49" fmla="*/ 96 h 527"/>
                <a:gd name="T50" fmla="*/ 140 w 576"/>
                <a:gd name="T51" fmla="*/ 113 h 527"/>
                <a:gd name="T52" fmla="*/ 115 w 576"/>
                <a:gd name="T53" fmla="*/ 135 h 527"/>
                <a:gd name="T54" fmla="*/ 97 w 576"/>
                <a:gd name="T55" fmla="*/ 160 h 527"/>
                <a:gd name="T56" fmla="*/ 86 w 576"/>
                <a:gd name="T57" fmla="*/ 192 h 527"/>
                <a:gd name="T58" fmla="*/ 82 w 576"/>
                <a:gd name="T59" fmla="*/ 229 h 527"/>
                <a:gd name="T60" fmla="*/ 82 w 576"/>
                <a:gd name="T61" fmla="*/ 527 h 527"/>
                <a:gd name="T62" fmla="*/ 0 w 576"/>
                <a:gd name="T63" fmla="*/ 527 h 527"/>
                <a:gd name="T64" fmla="*/ 0 w 576"/>
                <a:gd name="T65" fmla="*/ 61 h 527"/>
                <a:gd name="T66" fmla="*/ 82 w 576"/>
                <a:gd name="T67" fmla="*/ 61 h 527"/>
                <a:gd name="T68" fmla="*/ 128 w 576"/>
                <a:gd name="T69" fmla="*/ 34 h 527"/>
                <a:gd name="T70" fmla="*/ 178 w 576"/>
                <a:gd name="T71" fmla="*/ 15 h 527"/>
                <a:gd name="T72" fmla="*/ 232 w 576"/>
                <a:gd name="T73" fmla="*/ 4 h 527"/>
                <a:gd name="T74" fmla="*/ 291 w 576"/>
                <a:gd name="T7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6" h="527">
                  <a:moveTo>
                    <a:pt x="291" y="0"/>
                  </a:moveTo>
                  <a:lnTo>
                    <a:pt x="337" y="2"/>
                  </a:lnTo>
                  <a:lnTo>
                    <a:pt x="378" y="7"/>
                  </a:lnTo>
                  <a:lnTo>
                    <a:pt x="416" y="15"/>
                  </a:lnTo>
                  <a:lnTo>
                    <a:pt x="449" y="29"/>
                  </a:lnTo>
                  <a:lnTo>
                    <a:pt x="480" y="44"/>
                  </a:lnTo>
                  <a:lnTo>
                    <a:pt x="505" y="61"/>
                  </a:lnTo>
                  <a:lnTo>
                    <a:pt x="535" y="94"/>
                  </a:lnTo>
                  <a:lnTo>
                    <a:pt x="558" y="133"/>
                  </a:lnTo>
                  <a:lnTo>
                    <a:pt x="572" y="179"/>
                  </a:lnTo>
                  <a:lnTo>
                    <a:pt x="576" y="229"/>
                  </a:lnTo>
                  <a:lnTo>
                    <a:pt x="576" y="527"/>
                  </a:lnTo>
                  <a:lnTo>
                    <a:pt x="495" y="527"/>
                  </a:lnTo>
                  <a:lnTo>
                    <a:pt x="495" y="229"/>
                  </a:lnTo>
                  <a:lnTo>
                    <a:pt x="491" y="192"/>
                  </a:lnTo>
                  <a:lnTo>
                    <a:pt x="480" y="160"/>
                  </a:lnTo>
                  <a:lnTo>
                    <a:pt x="460" y="135"/>
                  </a:lnTo>
                  <a:lnTo>
                    <a:pt x="437" y="113"/>
                  </a:lnTo>
                  <a:lnTo>
                    <a:pt x="407" y="96"/>
                  </a:lnTo>
                  <a:lnTo>
                    <a:pt x="372" y="86"/>
                  </a:lnTo>
                  <a:lnTo>
                    <a:pt x="332" y="79"/>
                  </a:lnTo>
                  <a:lnTo>
                    <a:pt x="288" y="77"/>
                  </a:lnTo>
                  <a:lnTo>
                    <a:pt x="243" y="79"/>
                  </a:lnTo>
                  <a:lnTo>
                    <a:pt x="205" y="86"/>
                  </a:lnTo>
                  <a:lnTo>
                    <a:pt x="169" y="96"/>
                  </a:lnTo>
                  <a:lnTo>
                    <a:pt x="140" y="113"/>
                  </a:lnTo>
                  <a:lnTo>
                    <a:pt x="115" y="135"/>
                  </a:lnTo>
                  <a:lnTo>
                    <a:pt x="97" y="160"/>
                  </a:lnTo>
                  <a:lnTo>
                    <a:pt x="86" y="192"/>
                  </a:lnTo>
                  <a:lnTo>
                    <a:pt x="82" y="229"/>
                  </a:lnTo>
                  <a:lnTo>
                    <a:pt x="82" y="527"/>
                  </a:lnTo>
                  <a:lnTo>
                    <a:pt x="0" y="527"/>
                  </a:lnTo>
                  <a:lnTo>
                    <a:pt x="0" y="61"/>
                  </a:lnTo>
                  <a:lnTo>
                    <a:pt x="82" y="61"/>
                  </a:lnTo>
                  <a:lnTo>
                    <a:pt x="128" y="34"/>
                  </a:lnTo>
                  <a:lnTo>
                    <a:pt x="178" y="15"/>
                  </a:lnTo>
                  <a:lnTo>
                    <a:pt x="232" y="4"/>
                  </a:lnTo>
                  <a:lnTo>
                    <a:pt x="2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439"/>
            <p:cNvSpPr>
              <a:spLocks noEditPoints="1"/>
            </p:cNvSpPr>
            <p:nvPr/>
          </p:nvSpPr>
          <p:spPr bwMode="auto">
            <a:xfrm>
              <a:off x="3239" y="2143"/>
              <a:ext cx="582" cy="539"/>
            </a:xfrm>
            <a:custGeom>
              <a:avLst/>
              <a:gdLst>
                <a:gd name="T0" fmla="*/ 273 w 582"/>
                <a:gd name="T1" fmla="*/ 296 h 539"/>
                <a:gd name="T2" fmla="*/ 187 w 582"/>
                <a:gd name="T3" fmla="*/ 302 h 539"/>
                <a:gd name="T4" fmla="*/ 129 w 582"/>
                <a:gd name="T5" fmla="*/ 318 h 539"/>
                <a:gd name="T6" fmla="*/ 94 w 582"/>
                <a:gd name="T7" fmla="*/ 341 h 539"/>
                <a:gd name="T8" fmla="*/ 85 w 582"/>
                <a:gd name="T9" fmla="*/ 379 h 539"/>
                <a:gd name="T10" fmla="*/ 98 w 582"/>
                <a:gd name="T11" fmla="*/ 418 h 539"/>
                <a:gd name="T12" fmla="*/ 135 w 582"/>
                <a:gd name="T13" fmla="*/ 445 h 539"/>
                <a:gd name="T14" fmla="*/ 192 w 582"/>
                <a:gd name="T15" fmla="*/ 460 h 539"/>
                <a:gd name="T16" fmla="*/ 265 w 582"/>
                <a:gd name="T17" fmla="*/ 466 h 539"/>
                <a:gd name="T18" fmla="*/ 373 w 582"/>
                <a:gd name="T19" fmla="*/ 456 h 539"/>
                <a:gd name="T20" fmla="*/ 446 w 582"/>
                <a:gd name="T21" fmla="*/ 427 h 539"/>
                <a:gd name="T22" fmla="*/ 488 w 582"/>
                <a:gd name="T23" fmla="*/ 381 h 539"/>
                <a:gd name="T24" fmla="*/ 501 w 582"/>
                <a:gd name="T25" fmla="*/ 318 h 539"/>
                <a:gd name="T26" fmla="*/ 309 w 582"/>
                <a:gd name="T27" fmla="*/ 0 h 539"/>
                <a:gd name="T28" fmla="*/ 430 w 582"/>
                <a:gd name="T29" fmla="*/ 13 h 539"/>
                <a:gd name="T30" fmla="*/ 492 w 582"/>
                <a:gd name="T31" fmla="*/ 36 h 539"/>
                <a:gd name="T32" fmla="*/ 536 w 582"/>
                <a:gd name="T33" fmla="*/ 73 h 539"/>
                <a:gd name="T34" fmla="*/ 567 w 582"/>
                <a:gd name="T35" fmla="*/ 127 h 539"/>
                <a:gd name="T36" fmla="*/ 580 w 582"/>
                <a:gd name="T37" fmla="*/ 196 h 539"/>
                <a:gd name="T38" fmla="*/ 582 w 582"/>
                <a:gd name="T39" fmla="*/ 528 h 539"/>
                <a:gd name="T40" fmla="*/ 501 w 582"/>
                <a:gd name="T41" fmla="*/ 462 h 539"/>
                <a:gd name="T42" fmla="*/ 450 w 582"/>
                <a:gd name="T43" fmla="*/ 501 h 539"/>
                <a:gd name="T44" fmla="*/ 390 w 582"/>
                <a:gd name="T45" fmla="*/ 524 h 539"/>
                <a:gd name="T46" fmla="*/ 323 w 582"/>
                <a:gd name="T47" fmla="*/ 535 h 539"/>
                <a:gd name="T48" fmla="*/ 202 w 582"/>
                <a:gd name="T49" fmla="*/ 537 h 539"/>
                <a:gd name="T50" fmla="*/ 114 w 582"/>
                <a:gd name="T51" fmla="*/ 522 h 539"/>
                <a:gd name="T52" fmla="*/ 46 w 582"/>
                <a:gd name="T53" fmla="*/ 485 h 539"/>
                <a:gd name="T54" fmla="*/ 10 w 582"/>
                <a:gd name="T55" fmla="*/ 435 h 539"/>
                <a:gd name="T56" fmla="*/ 0 w 582"/>
                <a:gd name="T57" fmla="*/ 379 h 539"/>
                <a:gd name="T58" fmla="*/ 16 w 582"/>
                <a:gd name="T59" fmla="*/ 316 h 539"/>
                <a:gd name="T60" fmla="*/ 60 w 582"/>
                <a:gd name="T61" fmla="*/ 269 h 539"/>
                <a:gd name="T62" fmla="*/ 142 w 582"/>
                <a:gd name="T63" fmla="*/ 242 h 539"/>
                <a:gd name="T64" fmla="*/ 265 w 582"/>
                <a:gd name="T65" fmla="*/ 229 h 539"/>
                <a:gd name="T66" fmla="*/ 498 w 582"/>
                <a:gd name="T67" fmla="*/ 181 h 539"/>
                <a:gd name="T68" fmla="*/ 467 w 582"/>
                <a:gd name="T69" fmla="*/ 123 h 539"/>
                <a:gd name="T70" fmla="*/ 415 w 582"/>
                <a:gd name="T71" fmla="*/ 88 h 539"/>
                <a:gd name="T72" fmla="*/ 342 w 582"/>
                <a:gd name="T73" fmla="*/ 75 h 539"/>
                <a:gd name="T74" fmla="*/ 237 w 582"/>
                <a:gd name="T75" fmla="*/ 77 h 539"/>
                <a:gd name="T76" fmla="*/ 110 w 582"/>
                <a:gd name="T77" fmla="*/ 110 h 539"/>
                <a:gd name="T78" fmla="*/ 54 w 582"/>
                <a:gd name="T79" fmla="*/ 54 h 539"/>
                <a:gd name="T80" fmla="*/ 175 w 582"/>
                <a:gd name="T81" fmla="*/ 15 h 539"/>
                <a:gd name="T82" fmla="*/ 309 w 582"/>
                <a:gd name="T83"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2" h="539">
                  <a:moveTo>
                    <a:pt x="501" y="289"/>
                  </a:moveTo>
                  <a:lnTo>
                    <a:pt x="273" y="296"/>
                  </a:lnTo>
                  <a:lnTo>
                    <a:pt x="225" y="298"/>
                  </a:lnTo>
                  <a:lnTo>
                    <a:pt x="187" y="302"/>
                  </a:lnTo>
                  <a:lnTo>
                    <a:pt x="154" y="308"/>
                  </a:lnTo>
                  <a:lnTo>
                    <a:pt x="129" y="318"/>
                  </a:lnTo>
                  <a:lnTo>
                    <a:pt x="108" y="327"/>
                  </a:lnTo>
                  <a:lnTo>
                    <a:pt x="94" y="341"/>
                  </a:lnTo>
                  <a:lnTo>
                    <a:pt x="87" y="358"/>
                  </a:lnTo>
                  <a:lnTo>
                    <a:pt x="85" y="379"/>
                  </a:lnTo>
                  <a:lnTo>
                    <a:pt x="89" y="400"/>
                  </a:lnTo>
                  <a:lnTo>
                    <a:pt x="98" y="418"/>
                  </a:lnTo>
                  <a:lnTo>
                    <a:pt x="114" y="433"/>
                  </a:lnTo>
                  <a:lnTo>
                    <a:pt x="135" y="445"/>
                  </a:lnTo>
                  <a:lnTo>
                    <a:pt x="162" y="454"/>
                  </a:lnTo>
                  <a:lnTo>
                    <a:pt x="192" y="460"/>
                  </a:lnTo>
                  <a:lnTo>
                    <a:pt x="227" y="464"/>
                  </a:lnTo>
                  <a:lnTo>
                    <a:pt x="265" y="466"/>
                  </a:lnTo>
                  <a:lnTo>
                    <a:pt x="325" y="464"/>
                  </a:lnTo>
                  <a:lnTo>
                    <a:pt x="373" y="456"/>
                  </a:lnTo>
                  <a:lnTo>
                    <a:pt x="415" y="443"/>
                  </a:lnTo>
                  <a:lnTo>
                    <a:pt x="446" y="427"/>
                  </a:lnTo>
                  <a:lnTo>
                    <a:pt x="471" y="406"/>
                  </a:lnTo>
                  <a:lnTo>
                    <a:pt x="488" y="381"/>
                  </a:lnTo>
                  <a:lnTo>
                    <a:pt x="498" y="350"/>
                  </a:lnTo>
                  <a:lnTo>
                    <a:pt x="501" y="318"/>
                  </a:lnTo>
                  <a:lnTo>
                    <a:pt x="501" y="289"/>
                  </a:lnTo>
                  <a:close/>
                  <a:moveTo>
                    <a:pt x="309" y="0"/>
                  </a:moveTo>
                  <a:lnTo>
                    <a:pt x="375" y="4"/>
                  </a:lnTo>
                  <a:lnTo>
                    <a:pt x="430" y="13"/>
                  </a:lnTo>
                  <a:lnTo>
                    <a:pt x="463" y="23"/>
                  </a:lnTo>
                  <a:lnTo>
                    <a:pt x="492" y="36"/>
                  </a:lnTo>
                  <a:lnTo>
                    <a:pt x="515" y="54"/>
                  </a:lnTo>
                  <a:lnTo>
                    <a:pt x="536" y="73"/>
                  </a:lnTo>
                  <a:lnTo>
                    <a:pt x="553" y="98"/>
                  </a:lnTo>
                  <a:lnTo>
                    <a:pt x="567" y="127"/>
                  </a:lnTo>
                  <a:lnTo>
                    <a:pt x="576" y="158"/>
                  </a:lnTo>
                  <a:lnTo>
                    <a:pt x="580" y="196"/>
                  </a:lnTo>
                  <a:lnTo>
                    <a:pt x="582" y="239"/>
                  </a:lnTo>
                  <a:lnTo>
                    <a:pt x="582" y="528"/>
                  </a:lnTo>
                  <a:lnTo>
                    <a:pt x="501" y="528"/>
                  </a:lnTo>
                  <a:lnTo>
                    <a:pt x="501" y="462"/>
                  </a:lnTo>
                  <a:lnTo>
                    <a:pt x="477" y="483"/>
                  </a:lnTo>
                  <a:lnTo>
                    <a:pt x="450" y="501"/>
                  </a:lnTo>
                  <a:lnTo>
                    <a:pt x="421" y="514"/>
                  </a:lnTo>
                  <a:lnTo>
                    <a:pt x="390" y="524"/>
                  </a:lnTo>
                  <a:lnTo>
                    <a:pt x="357" y="531"/>
                  </a:lnTo>
                  <a:lnTo>
                    <a:pt x="323" y="535"/>
                  </a:lnTo>
                  <a:lnTo>
                    <a:pt x="250" y="539"/>
                  </a:lnTo>
                  <a:lnTo>
                    <a:pt x="202" y="537"/>
                  </a:lnTo>
                  <a:lnTo>
                    <a:pt x="156" y="531"/>
                  </a:lnTo>
                  <a:lnTo>
                    <a:pt x="114" y="522"/>
                  </a:lnTo>
                  <a:lnTo>
                    <a:pt x="77" y="506"/>
                  </a:lnTo>
                  <a:lnTo>
                    <a:pt x="46" y="485"/>
                  </a:lnTo>
                  <a:lnTo>
                    <a:pt x="21" y="458"/>
                  </a:lnTo>
                  <a:lnTo>
                    <a:pt x="10" y="435"/>
                  </a:lnTo>
                  <a:lnTo>
                    <a:pt x="4" y="410"/>
                  </a:lnTo>
                  <a:lnTo>
                    <a:pt x="0" y="379"/>
                  </a:lnTo>
                  <a:lnTo>
                    <a:pt x="4" y="345"/>
                  </a:lnTo>
                  <a:lnTo>
                    <a:pt x="16" y="316"/>
                  </a:lnTo>
                  <a:lnTo>
                    <a:pt x="33" y="291"/>
                  </a:lnTo>
                  <a:lnTo>
                    <a:pt x="60" y="269"/>
                  </a:lnTo>
                  <a:lnTo>
                    <a:pt x="96" y="254"/>
                  </a:lnTo>
                  <a:lnTo>
                    <a:pt x="142" y="242"/>
                  </a:lnTo>
                  <a:lnTo>
                    <a:pt x="198" y="233"/>
                  </a:lnTo>
                  <a:lnTo>
                    <a:pt x="265" y="229"/>
                  </a:lnTo>
                  <a:lnTo>
                    <a:pt x="501" y="219"/>
                  </a:lnTo>
                  <a:lnTo>
                    <a:pt x="498" y="181"/>
                  </a:lnTo>
                  <a:lnTo>
                    <a:pt x="486" y="148"/>
                  </a:lnTo>
                  <a:lnTo>
                    <a:pt x="467" y="123"/>
                  </a:lnTo>
                  <a:lnTo>
                    <a:pt x="444" y="104"/>
                  </a:lnTo>
                  <a:lnTo>
                    <a:pt x="415" y="88"/>
                  </a:lnTo>
                  <a:lnTo>
                    <a:pt x="381" y="79"/>
                  </a:lnTo>
                  <a:lnTo>
                    <a:pt x="342" y="75"/>
                  </a:lnTo>
                  <a:lnTo>
                    <a:pt x="302" y="73"/>
                  </a:lnTo>
                  <a:lnTo>
                    <a:pt x="237" y="77"/>
                  </a:lnTo>
                  <a:lnTo>
                    <a:pt x="171" y="90"/>
                  </a:lnTo>
                  <a:lnTo>
                    <a:pt x="110" y="110"/>
                  </a:lnTo>
                  <a:lnTo>
                    <a:pt x="54" y="133"/>
                  </a:lnTo>
                  <a:lnTo>
                    <a:pt x="54" y="54"/>
                  </a:lnTo>
                  <a:lnTo>
                    <a:pt x="112" y="31"/>
                  </a:lnTo>
                  <a:lnTo>
                    <a:pt x="175" y="15"/>
                  </a:lnTo>
                  <a:lnTo>
                    <a:pt x="240" y="4"/>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440"/>
            <p:cNvSpPr>
              <a:spLocks/>
            </p:cNvSpPr>
            <p:nvPr/>
          </p:nvSpPr>
          <p:spPr bwMode="auto">
            <a:xfrm>
              <a:off x="3923" y="2154"/>
              <a:ext cx="582" cy="528"/>
            </a:xfrm>
            <a:custGeom>
              <a:avLst/>
              <a:gdLst>
                <a:gd name="T0" fmla="*/ 0 w 582"/>
                <a:gd name="T1" fmla="*/ 0 h 528"/>
                <a:gd name="T2" fmla="*/ 82 w 582"/>
                <a:gd name="T3" fmla="*/ 0 h 528"/>
                <a:gd name="T4" fmla="*/ 82 w 582"/>
                <a:gd name="T5" fmla="*/ 301 h 528"/>
                <a:gd name="T6" fmla="*/ 86 w 582"/>
                <a:gd name="T7" fmla="*/ 337 h 528"/>
                <a:gd name="T8" fmla="*/ 98 w 582"/>
                <a:gd name="T9" fmla="*/ 368 h 528"/>
                <a:gd name="T10" fmla="*/ 117 w 582"/>
                <a:gd name="T11" fmla="*/ 393 h 528"/>
                <a:gd name="T12" fmla="*/ 142 w 582"/>
                <a:gd name="T13" fmla="*/ 414 h 528"/>
                <a:gd name="T14" fmla="*/ 173 w 582"/>
                <a:gd name="T15" fmla="*/ 432 h 528"/>
                <a:gd name="T16" fmla="*/ 207 w 582"/>
                <a:gd name="T17" fmla="*/ 443 h 528"/>
                <a:gd name="T18" fmla="*/ 248 w 582"/>
                <a:gd name="T19" fmla="*/ 449 h 528"/>
                <a:gd name="T20" fmla="*/ 292 w 582"/>
                <a:gd name="T21" fmla="*/ 451 h 528"/>
                <a:gd name="T22" fmla="*/ 336 w 582"/>
                <a:gd name="T23" fmla="*/ 449 h 528"/>
                <a:gd name="T24" fmla="*/ 376 w 582"/>
                <a:gd name="T25" fmla="*/ 443 h 528"/>
                <a:gd name="T26" fmla="*/ 413 w 582"/>
                <a:gd name="T27" fmla="*/ 432 h 528"/>
                <a:gd name="T28" fmla="*/ 443 w 582"/>
                <a:gd name="T29" fmla="*/ 414 h 528"/>
                <a:gd name="T30" fmla="*/ 468 w 582"/>
                <a:gd name="T31" fmla="*/ 393 h 528"/>
                <a:gd name="T32" fmla="*/ 486 w 582"/>
                <a:gd name="T33" fmla="*/ 368 h 528"/>
                <a:gd name="T34" fmla="*/ 499 w 582"/>
                <a:gd name="T35" fmla="*/ 337 h 528"/>
                <a:gd name="T36" fmla="*/ 503 w 582"/>
                <a:gd name="T37" fmla="*/ 301 h 528"/>
                <a:gd name="T38" fmla="*/ 503 w 582"/>
                <a:gd name="T39" fmla="*/ 0 h 528"/>
                <a:gd name="T40" fmla="*/ 582 w 582"/>
                <a:gd name="T41" fmla="*/ 0 h 528"/>
                <a:gd name="T42" fmla="*/ 582 w 582"/>
                <a:gd name="T43" fmla="*/ 301 h 528"/>
                <a:gd name="T44" fmla="*/ 578 w 582"/>
                <a:gd name="T45" fmla="*/ 349 h 528"/>
                <a:gd name="T46" fmla="*/ 564 w 582"/>
                <a:gd name="T47" fmla="*/ 395 h 528"/>
                <a:gd name="T48" fmla="*/ 551 w 582"/>
                <a:gd name="T49" fmla="*/ 422 h 528"/>
                <a:gd name="T50" fmla="*/ 534 w 582"/>
                <a:gd name="T51" fmla="*/ 445 h 528"/>
                <a:gd name="T52" fmla="*/ 511 w 582"/>
                <a:gd name="T53" fmla="*/ 466 h 528"/>
                <a:gd name="T54" fmla="*/ 486 w 582"/>
                <a:gd name="T55" fmla="*/ 486 h 528"/>
                <a:gd name="T56" fmla="*/ 455 w 582"/>
                <a:gd name="T57" fmla="*/ 499 h 528"/>
                <a:gd name="T58" fmla="*/ 420 w 582"/>
                <a:gd name="T59" fmla="*/ 513 h 528"/>
                <a:gd name="T60" fmla="*/ 382 w 582"/>
                <a:gd name="T61" fmla="*/ 520 h 528"/>
                <a:gd name="T62" fmla="*/ 340 w 582"/>
                <a:gd name="T63" fmla="*/ 526 h 528"/>
                <a:gd name="T64" fmla="*/ 292 w 582"/>
                <a:gd name="T65" fmla="*/ 528 h 528"/>
                <a:gd name="T66" fmla="*/ 244 w 582"/>
                <a:gd name="T67" fmla="*/ 526 h 528"/>
                <a:gd name="T68" fmla="*/ 201 w 582"/>
                <a:gd name="T69" fmla="*/ 520 h 528"/>
                <a:gd name="T70" fmla="*/ 163 w 582"/>
                <a:gd name="T71" fmla="*/ 513 h 528"/>
                <a:gd name="T72" fmla="*/ 129 w 582"/>
                <a:gd name="T73" fmla="*/ 499 h 528"/>
                <a:gd name="T74" fmla="*/ 98 w 582"/>
                <a:gd name="T75" fmla="*/ 486 h 528"/>
                <a:gd name="T76" fmla="*/ 73 w 582"/>
                <a:gd name="T77" fmla="*/ 466 h 528"/>
                <a:gd name="T78" fmla="*/ 50 w 582"/>
                <a:gd name="T79" fmla="*/ 445 h 528"/>
                <a:gd name="T80" fmla="*/ 33 w 582"/>
                <a:gd name="T81" fmla="*/ 422 h 528"/>
                <a:gd name="T82" fmla="*/ 19 w 582"/>
                <a:gd name="T83" fmla="*/ 395 h 528"/>
                <a:gd name="T84" fmla="*/ 6 w 582"/>
                <a:gd name="T85" fmla="*/ 349 h 528"/>
                <a:gd name="T86" fmla="*/ 0 w 582"/>
                <a:gd name="T87" fmla="*/ 301 h 528"/>
                <a:gd name="T88" fmla="*/ 0 w 582"/>
                <a:gd name="T8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28">
                  <a:moveTo>
                    <a:pt x="0" y="0"/>
                  </a:moveTo>
                  <a:lnTo>
                    <a:pt x="82" y="0"/>
                  </a:lnTo>
                  <a:lnTo>
                    <a:pt x="82" y="301"/>
                  </a:lnTo>
                  <a:lnTo>
                    <a:pt x="86" y="337"/>
                  </a:lnTo>
                  <a:lnTo>
                    <a:pt x="98" y="368"/>
                  </a:lnTo>
                  <a:lnTo>
                    <a:pt x="117" y="393"/>
                  </a:lnTo>
                  <a:lnTo>
                    <a:pt x="142" y="414"/>
                  </a:lnTo>
                  <a:lnTo>
                    <a:pt x="173" y="432"/>
                  </a:lnTo>
                  <a:lnTo>
                    <a:pt x="207" y="443"/>
                  </a:lnTo>
                  <a:lnTo>
                    <a:pt x="248" y="449"/>
                  </a:lnTo>
                  <a:lnTo>
                    <a:pt x="292" y="451"/>
                  </a:lnTo>
                  <a:lnTo>
                    <a:pt x="336" y="449"/>
                  </a:lnTo>
                  <a:lnTo>
                    <a:pt x="376" y="443"/>
                  </a:lnTo>
                  <a:lnTo>
                    <a:pt x="413" y="432"/>
                  </a:lnTo>
                  <a:lnTo>
                    <a:pt x="443" y="414"/>
                  </a:lnTo>
                  <a:lnTo>
                    <a:pt x="468" y="393"/>
                  </a:lnTo>
                  <a:lnTo>
                    <a:pt x="486" y="368"/>
                  </a:lnTo>
                  <a:lnTo>
                    <a:pt x="499" y="337"/>
                  </a:lnTo>
                  <a:lnTo>
                    <a:pt x="503" y="301"/>
                  </a:lnTo>
                  <a:lnTo>
                    <a:pt x="503" y="0"/>
                  </a:lnTo>
                  <a:lnTo>
                    <a:pt x="582" y="0"/>
                  </a:lnTo>
                  <a:lnTo>
                    <a:pt x="582" y="301"/>
                  </a:lnTo>
                  <a:lnTo>
                    <a:pt x="578" y="349"/>
                  </a:lnTo>
                  <a:lnTo>
                    <a:pt x="564" y="395"/>
                  </a:lnTo>
                  <a:lnTo>
                    <a:pt x="551" y="422"/>
                  </a:lnTo>
                  <a:lnTo>
                    <a:pt x="534" y="445"/>
                  </a:lnTo>
                  <a:lnTo>
                    <a:pt x="511" y="466"/>
                  </a:lnTo>
                  <a:lnTo>
                    <a:pt x="486" y="486"/>
                  </a:lnTo>
                  <a:lnTo>
                    <a:pt x="455" y="499"/>
                  </a:lnTo>
                  <a:lnTo>
                    <a:pt x="420" y="513"/>
                  </a:lnTo>
                  <a:lnTo>
                    <a:pt x="382" y="520"/>
                  </a:lnTo>
                  <a:lnTo>
                    <a:pt x="340" y="526"/>
                  </a:lnTo>
                  <a:lnTo>
                    <a:pt x="292" y="528"/>
                  </a:lnTo>
                  <a:lnTo>
                    <a:pt x="244" y="526"/>
                  </a:lnTo>
                  <a:lnTo>
                    <a:pt x="201" y="520"/>
                  </a:lnTo>
                  <a:lnTo>
                    <a:pt x="163" y="513"/>
                  </a:lnTo>
                  <a:lnTo>
                    <a:pt x="129" y="499"/>
                  </a:lnTo>
                  <a:lnTo>
                    <a:pt x="98" y="486"/>
                  </a:lnTo>
                  <a:lnTo>
                    <a:pt x="73" y="466"/>
                  </a:lnTo>
                  <a:lnTo>
                    <a:pt x="50" y="445"/>
                  </a:lnTo>
                  <a:lnTo>
                    <a:pt x="33" y="422"/>
                  </a:lnTo>
                  <a:lnTo>
                    <a:pt x="19" y="395"/>
                  </a:lnTo>
                  <a:lnTo>
                    <a:pt x="6" y="349"/>
                  </a:lnTo>
                  <a:lnTo>
                    <a:pt x="0" y="3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441"/>
            <p:cNvSpPr>
              <a:spLocks/>
            </p:cNvSpPr>
            <p:nvPr/>
          </p:nvSpPr>
          <p:spPr bwMode="auto">
            <a:xfrm>
              <a:off x="4572" y="2002"/>
              <a:ext cx="484" cy="680"/>
            </a:xfrm>
            <a:custGeom>
              <a:avLst/>
              <a:gdLst>
                <a:gd name="T0" fmla="*/ 119 w 484"/>
                <a:gd name="T1" fmla="*/ 0 h 680"/>
                <a:gd name="T2" fmla="*/ 201 w 484"/>
                <a:gd name="T3" fmla="*/ 0 h 680"/>
                <a:gd name="T4" fmla="*/ 201 w 484"/>
                <a:gd name="T5" fmla="*/ 152 h 680"/>
                <a:gd name="T6" fmla="*/ 484 w 484"/>
                <a:gd name="T7" fmla="*/ 152 h 680"/>
                <a:gd name="T8" fmla="*/ 484 w 484"/>
                <a:gd name="T9" fmla="*/ 226 h 680"/>
                <a:gd name="T10" fmla="*/ 201 w 484"/>
                <a:gd name="T11" fmla="*/ 226 h 680"/>
                <a:gd name="T12" fmla="*/ 201 w 484"/>
                <a:gd name="T13" fmla="*/ 455 h 680"/>
                <a:gd name="T14" fmla="*/ 203 w 484"/>
                <a:gd name="T15" fmla="*/ 491 h 680"/>
                <a:gd name="T16" fmla="*/ 209 w 484"/>
                <a:gd name="T17" fmla="*/ 524 h 680"/>
                <a:gd name="T18" fmla="*/ 219 w 484"/>
                <a:gd name="T19" fmla="*/ 549 h 680"/>
                <a:gd name="T20" fmla="*/ 234 w 484"/>
                <a:gd name="T21" fmla="*/ 570 h 680"/>
                <a:gd name="T22" fmla="*/ 253 w 484"/>
                <a:gd name="T23" fmla="*/ 586 h 680"/>
                <a:gd name="T24" fmla="*/ 276 w 484"/>
                <a:gd name="T25" fmla="*/ 597 h 680"/>
                <a:gd name="T26" fmla="*/ 305 w 484"/>
                <a:gd name="T27" fmla="*/ 605 h 680"/>
                <a:gd name="T28" fmla="*/ 336 w 484"/>
                <a:gd name="T29" fmla="*/ 607 h 680"/>
                <a:gd name="T30" fmla="*/ 374 w 484"/>
                <a:gd name="T31" fmla="*/ 603 h 680"/>
                <a:gd name="T32" fmla="*/ 409 w 484"/>
                <a:gd name="T33" fmla="*/ 595 h 680"/>
                <a:gd name="T34" fmla="*/ 443 w 484"/>
                <a:gd name="T35" fmla="*/ 584 h 680"/>
                <a:gd name="T36" fmla="*/ 476 w 484"/>
                <a:gd name="T37" fmla="*/ 566 h 680"/>
                <a:gd name="T38" fmla="*/ 476 w 484"/>
                <a:gd name="T39" fmla="*/ 645 h 680"/>
                <a:gd name="T40" fmla="*/ 441 w 484"/>
                <a:gd name="T41" fmla="*/ 661 h 680"/>
                <a:gd name="T42" fmla="*/ 407 w 484"/>
                <a:gd name="T43" fmla="*/ 672 h 680"/>
                <a:gd name="T44" fmla="*/ 368 w 484"/>
                <a:gd name="T45" fmla="*/ 678 h 680"/>
                <a:gd name="T46" fmla="*/ 324 w 484"/>
                <a:gd name="T47" fmla="*/ 680 h 680"/>
                <a:gd name="T48" fmla="*/ 284 w 484"/>
                <a:gd name="T49" fmla="*/ 678 h 680"/>
                <a:gd name="T50" fmla="*/ 246 w 484"/>
                <a:gd name="T51" fmla="*/ 669 h 680"/>
                <a:gd name="T52" fmla="*/ 209 w 484"/>
                <a:gd name="T53" fmla="*/ 655 h 680"/>
                <a:gd name="T54" fmla="*/ 180 w 484"/>
                <a:gd name="T55" fmla="*/ 634 h 680"/>
                <a:gd name="T56" fmla="*/ 155 w 484"/>
                <a:gd name="T57" fmla="*/ 607 h 680"/>
                <a:gd name="T58" fmla="*/ 136 w 484"/>
                <a:gd name="T59" fmla="*/ 570 h 680"/>
                <a:gd name="T60" fmla="*/ 127 w 484"/>
                <a:gd name="T61" fmla="*/ 543 h 680"/>
                <a:gd name="T62" fmla="*/ 121 w 484"/>
                <a:gd name="T63" fmla="*/ 513 h 680"/>
                <a:gd name="T64" fmla="*/ 119 w 484"/>
                <a:gd name="T65" fmla="*/ 476 h 680"/>
                <a:gd name="T66" fmla="*/ 119 w 484"/>
                <a:gd name="T67" fmla="*/ 226 h 680"/>
                <a:gd name="T68" fmla="*/ 0 w 484"/>
                <a:gd name="T69" fmla="*/ 226 h 680"/>
                <a:gd name="T70" fmla="*/ 0 w 484"/>
                <a:gd name="T71" fmla="*/ 152 h 680"/>
                <a:gd name="T72" fmla="*/ 119 w 484"/>
                <a:gd name="T73" fmla="*/ 152 h 680"/>
                <a:gd name="T74" fmla="*/ 119 w 484"/>
                <a:gd name="T7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4" h="680">
                  <a:moveTo>
                    <a:pt x="119" y="0"/>
                  </a:moveTo>
                  <a:lnTo>
                    <a:pt x="201" y="0"/>
                  </a:lnTo>
                  <a:lnTo>
                    <a:pt x="201" y="152"/>
                  </a:lnTo>
                  <a:lnTo>
                    <a:pt x="484" y="152"/>
                  </a:lnTo>
                  <a:lnTo>
                    <a:pt x="484" y="226"/>
                  </a:lnTo>
                  <a:lnTo>
                    <a:pt x="201" y="226"/>
                  </a:lnTo>
                  <a:lnTo>
                    <a:pt x="201" y="455"/>
                  </a:lnTo>
                  <a:lnTo>
                    <a:pt x="203" y="491"/>
                  </a:lnTo>
                  <a:lnTo>
                    <a:pt x="209" y="524"/>
                  </a:lnTo>
                  <a:lnTo>
                    <a:pt x="219" y="549"/>
                  </a:lnTo>
                  <a:lnTo>
                    <a:pt x="234" y="570"/>
                  </a:lnTo>
                  <a:lnTo>
                    <a:pt x="253" y="586"/>
                  </a:lnTo>
                  <a:lnTo>
                    <a:pt x="276" y="597"/>
                  </a:lnTo>
                  <a:lnTo>
                    <a:pt x="305" y="605"/>
                  </a:lnTo>
                  <a:lnTo>
                    <a:pt x="336" y="607"/>
                  </a:lnTo>
                  <a:lnTo>
                    <a:pt x="374" y="603"/>
                  </a:lnTo>
                  <a:lnTo>
                    <a:pt x="409" y="595"/>
                  </a:lnTo>
                  <a:lnTo>
                    <a:pt x="443" y="584"/>
                  </a:lnTo>
                  <a:lnTo>
                    <a:pt x="476" y="566"/>
                  </a:lnTo>
                  <a:lnTo>
                    <a:pt x="476" y="645"/>
                  </a:lnTo>
                  <a:lnTo>
                    <a:pt x="441" y="661"/>
                  </a:lnTo>
                  <a:lnTo>
                    <a:pt x="407" y="672"/>
                  </a:lnTo>
                  <a:lnTo>
                    <a:pt x="368" y="678"/>
                  </a:lnTo>
                  <a:lnTo>
                    <a:pt x="324" y="680"/>
                  </a:lnTo>
                  <a:lnTo>
                    <a:pt x="284" y="678"/>
                  </a:lnTo>
                  <a:lnTo>
                    <a:pt x="246" y="669"/>
                  </a:lnTo>
                  <a:lnTo>
                    <a:pt x="209" y="655"/>
                  </a:lnTo>
                  <a:lnTo>
                    <a:pt x="180" y="634"/>
                  </a:lnTo>
                  <a:lnTo>
                    <a:pt x="155" y="607"/>
                  </a:lnTo>
                  <a:lnTo>
                    <a:pt x="136" y="570"/>
                  </a:lnTo>
                  <a:lnTo>
                    <a:pt x="127" y="543"/>
                  </a:lnTo>
                  <a:lnTo>
                    <a:pt x="121" y="513"/>
                  </a:lnTo>
                  <a:lnTo>
                    <a:pt x="119" y="476"/>
                  </a:lnTo>
                  <a:lnTo>
                    <a:pt x="119" y="226"/>
                  </a:lnTo>
                  <a:lnTo>
                    <a:pt x="0" y="226"/>
                  </a:lnTo>
                  <a:lnTo>
                    <a:pt x="0" y="152"/>
                  </a:lnTo>
                  <a:lnTo>
                    <a:pt x="119" y="15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442"/>
            <p:cNvSpPr>
              <a:spLocks noEditPoints="1"/>
            </p:cNvSpPr>
            <p:nvPr/>
          </p:nvSpPr>
          <p:spPr bwMode="auto">
            <a:xfrm>
              <a:off x="5096" y="2143"/>
              <a:ext cx="647" cy="539"/>
            </a:xfrm>
            <a:custGeom>
              <a:avLst/>
              <a:gdLst>
                <a:gd name="T0" fmla="*/ 275 w 647"/>
                <a:gd name="T1" fmla="*/ 75 h 539"/>
                <a:gd name="T2" fmla="*/ 188 w 647"/>
                <a:gd name="T3" fmla="*/ 102 h 539"/>
                <a:gd name="T4" fmla="*/ 125 w 647"/>
                <a:gd name="T5" fmla="*/ 150 h 539"/>
                <a:gd name="T6" fmla="*/ 88 w 647"/>
                <a:gd name="T7" fmla="*/ 225 h 539"/>
                <a:gd name="T8" fmla="*/ 88 w 647"/>
                <a:gd name="T9" fmla="*/ 316 h 539"/>
                <a:gd name="T10" fmla="*/ 125 w 647"/>
                <a:gd name="T11" fmla="*/ 389 h 539"/>
                <a:gd name="T12" fmla="*/ 188 w 647"/>
                <a:gd name="T13" fmla="*/ 439 h 539"/>
                <a:gd name="T14" fmla="*/ 275 w 647"/>
                <a:gd name="T15" fmla="*/ 462 h 539"/>
                <a:gd name="T16" fmla="*/ 374 w 647"/>
                <a:gd name="T17" fmla="*/ 462 h 539"/>
                <a:gd name="T18" fmla="*/ 461 w 647"/>
                <a:gd name="T19" fmla="*/ 439 h 539"/>
                <a:gd name="T20" fmla="*/ 524 w 647"/>
                <a:gd name="T21" fmla="*/ 389 h 539"/>
                <a:gd name="T22" fmla="*/ 559 w 647"/>
                <a:gd name="T23" fmla="*/ 316 h 539"/>
                <a:gd name="T24" fmla="*/ 559 w 647"/>
                <a:gd name="T25" fmla="*/ 225 h 539"/>
                <a:gd name="T26" fmla="*/ 524 w 647"/>
                <a:gd name="T27" fmla="*/ 150 h 539"/>
                <a:gd name="T28" fmla="*/ 461 w 647"/>
                <a:gd name="T29" fmla="*/ 102 h 539"/>
                <a:gd name="T30" fmla="*/ 374 w 647"/>
                <a:gd name="T31" fmla="*/ 75 h 539"/>
                <a:gd name="T32" fmla="*/ 324 w 647"/>
                <a:gd name="T33" fmla="*/ 0 h 539"/>
                <a:gd name="T34" fmla="*/ 451 w 647"/>
                <a:gd name="T35" fmla="*/ 17 h 539"/>
                <a:gd name="T36" fmla="*/ 522 w 647"/>
                <a:gd name="T37" fmla="*/ 48 h 539"/>
                <a:gd name="T38" fmla="*/ 580 w 647"/>
                <a:gd name="T39" fmla="*/ 94 h 539"/>
                <a:gd name="T40" fmla="*/ 622 w 647"/>
                <a:gd name="T41" fmla="*/ 154 h 539"/>
                <a:gd name="T42" fmla="*/ 643 w 647"/>
                <a:gd name="T43" fmla="*/ 227 h 539"/>
                <a:gd name="T44" fmla="*/ 643 w 647"/>
                <a:gd name="T45" fmla="*/ 312 h 539"/>
                <a:gd name="T46" fmla="*/ 622 w 647"/>
                <a:gd name="T47" fmla="*/ 385 h 539"/>
                <a:gd name="T48" fmla="*/ 580 w 647"/>
                <a:gd name="T49" fmla="*/ 445 h 539"/>
                <a:gd name="T50" fmla="*/ 522 w 647"/>
                <a:gd name="T51" fmla="*/ 491 h 539"/>
                <a:gd name="T52" fmla="*/ 451 w 647"/>
                <a:gd name="T53" fmla="*/ 522 h 539"/>
                <a:gd name="T54" fmla="*/ 324 w 647"/>
                <a:gd name="T55" fmla="*/ 539 h 539"/>
                <a:gd name="T56" fmla="*/ 196 w 647"/>
                <a:gd name="T57" fmla="*/ 522 h 539"/>
                <a:gd name="T58" fmla="*/ 125 w 647"/>
                <a:gd name="T59" fmla="*/ 491 h 539"/>
                <a:gd name="T60" fmla="*/ 67 w 647"/>
                <a:gd name="T61" fmla="*/ 445 h 539"/>
                <a:gd name="T62" fmla="*/ 25 w 647"/>
                <a:gd name="T63" fmla="*/ 385 h 539"/>
                <a:gd name="T64" fmla="*/ 4 w 647"/>
                <a:gd name="T65" fmla="*/ 312 h 539"/>
                <a:gd name="T66" fmla="*/ 4 w 647"/>
                <a:gd name="T67" fmla="*/ 227 h 539"/>
                <a:gd name="T68" fmla="*/ 25 w 647"/>
                <a:gd name="T69" fmla="*/ 154 h 539"/>
                <a:gd name="T70" fmla="*/ 67 w 647"/>
                <a:gd name="T71" fmla="*/ 94 h 539"/>
                <a:gd name="T72" fmla="*/ 125 w 647"/>
                <a:gd name="T73" fmla="*/ 48 h 539"/>
                <a:gd name="T74" fmla="*/ 196 w 647"/>
                <a:gd name="T75" fmla="*/ 17 h 539"/>
                <a:gd name="T76" fmla="*/ 324 w 647"/>
                <a:gd name="T7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7" h="539">
                  <a:moveTo>
                    <a:pt x="324" y="73"/>
                  </a:moveTo>
                  <a:lnTo>
                    <a:pt x="275" y="75"/>
                  </a:lnTo>
                  <a:lnTo>
                    <a:pt x="230" y="85"/>
                  </a:lnTo>
                  <a:lnTo>
                    <a:pt x="188" y="102"/>
                  </a:lnTo>
                  <a:lnTo>
                    <a:pt x="154" y="123"/>
                  </a:lnTo>
                  <a:lnTo>
                    <a:pt x="125" y="150"/>
                  </a:lnTo>
                  <a:lnTo>
                    <a:pt x="102" y="185"/>
                  </a:lnTo>
                  <a:lnTo>
                    <a:pt x="88" y="225"/>
                  </a:lnTo>
                  <a:lnTo>
                    <a:pt x="84" y="271"/>
                  </a:lnTo>
                  <a:lnTo>
                    <a:pt x="88" y="316"/>
                  </a:lnTo>
                  <a:lnTo>
                    <a:pt x="102" y="356"/>
                  </a:lnTo>
                  <a:lnTo>
                    <a:pt x="125" y="389"/>
                  </a:lnTo>
                  <a:lnTo>
                    <a:pt x="154" y="418"/>
                  </a:lnTo>
                  <a:lnTo>
                    <a:pt x="188" y="439"/>
                  </a:lnTo>
                  <a:lnTo>
                    <a:pt x="230" y="454"/>
                  </a:lnTo>
                  <a:lnTo>
                    <a:pt x="275" y="462"/>
                  </a:lnTo>
                  <a:lnTo>
                    <a:pt x="324" y="466"/>
                  </a:lnTo>
                  <a:lnTo>
                    <a:pt x="374" y="462"/>
                  </a:lnTo>
                  <a:lnTo>
                    <a:pt x="419" y="454"/>
                  </a:lnTo>
                  <a:lnTo>
                    <a:pt x="461" y="439"/>
                  </a:lnTo>
                  <a:lnTo>
                    <a:pt x="495" y="418"/>
                  </a:lnTo>
                  <a:lnTo>
                    <a:pt x="524" y="389"/>
                  </a:lnTo>
                  <a:lnTo>
                    <a:pt x="545" y="356"/>
                  </a:lnTo>
                  <a:lnTo>
                    <a:pt x="559" y="316"/>
                  </a:lnTo>
                  <a:lnTo>
                    <a:pt x="563" y="271"/>
                  </a:lnTo>
                  <a:lnTo>
                    <a:pt x="559" y="225"/>
                  </a:lnTo>
                  <a:lnTo>
                    <a:pt x="545" y="185"/>
                  </a:lnTo>
                  <a:lnTo>
                    <a:pt x="524" y="150"/>
                  </a:lnTo>
                  <a:lnTo>
                    <a:pt x="495" y="123"/>
                  </a:lnTo>
                  <a:lnTo>
                    <a:pt x="461" y="102"/>
                  </a:lnTo>
                  <a:lnTo>
                    <a:pt x="419" y="85"/>
                  </a:lnTo>
                  <a:lnTo>
                    <a:pt x="374" y="75"/>
                  </a:lnTo>
                  <a:lnTo>
                    <a:pt x="324" y="73"/>
                  </a:lnTo>
                  <a:close/>
                  <a:moveTo>
                    <a:pt x="324" y="0"/>
                  </a:moveTo>
                  <a:lnTo>
                    <a:pt x="390" y="4"/>
                  </a:lnTo>
                  <a:lnTo>
                    <a:pt x="451" y="17"/>
                  </a:lnTo>
                  <a:lnTo>
                    <a:pt x="488" y="31"/>
                  </a:lnTo>
                  <a:lnTo>
                    <a:pt x="522" y="48"/>
                  </a:lnTo>
                  <a:lnTo>
                    <a:pt x="553" y="69"/>
                  </a:lnTo>
                  <a:lnTo>
                    <a:pt x="580" y="94"/>
                  </a:lnTo>
                  <a:lnTo>
                    <a:pt x="603" y="121"/>
                  </a:lnTo>
                  <a:lnTo>
                    <a:pt x="622" y="154"/>
                  </a:lnTo>
                  <a:lnTo>
                    <a:pt x="636" y="189"/>
                  </a:lnTo>
                  <a:lnTo>
                    <a:pt x="643" y="227"/>
                  </a:lnTo>
                  <a:lnTo>
                    <a:pt x="647" y="269"/>
                  </a:lnTo>
                  <a:lnTo>
                    <a:pt x="643" y="312"/>
                  </a:lnTo>
                  <a:lnTo>
                    <a:pt x="636" y="350"/>
                  </a:lnTo>
                  <a:lnTo>
                    <a:pt x="622" y="385"/>
                  </a:lnTo>
                  <a:lnTo>
                    <a:pt x="603" y="418"/>
                  </a:lnTo>
                  <a:lnTo>
                    <a:pt x="580" y="445"/>
                  </a:lnTo>
                  <a:lnTo>
                    <a:pt x="553" y="470"/>
                  </a:lnTo>
                  <a:lnTo>
                    <a:pt x="522" y="491"/>
                  </a:lnTo>
                  <a:lnTo>
                    <a:pt x="488" y="508"/>
                  </a:lnTo>
                  <a:lnTo>
                    <a:pt x="451" y="522"/>
                  </a:lnTo>
                  <a:lnTo>
                    <a:pt x="390" y="535"/>
                  </a:lnTo>
                  <a:lnTo>
                    <a:pt x="324" y="539"/>
                  </a:lnTo>
                  <a:lnTo>
                    <a:pt x="257" y="535"/>
                  </a:lnTo>
                  <a:lnTo>
                    <a:pt x="196" y="522"/>
                  </a:lnTo>
                  <a:lnTo>
                    <a:pt x="159" y="508"/>
                  </a:lnTo>
                  <a:lnTo>
                    <a:pt x="125" y="491"/>
                  </a:lnTo>
                  <a:lnTo>
                    <a:pt x="94" y="470"/>
                  </a:lnTo>
                  <a:lnTo>
                    <a:pt x="67" y="445"/>
                  </a:lnTo>
                  <a:lnTo>
                    <a:pt x="44" y="418"/>
                  </a:lnTo>
                  <a:lnTo>
                    <a:pt x="25" y="385"/>
                  </a:lnTo>
                  <a:lnTo>
                    <a:pt x="12" y="350"/>
                  </a:lnTo>
                  <a:lnTo>
                    <a:pt x="4" y="312"/>
                  </a:lnTo>
                  <a:lnTo>
                    <a:pt x="0" y="269"/>
                  </a:lnTo>
                  <a:lnTo>
                    <a:pt x="4" y="227"/>
                  </a:lnTo>
                  <a:lnTo>
                    <a:pt x="12" y="189"/>
                  </a:lnTo>
                  <a:lnTo>
                    <a:pt x="25" y="154"/>
                  </a:lnTo>
                  <a:lnTo>
                    <a:pt x="44" y="121"/>
                  </a:lnTo>
                  <a:lnTo>
                    <a:pt x="67" y="94"/>
                  </a:lnTo>
                  <a:lnTo>
                    <a:pt x="94" y="69"/>
                  </a:lnTo>
                  <a:lnTo>
                    <a:pt x="125" y="48"/>
                  </a:lnTo>
                  <a:lnTo>
                    <a:pt x="159" y="31"/>
                  </a:lnTo>
                  <a:lnTo>
                    <a:pt x="196" y="17"/>
                  </a:lnTo>
                  <a:lnTo>
                    <a:pt x="257" y="4"/>
                  </a:lnTo>
                  <a:lnTo>
                    <a:pt x="3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443"/>
            <p:cNvSpPr>
              <a:spLocks/>
            </p:cNvSpPr>
            <p:nvPr/>
          </p:nvSpPr>
          <p:spPr bwMode="auto">
            <a:xfrm>
              <a:off x="5804" y="2143"/>
              <a:ext cx="536" cy="539"/>
            </a:xfrm>
            <a:custGeom>
              <a:avLst/>
              <a:gdLst>
                <a:gd name="T0" fmla="*/ 315 w 536"/>
                <a:gd name="T1" fmla="*/ 4 h 539"/>
                <a:gd name="T2" fmla="*/ 448 w 536"/>
                <a:gd name="T3" fmla="*/ 31 h 539"/>
                <a:gd name="T4" fmla="*/ 507 w 536"/>
                <a:gd name="T5" fmla="*/ 137 h 539"/>
                <a:gd name="T6" fmla="*/ 381 w 536"/>
                <a:gd name="T7" fmla="*/ 88 h 539"/>
                <a:gd name="T8" fmla="*/ 246 w 536"/>
                <a:gd name="T9" fmla="*/ 73 h 539"/>
                <a:gd name="T10" fmla="*/ 181 w 536"/>
                <a:gd name="T11" fmla="*/ 77 h 539"/>
                <a:gd name="T12" fmla="*/ 131 w 536"/>
                <a:gd name="T13" fmla="*/ 92 h 539"/>
                <a:gd name="T14" fmla="*/ 100 w 536"/>
                <a:gd name="T15" fmla="*/ 117 h 539"/>
                <a:gd name="T16" fmla="*/ 89 w 536"/>
                <a:gd name="T17" fmla="*/ 152 h 539"/>
                <a:gd name="T18" fmla="*/ 93 w 536"/>
                <a:gd name="T19" fmla="*/ 171 h 539"/>
                <a:gd name="T20" fmla="*/ 102 w 536"/>
                <a:gd name="T21" fmla="*/ 187 h 539"/>
                <a:gd name="T22" fmla="*/ 125 w 536"/>
                <a:gd name="T23" fmla="*/ 198 h 539"/>
                <a:gd name="T24" fmla="*/ 183 w 536"/>
                <a:gd name="T25" fmla="*/ 210 h 539"/>
                <a:gd name="T26" fmla="*/ 277 w 536"/>
                <a:gd name="T27" fmla="*/ 219 h 539"/>
                <a:gd name="T28" fmla="*/ 400 w 536"/>
                <a:gd name="T29" fmla="*/ 233 h 539"/>
                <a:gd name="T30" fmla="*/ 480 w 536"/>
                <a:gd name="T31" fmla="*/ 260 h 539"/>
                <a:gd name="T32" fmla="*/ 523 w 536"/>
                <a:gd name="T33" fmla="*/ 306 h 539"/>
                <a:gd name="T34" fmla="*/ 536 w 536"/>
                <a:gd name="T35" fmla="*/ 372 h 539"/>
                <a:gd name="T36" fmla="*/ 528 w 536"/>
                <a:gd name="T37" fmla="*/ 425 h 539"/>
                <a:gd name="T38" fmla="*/ 494 w 536"/>
                <a:gd name="T39" fmla="*/ 477 h 539"/>
                <a:gd name="T40" fmla="*/ 425 w 536"/>
                <a:gd name="T41" fmla="*/ 518 h 539"/>
                <a:gd name="T42" fmla="*/ 325 w 536"/>
                <a:gd name="T43" fmla="*/ 537 h 539"/>
                <a:gd name="T44" fmla="*/ 192 w 536"/>
                <a:gd name="T45" fmla="*/ 535 h 539"/>
                <a:gd name="T46" fmla="*/ 64 w 536"/>
                <a:gd name="T47" fmla="*/ 510 h 539"/>
                <a:gd name="T48" fmla="*/ 0 w 536"/>
                <a:gd name="T49" fmla="*/ 395 h 539"/>
                <a:gd name="T50" fmla="*/ 127 w 536"/>
                <a:gd name="T51" fmla="*/ 449 h 539"/>
                <a:gd name="T52" fmla="*/ 265 w 536"/>
                <a:gd name="T53" fmla="*/ 466 h 539"/>
                <a:gd name="T54" fmla="*/ 344 w 536"/>
                <a:gd name="T55" fmla="*/ 460 h 539"/>
                <a:gd name="T56" fmla="*/ 404 w 536"/>
                <a:gd name="T57" fmla="*/ 443 h 539"/>
                <a:gd name="T58" fmla="*/ 440 w 536"/>
                <a:gd name="T59" fmla="*/ 414 h 539"/>
                <a:gd name="T60" fmla="*/ 454 w 536"/>
                <a:gd name="T61" fmla="*/ 373 h 539"/>
                <a:gd name="T62" fmla="*/ 450 w 536"/>
                <a:gd name="T63" fmla="*/ 352 h 539"/>
                <a:gd name="T64" fmla="*/ 440 w 536"/>
                <a:gd name="T65" fmla="*/ 335 h 539"/>
                <a:gd name="T66" fmla="*/ 417 w 536"/>
                <a:gd name="T67" fmla="*/ 321 h 539"/>
                <a:gd name="T68" fmla="*/ 361 w 536"/>
                <a:gd name="T69" fmla="*/ 308 h 539"/>
                <a:gd name="T70" fmla="*/ 271 w 536"/>
                <a:gd name="T71" fmla="*/ 296 h 539"/>
                <a:gd name="T72" fmla="*/ 139 w 536"/>
                <a:gd name="T73" fmla="*/ 283 h 539"/>
                <a:gd name="T74" fmla="*/ 85 w 536"/>
                <a:gd name="T75" fmla="*/ 268 h 539"/>
                <a:gd name="T76" fmla="*/ 43 w 536"/>
                <a:gd name="T77" fmla="*/ 244 h 539"/>
                <a:gd name="T78" fmla="*/ 16 w 536"/>
                <a:gd name="T79" fmla="*/ 208 h 539"/>
                <a:gd name="T80" fmla="*/ 6 w 536"/>
                <a:gd name="T81" fmla="*/ 156 h 539"/>
                <a:gd name="T82" fmla="*/ 16 w 536"/>
                <a:gd name="T83" fmla="*/ 100 h 539"/>
                <a:gd name="T84" fmla="*/ 45 w 536"/>
                <a:gd name="T85" fmla="*/ 60 h 539"/>
                <a:gd name="T86" fmla="*/ 89 w 536"/>
                <a:gd name="T87" fmla="*/ 31 h 539"/>
                <a:gd name="T88" fmla="*/ 192 w 536"/>
                <a:gd name="T8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539">
                  <a:moveTo>
                    <a:pt x="246" y="0"/>
                  </a:moveTo>
                  <a:lnTo>
                    <a:pt x="315" y="4"/>
                  </a:lnTo>
                  <a:lnTo>
                    <a:pt x="384" y="13"/>
                  </a:lnTo>
                  <a:lnTo>
                    <a:pt x="448" y="31"/>
                  </a:lnTo>
                  <a:lnTo>
                    <a:pt x="507" y="52"/>
                  </a:lnTo>
                  <a:lnTo>
                    <a:pt x="507" y="137"/>
                  </a:lnTo>
                  <a:lnTo>
                    <a:pt x="444" y="108"/>
                  </a:lnTo>
                  <a:lnTo>
                    <a:pt x="381" y="88"/>
                  </a:lnTo>
                  <a:lnTo>
                    <a:pt x="315" y="77"/>
                  </a:lnTo>
                  <a:lnTo>
                    <a:pt x="246" y="73"/>
                  </a:lnTo>
                  <a:lnTo>
                    <a:pt x="212" y="75"/>
                  </a:lnTo>
                  <a:lnTo>
                    <a:pt x="181" y="77"/>
                  </a:lnTo>
                  <a:lnTo>
                    <a:pt x="154" y="85"/>
                  </a:lnTo>
                  <a:lnTo>
                    <a:pt x="131" y="92"/>
                  </a:lnTo>
                  <a:lnTo>
                    <a:pt x="114" y="104"/>
                  </a:lnTo>
                  <a:lnTo>
                    <a:pt x="100" y="117"/>
                  </a:lnTo>
                  <a:lnTo>
                    <a:pt x="91" y="135"/>
                  </a:lnTo>
                  <a:lnTo>
                    <a:pt x="89" y="152"/>
                  </a:lnTo>
                  <a:lnTo>
                    <a:pt x="89" y="162"/>
                  </a:lnTo>
                  <a:lnTo>
                    <a:pt x="93" y="171"/>
                  </a:lnTo>
                  <a:lnTo>
                    <a:pt x="96" y="179"/>
                  </a:lnTo>
                  <a:lnTo>
                    <a:pt x="102" y="187"/>
                  </a:lnTo>
                  <a:lnTo>
                    <a:pt x="112" y="192"/>
                  </a:lnTo>
                  <a:lnTo>
                    <a:pt x="125" y="198"/>
                  </a:lnTo>
                  <a:lnTo>
                    <a:pt x="150" y="206"/>
                  </a:lnTo>
                  <a:lnTo>
                    <a:pt x="183" y="210"/>
                  </a:lnTo>
                  <a:lnTo>
                    <a:pt x="223" y="216"/>
                  </a:lnTo>
                  <a:lnTo>
                    <a:pt x="277" y="219"/>
                  </a:lnTo>
                  <a:lnTo>
                    <a:pt x="344" y="225"/>
                  </a:lnTo>
                  <a:lnTo>
                    <a:pt x="400" y="233"/>
                  </a:lnTo>
                  <a:lnTo>
                    <a:pt x="446" y="244"/>
                  </a:lnTo>
                  <a:lnTo>
                    <a:pt x="480" y="260"/>
                  </a:lnTo>
                  <a:lnTo>
                    <a:pt x="505" y="281"/>
                  </a:lnTo>
                  <a:lnTo>
                    <a:pt x="523" y="306"/>
                  </a:lnTo>
                  <a:lnTo>
                    <a:pt x="532" y="335"/>
                  </a:lnTo>
                  <a:lnTo>
                    <a:pt x="536" y="372"/>
                  </a:lnTo>
                  <a:lnTo>
                    <a:pt x="534" y="400"/>
                  </a:lnTo>
                  <a:lnTo>
                    <a:pt x="528" y="425"/>
                  </a:lnTo>
                  <a:lnTo>
                    <a:pt x="517" y="449"/>
                  </a:lnTo>
                  <a:lnTo>
                    <a:pt x="494" y="477"/>
                  </a:lnTo>
                  <a:lnTo>
                    <a:pt x="463" y="501"/>
                  </a:lnTo>
                  <a:lnTo>
                    <a:pt x="425" y="518"/>
                  </a:lnTo>
                  <a:lnTo>
                    <a:pt x="379" y="529"/>
                  </a:lnTo>
                  <a:lnTo>
                    <a:pt x="325" y="537"/>
                  </a:lnTo>
                  <a:lnTo>
                    <a:pt x="265" y="539"/>
                  </a:lnTo>
                  <a:lnTo>
                    <a:pt x="192" y="535"/>
                  </a:lnTo>
                  <a:lnTo>
                    <a:pt x="127" y="526"/>
                  </a:lnTo>
                  <a:lnTo>
                    <a:pt x="64" y="510"/>
                  </a:lnTo>
                  <a:lnTo>
                    <a:pt x="0" y="483"/>
                  </a:lnTo>
                  <a:lnTo>
                    <a:pt x="0" y="395"/>
                  </a:lnTo>
                  <a:lnTo>
                    <a:pt x="64" y="425"/>
                  </a:lnTo>
                  <a:lnTo>
                    <a:pt x="127" y="449"/>
                  </a:lnTo>
                  <a:lnTo>
                    <a:pt x="194" y="462"/>
                  </a:lnTo>
                  <a:lnTo>
                    <a:pt x="265" y="466"/>
                  </a:lnTo>
                  <a:lnTo>
                    <a:pt x="308" y="464"/>
                  </a:lnTo>
                  <a:lnTo>
                    <a:pt x="344" y="460"/>
                  </a:lnTo>
                  <a:lnTo>
                    <a:pt x="377" y="452"/>
                  </a:lnTo>
                  <a:lnTo>
                    <a:pt x="404" y="443"/>
                  </a:lnTo>
                  <a:lnTo>
                    <a:pt x="425" y="429"/>
                  </a:lnTo>
                  <a:lnTo>
                    <a:pt x="440" y="414"/>
                  </a:lnTo>
                  <a:lnTo>
                    <a:pt x="450" y="395"/>
                  </a:lnTo>
                  <a:lnTo>
                    <a:pt x="454" y="373"/>
                  </a:lnTo>
                  <a:lnTo>
                    <a:pt x="454" y="362"/>
                  </a:lnTo>
                  <a:lnTo>
                    <a:pt x="450" y="352"/>
                  </a:lnTo>
                  <a:lnTo>
                    <a:pt x="446" y="343"/>
                  </a:lnTo>
                  <a:lnTo>
                    <a:pt x="440" y="335"/>
                  </a:lnTo>
                  <a:lnTo>
                    <a:pt x="431" y="327"/>
                  </a:lnTo>
                  <a:lnTo>
                    <a:pt x="417" y="321"/>
                  </a:lnTo>
                  <a:lnTo>
                    <a:pt x="394" y="314"/>
                  </a:lnTo>
                  <a:lnTo>
                    <a:pt x="361" y="308"/>
                  </a:lnTo>
                  <a:lnTo>
                    <a:pt x="321" y="302"/>
                  </a:lnTo>
                  <a:lnTo>
                    <a:pt x="271" y="296"/>
                  </a:lnTo>
                  <a:lnTo>
                    <a:pt x="202" y="293"/>
                  </a:lnTo>
                  <a:lnTo>
                    <a:pt x="139" y="283"/>
                  </a:lnTo>
                  <a:lnTo>
                    <a:pt x="110" y="277"/>
                  </a:lnTo>
                  <a:lnTo>
                    <a:pt x="85" y="268"/>
                  </a:lnTo>
                  <a:lnTo>
                    <a:pt x="62" y="258"/>
                  </a:lnTo>
                  <a:lnTo>
                    <a:pt x="43" y="244"/>
                  </a:lnTo>
                  <a:lnTo>
                    <a:pt x="27" y="227"/>
                  </a:lnTo>
                  <a:lnTo>
                    <a:pt x="16" y="208"/>
                  </a:lnTo>
                  <a:lnTo>
                    <a:pt x="8" y="183"/>
                  </a:lnTo>
                  <a:lnTo>
                    <a:pt x="6" y="156"/>
                  </a:lnTo>
                  <a:lnTo>
                    <a:pt x="8" y="127"/>
                  </a:lnTo>
                  <a:lnTo>
                    <a:pt x="16" y="100"/>
                  </a:lnTo>
                  <a:lnTo>
                    <a:pt x="29" y="79"/>
                  </a:lnTo>
                  <a:lnTo>
                    <a:pt x="45" y="60"/>
                  </a:lnTo>
                  <a:lnTo>
                    <a:pt x="66" y="44"/>
                  </a:lnTo>
                  <a:lnTo>
                    <a:pt x="89" y="31"/>
                  </a:lnTo>
                  <a:lnTo>
                    <a:pt x="139" y="13"/>
                  </a:lnTo>
                  <a:lnTo>
                    <a:pt x="192" y="4"/>
                  </a:lnTo>
                  <a:lnTo>
                    <a:pt x="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43" name="Picture 7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5960" y="3911544"/>
            <a:ext cx="741074" cy="166925"/>
          </a:xfrm>
          <a:prstGeom prst="rect">
            <a:avLst/>
          </a:prstGeom>
        </p:spPr>
      </p:pic>
      <p:grpSp>
        <p:nvGrpSpPr>
          <p:cNvPr id="744" name="Group 516"/>
          <p:cNvGrpSpPr>
            <a:grpSpLocks noChangeAspect="1"/>
          </p:cNvGrpSpPr>
          <p:nvPr/>
        </p:nvGrpSpPr>
        <p:grpSpPr bwMode="auto">
          <a:xfrm>
            <a:off x="4238961" y="4125618"/>
            <a:ext cx="634387" cy="141568"/>
            <a:chOff x="500" y="1283"/>
            <a:chExt cx="6305" cy="1407"/>
          </a:xfrm>
          <a:solidFill>
            <a:schemeClr val="tx2"/>
          </a:solidFill>
        </p:grpSpPr>
        <p:sp>
          <p:nvSpPr>
            <p:cNvPr id="745" name="Freeform 518"/>
            <p:cNvSpPr>
              <a:spLocks/>
            </p:cNvSpPr>
            <p:nvPr/>
          </p:nvSpPr>
          <p:spPr bwMode="auto">
            <a:xfrm>
              <a:off x="3057" y="1283"/>
              <a:ext cx="555" cy="1198"/>
            </a:xfrm>
            <a:custGeom>
              <a:avLst/>
              <a:gdLst>
                <a:gd name="T0" fmla="*/ 269 w 555"/>
                <a:gd name="T1" fmla="*/ 0 h 1198"/>
                <a:gd name="T2" fmla="*/ 310 w 555"/>
                <a:gd name="T3" fmla="*/ 6 h 1198"/>
                <a:gd name="T4" fmla="*/ 350 w 555"/>
                <a:gd name="T5" fmla="*/ 21 h 1198"/>
                <a:gd name="T6" fmla="*/ 384 w 555"/>
                <a:gd name="T7" fmla="*/ 46 h 1198"/>
                <a:gd name="T8" fmla="*/ 413 w 555"/>
                <a:gd name="T9" fmla="*/ 79 h 1198"/>
                <a:gd name="T10" fmla="*/ 436 w 555"/>
                <a:gd name="T11" fmla="*/ 115 h 1198"/>
                <a:gd name="T12" fmla="*/ 454 w 555"/>
                <a:gd name="T13" fmla="*/ 155 h 1198"/>
                <a:gd name="T14" fmla="*/ 465 w 555"/>
                <a:gd name="T15" fmla="*/ 196 h 1198"/>
                <a:gd name="T16" fmla="*/ 473 w 555"/>
                <a:gd name="T17" fmla="*/ 240 h 1198"/>
                <a:gd name="T18" fmla="*/ 477 w 555"/>
                <a:gd name="T19" fmla="*/ 282 h 1198"/>
                <a:gd name="T20" fmla="*/ 473 w 555"/>
                <a:gd name="T21" fmla="*/ 361 h 1198"/>
                <a:gd name="T22" fmla="*/ 459 w 555"/>
                <a:gd name="T23" fmla="*/ 438 h 1198"/>
                <a:gd name="T24" fmla="*/ 440 w 555"/>
                <a:gd name="T25" fmla="*/ 514 h 1198"/>
                <a:gd name="T26" fmla="*/ 417 w 555"/>
                <a:gd name="T27" fmla="*/ 587 h 1198"/>
                <a:gd name="T28" fmla="*/ 390 w 555"/>
                <a:gd name="T29" fmla="*/ 660 h 1198"/>
                <a:gd name="T30" fmla="*/ 359 w 555"/>
                <a:gd name="T31" fmla="*/ 729 h 1198"/>
                <a:gd name="T32" fmla="*/ 407 w 555"/>
                <a:gd name="T33" fmla="*/ 775 h 1198"/>
                <a:gd name="T34" fmla="*/ 452 w 555"/>
                <a:gd name="T35" fmla="*/ 825 h 1198"/>
                <a:gd name="T36" fmla="*/ 486 w 555"/>
                <a:gd name="T37" fmla="*/ 869 h 1198"/>
                <a:gd name="T38" fmla="*/ 517 w 555"/>
                <a:gd name="T39" fmla="*/ 915 h 1198"/>
                <a:gd name="T40" fmla="*/ 540 w 555"/>
                <a:gd name="T41" fmla="*/ 965 h 1198"/>
                <a:gd name="T42" fmla="*/ 553 w 555"/>
                <a:gd name="T43" fmla="*/ 1021 h 1198"/>
                <a:gd name="T44" fmla="*/ 555 w 555"/>
                <a:gd name="T45" fmla="*/ 1050 h 1198"/>
                <a:gd name="T46" fmla="*/ 555 w 555"/>
                <a:gd name="T47" fmla="*/ 1079 h 1198"/>
                <a:gd name="T48" fmla="*/ 550 w 555"/>
                <a:gd name="T49" fmla="*/ 1107 h 1198"/>
                <a:gd name="T50" fmla="*/ 538 w 555"/>
                <a:gd name="T51" fmla="*/ 1134 h 1198"/>
                <a:gd name="T52" fmla="*/ 523 w 555"/>
                <a:gd name="T53" fmla="*/ 1157 h 1198"/>
                <a:gd name="T54" fmla="*/ 502 w 555"/>
                <a:gd name="T55" fmla="*/ 1177 h 1198"/>
                <a:gd name="T56" fmla="*/ 475 w 555"/>
                <a:gd name="T57" fmla="*/ 1190 h 1198"/>
                <a:gd name="T58" fmla="*/ 436 w 555"/>
                <a:gd name="T59" fmla="*/ 1198 h 1198"/>
                <a:gd name="T60" fmla="*/ 396 w 555"/>
                <a:gd name="T61" fmla="*/ 1196 h 1198"/>
                <a:gd name="T62" fmla="*/ 358 w 555"/>
                <a:gd name="T63" fmla="*/ 1186 h 1198"/>
                <a:gd name="T64" fmla="*/ 321 w 555"/>
                <a:gd name="T65" fmla="*/ 1171 h 1198"/>
                <a:gd name="T66" fmla="*/ 287 w 555"/>
                <a:gd name="T67" fmla="*/ 1150 h 1198"/>
                <a:gd name="T68" fmla="*/ 240 w 555"/>
                <a:gd name="T69" fmla="*/ 1113 h 1198"/>
                <a:gd name="T70" fmla="*/ 200 w 555"/>
                <a:gd name="T71" fmla="*/ 1069 h 1198"/>
                <a:gd name="T72" fmla="*/ 164 w 555"/>
                <a:gd name="T73" fmla="*/ 1021 h 1198"/>
                <a:gd name="T74" fmla="*/ 135 w 555"/>
                <a:gd name="T75" fmla="*/ 969 h 1198"/>
                <a:gd name="T76" fmla="*/ 110 w 555"/>
                <a:gd name="T77" fmla="*/ 914 h 1198"/>
                <a:gd name="T78" fmla="*/ 89 w 555"/>
                <a:gd name="T79" fmla="*/ 856 h 1198"/>
                <a:gd name="T80" fmla="*/ 73 w 555"/>
                <a:gd name="T81" fmla="*/ 800 h 1198"/>
                <a:gd name="T82" fmla="*/ 68 w 555"/>
                <a:gd name="T83" fmla="*/ 777 h 1198"/>
                <a:gd name="T84" fmla="*/ 45 w 555"/>
                <a:gd name="T85" fmla="*/ 714 h 1198"/>
                <a:gd name="T86" fmla="*/ 27 w 555"/>
                <a:gd name="T87" fmla="*/ 649 h 1198"/>
                <a:gd name="T88" fmla="*/ 16 w 555"/>
                <a:gd name="T89" fmla="*/ 583 h 1198"/>
                <a:gd name="T90" fmla="*/ 6 w 555"/>
                <a:gd name="T91" fmla="*/ 507 h 1198"/>
                <a:gd name="T92" fmla="*/ 0 w 555"/>
                <a:gd name="T93" fmla="*/ 430 h 1198"/>
                <a:gd name="T94" fmla="*/ 2 w 555"/>
                <a:gd name="T95" fmla="*/ 353 h 1198"/>
                <a:gd name="T96" fmla="*/ 10 w 555"/>
                <a:gd name="T97" fmla="*/ 297 h 1198"/>
                <a:gd name="T98" fmla="*/ 22 w 555"/>
                <a:gd name="T99" fmla="*/ 244 h 1198"/>
                <a:gd name="T100" fmla="*/ 41 w 555"/>
                <a:gd name="T101" fmla="*/ 192 h 1198"/>
                <a:gd name="T102" fmla="*/ 66 w 555"/>
                <a:gd name="T103" fmla="*/ 144 h 1198"/>
                <a:gd name="T104" fmla="*/ 89 w 555"/>
                <a:gd name="T105" fmla="*/ 107 h 1198"/>
                <a:gd name="T106" fmla="*/ 118 w 555"/>
                <a:gd name="T107" fmla="*/ 75 h 1198"/>
                <a:gd name="T108" fmla="*/ 148 w 555"/>
                <a:gd name="T109" fmla="*/ 44 h 1198"/>
                <a:gd name="T110" fmla="*/ 185 w 555"/>
                <a:gd name="T111" fmla="*/ 21 h 1198"/>
                <a:gd name="T112" fmla="*/ 225 w 555"/>
                <a:gd name="T113" fmla="*/ 6 h 1198"/>
                <a:gd name="T114" fmla="*/ 269 w 555"/>
                <a:gd name="T11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98">
                  <a:moveTo>
                    <a:pt x="269" y="0"/>
                  </a:moveTo>
                  <a:lnTo>
                    <a:pt x="310" y="6"/>
                  </a:lnTo>
                  <a:lnTo>
                    <a:pt x="350" y="21"/>
                  </a:lnTo>
                  <a:lnTo>
                    <a:pt x="384" y="46"/>
                  </a:lnTo>
                  <a:lnTo>
                    <a:pt x="413" y="79"/>
                  </a:lnTo>
                  <a:lnTo>
                    <a:pt x="436" y="115"/>
                  </a:lnTo>
                  <a:lnTo>
                    <a:pt x="454" y="155"/>
                  </a:lnTo>
                  <a:lnTo>
                    <a:pt x="465" y="196"/>
                  </a:lnTo>
                  <a:lnTo>
                    <a:pt x="473" y="240"/>
                  </a:lnTo>
                  <a:lnTo>
                    <a:pt x="477" y="282"/>
                  </a:lnTo>
                  <a:lnTo>
                    <a:pt x="473" y="361"/>
                  </a:lnTo>
                  <a:lnTo>
                    <a:pt x="459" y="438"/>
                  </a:lnTo>
                  <a:lnTo>
                    <a:pt x="440" y="514"/>
                  </a:lnTo>
                  <a:lnTo>
                    <a:pt x="417" y="587"/>
                  </a:lnTo>
                  <a:lnTo>
                    <a:pt x="390" y="660"/>
                  </a:lnTo>
                  <a:lnTo>
                    <a:pt x="359" y="729"/>
                  </a:lnTo>
                  <a:lnTo>
                    <a:pt x="407" y="775"/>
                  </a:lnTo>
                  <a:lnTo>
                    <a:pt x="452" y="825"/>
                  </a:lnTo>
                  <a:lnTo>
                    <a:pt x="486" y="869"/>
                  </a:lnTo>
                  <a:lnTo>
                    <a:pt x="517" y="915"/>
                  </a:lnTo>
                  <a:lnTo>
                    <a:pt x="540" y="965"/>
                  </a:lnTo>
                  <a:lnTo>
                    <a:pt x="553" y="1021"/>
                  </a:lnTo>
                  <a:lnTo>
                    <a:pt x="555" y="1050"/>
                  </a:lnTo>
                  <a:lnTo>
                    <a:pt x="555" y="1079"/>
                  </a:lnTo>
                  <a:lnTo>
                    <a:pt x="550" y="1107"/>
                  </a:lnTo>
                  <a:lnTo>
                    <a:pt x="538" y="1134"/>
                  </a:lnTo>
                  <a:lnTo>
                    <a:pt x="523" y="1157"/>
                  </a:lnTo>
                  <a:lnTo>
                    <a:pt x="502" y="1177"/>
                  </a:lnTo>
                  <a:lnTo>
                    <a:pt x="475" y="1190"/>
                  </a:lnTo>
                  <a:lnTo>
                    <a:pt x="436" y="1198"/>
                  </a:lnTo>
                  <a:lnTo>
                    <a:pt x="396" y="1196"/>
                  </a:lnTo>
                  <a:lnTo>
                    <a:pt x="358" y="1186"/>
                  </a:lnTo>
                  <a:lnTo>
                    <a:pt x="321" y="1171"/>
                  </a:lnTo>
                  <a:lnTo>
                    <a:pt x="287" y="1150"/>
                  </a:lnTo>
                  <a:lnTo>
                    <a:pt x="240" y="1113"/>
                  </a:lnTo>
                  <a:lnTo>
                    <a:pt x="200" y="1069"/>
                  </a:lnTo>
                  <a:lnTo>
                    <a:pt x="164" y="1021"/>
                  </a:lnTo>
                  <a:lnTo>
                    <a:pt x="135" y="969"/>
                  </a:lnTo>
                  <a:lnTo>
                    <a:pt x="110" y="914"/>
                  </a:lnTo>
                  <a:lnTo>
                    <a:pt x="89" y="856"/>
                  </a:lnTo>
                  <a:lnTo>
                    <a:pt x="73" y="800"/>
                  </a:lnTo>
                  <a:lnTo>
                    <a:pt x="68" y="777"/>
                  </a:lnTo>
                  <a:lnTo>
                    <a:pt x="45" y="714"/>
                  </a:lnTo>
                  <a:lnTo>
                    <a:pt x="27" y="649"/>
                  </a:lnTo>
                  <a:lnTo>
                    <a:pt x="16" y="583"/>
                  </a:lnTo>
                  <a:lnTo>
                    <a:pt x="6" y="507"/>
                  </a:lnTo>
                  <a:lnTo>
                    <a:pt x="0" y="430"/>
                  </a:lnTo>
                  <a:lnTo>
                    <a:pt x="2" y="353"/>
                  </a:lnTo>
                  <a:lnTo>
                    <a:pt x="10" y="297"/>
                  </a:lnTo>
                  <a:lnTo>
                    <a:pt x="22" y="244"/>
                  </a:lnTo>
                  <a:lnTo>
                    <a:pt x="41" y="192"/>
                  </a:lnTo>
                  <a:lnTo>
                    <a:pt x="66" y="144"/>
                  </a:lnTo>
                  <a:lnTo>
                    <a:pt x="89" y="107"/>
                  </a:lnTo>
                  <a:lnTo>
                    <a:pt x="118" y="75"/>
                  </a:lnTo>
                  <a:lnTo>
                    <a:pt x="148" y="44"/>
                  </a:lnTo>
                  <a:lnTo>
                    <a:pt x="185" y="21"/>
                  </a:lnTo>
                  <a:lnTo>
                    <a:pt x="225" y="6"/>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519"/>
            <p:cNvSpPr>
              <a:spLocks/>
            </p:cNvSpPr>
            <p:nvPr/>
          </p:nvSpPr>
          <p:spPr bwMode="auto">
            <a:xfrm>
              <a:off x="2723" y="1623"/>
              <a:ext cx="455" cy="825"/>
            </a:xfrm>
            <a:custGeom>
              <a:avLst/>
              <a:gdLst>
                <a:gd name="T0" fmla="*/ 46 w 455"/>
                <a:gd name="T1" fmla="*/ 0 h 825"/>
                <a:gd name="T2" fmla="*/ 68 w 455"/>
                <a:gd name="T3" fmla="*/ 4 h 825"/>
                <a:gd name="T4" fmla="*/ 87 w 455"/>
                <a:gd name="T5" fmla="*/ 11 h 825"/>
                <a:gd name="T6" fmla="*/ 104 w 455"/>
                <a:gd name="T7" fmla="*/ 23 h 825"/>
                <a:gd name="T8" fmla="*/ 121 w 455"/>
                <a:gd name="T9" fmla="*/ 36 h 825"/>
                <a:gd name="T10" fmla="*/ 162 w 455"/>
                <a:gd name="T11" fmla="*/ 75 h 825"/>
                <a:gd name="T12" fmla="*/ 196 w 455"/>
                <a:gd name="T13" fmla="*/ 119 h 825"/>
                <a:gd name="T14" fmla="*/ 237 w 455"/>
                <a:gd name="T15" fmla="*/ 182 h 825"/>
                <a:gd name="T16" fmla="*/ 273 w 455"/>
                <a:gd name="T17" fmla="*/ 249 h 825"/>
                <a:gd name="T18" fmla="*/ 306 w 455"/>
                <a:gd name="T19" fmla="*/ 318 h 825"/>
                <a:gd name="T20" fmla="*/ 334 w 455"/>
                <a:gd name="T21" fmla="*/ 389 h 825"/>
                <a:gd name="T22" fmla="*/ 359 w 455"/>
                <a:gd name="T23" fmla="*/ 462 h 825"/>
                <a:gd name="T24" fmla="*/ 384 w 455"/>
                <a:gd name="T25" fmla="*/ 514 h 825"/>
                <a:gd name="T26" fmla="*/ 429 w 455"/>
                <a:gd name="T27" fmla="*/ 623 h 825"/>
                <a:gd name="T28" fmla="*/ 444 w 455"/>
                <a:gd name="T29" fmla="*/ 677 h 825"/>
                <a:gd name="T30" fmla="*/ 455 w 455"/>
                <a:gd name="T31" fmla="*/ 733 h 825"/>
                <a:gd name="T32" fmla="*/ 455 w 455"/>
                <a:gd name="T33" fmla="*/ 748 h 825"/>
                <a:gd name="T34" fmla="*/ 455 w 455"/>
                <a:gd name="T35" fmla="*/ 767 h 825"/>
                <a:gd name="T36" fmla="*/ 452 w 455"/>
                <a:gd name="T37" fmla="*/ 787 h 825"/>
                <a:gd name="T38" fmla="*/ 446 w 455"/>
                <a:gd name="T39" fmla="*/ 804 h 825"/>
                <a:gd name="T40" fmla="*/ 436 w 455"/>
                <a:gd name="T41" fmla="*/ 817 h 825"/>
                <a:gd name="T42" fmla="*/ 419 w 455"/>
                <a:gd name="T43" fmla="*/ 825 h 825"/>
                <a:gd name="T44" fmla="*/ 398 w 455"/>
                <a:gd name="T45" fmla="*/ 823 h 825"/>
                <a:gd name="T46" fmla="*/ 379 w 455"/>
                <a:gd name="T47" fmla="*/ 815 h 825"/>
                <a:gd name="T48" fmla="*/ 359 w 455"/>
                <a:gd name="T49" fmla="*/ 802 h 825"/>
                <a:gd name="T50" fmla="*/ 342 w 455"/>
                <a:gd name="T51" fmla="*/ 785 h 825"/>
                <a:gd name="T52" fmla="*/ 329 w 455"/>
                <a:gd name="T53" fmla="*/ 769 h 825"/>
                <a:gd name="T54" fmla="*/ 296 w 455"/>
                <a:gd name="T55" fmla="*/ 721 h 825"/>
                <a:gd name="T56" fmla="*/ 271 w 455"/>
                <a:gd name="T57" fmla="*/ 671 h 825"/>
                <a:gd name="T58" fmla="*/ 252 w 455"/>
                <a:gd name="T59" fmla="*/ 618 h 825"/>
                <a:gd name="T60" fmla="*/ 240 w 455"/>
                <a:gd name="T61" fmla="*/ 562 h 825"/>
                <a:gd name="T62" fmla="*/ 233 w 455"/>
                <a:gd name="T63" fmla="*/ 491 h 825"/>
                <a:gd name="T64" fmla="*/ 198 w 455"/>
                <a:gd name="T65" fmla="*/ 451 h 825"/>
                <a:gd name="T66" fmla="*/ 152 w 455"/>
                <a:gd name="T67" fmla="*/ 393 h 825"/>
                <a:gd name="T68" fmla="*/ 108 w 455"/>
                <a:gd name="T69" fmla="*/ 332 h 825"/>
                <a:gd name="T70" fmla="*/ 68 w 455"/>
                <a:gd name="T71" fmla="*/ 268 h 825"/>
                <a:gd name="T72" fmla="*/ 35 w 455"/>
                <a:gd name="T73" fmla="*/ 201 h 825"/>
                <a:gd name="T74" fmla="*/ 16 w 455"/>
                <a:gd name="T75" fmla="*/ 149 h 825"/>
                <a:gd name="T76" fmla="*/ 4 w 455"/>
                <a:gd name="T77" fmla="*/ 96 h 825"/>
                <a:gd name="T78" fmla="*/ 2 w 455"/>
                <a:gd name="T79" fmla="*/ 80 h 825"/>
                <a:gd name="T80" fmla="*/ 0 w 455"/>
                <a:gd name="T81" fmla="*/ 63 h 825"/>
                <a:gd name="T82" fmla="*/ 2 w 455"/>
                <a:gd name="T83" fmla="*/ 46 h 825"/>
                <a:gd name="T84" fmla="*/ 6 w 455"/>
                <a:gd name="T85" fmla="*/ 28 h 825"/>
                <a:gd name="T86" fmla="*/ 14 w 455"/>
                <a:gd name="T87" fmla="*/ 13 h 825"/>
                <a:gd name="T88" fmla="*/ 27 w 455"/>
                <a:gd name="T89" fmla="*/ 4 h 825"/>
                <a:gd name="T90" fmla="*/ 46 w 455"/>
                <a:gd name="T91"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5" h="825">
                  <a:moveTo>
                    <a:pt x="46" y="0"/>
                  </a:moveTo>
                  <a:lnTo>
                    <a:pt x="68" y="4"/>
                  </a:lnTo>
                  <a:lnTo>
                    <a:pt x="87" y="11"/>
                  </a:lnTo>
                  <a:lnTo>
                    <a:pt x="104" y="23"/>
                  </a:lnTo>
                  <a:lnTo>
                    <a:pt x="121" y="36"/>
                  </a:lnTo>
                  <a:lnTo>
                    <a:pt x="162" y="75"/>
                  </a:lnTo>
                  <a:lnTo>
                    <a:pt x="196" y="119"/>
                  </a:lnTo>
                  <a:lnTo>
                    <a:pt x="237" y="182"/>
                  </a:lnTo>
                  <a:lnTo>
                    <a:pt x="273" y="249"/>
                  </a:lnTo>
                  <a:lnTo>
                    <a:pt x="306" y="318"/>
                  </a:lnTo>
                  <a:lnTo>
                    <a:pt x="334" y="389"/>
                  </a:lnTo>
                  <a:lnTo>
                    <a:pt x="359" y="462"/>
                  </a:lnTo>
                  <a:lnTo>
                    <a:pt x="384" y="514"/>
                  </a:lnTo>
                  <a:lnTo>
                    <a:pt x="429" y="623"/>
                  </a:lnTo>
                  <a:lnTo>
                    <a:pt x="444" y="677"/>
                  </a:lnTo>
                  <a:lnTo>
                    <a:pt x="455" y="733"/>
                  </a:lnTo>
                  <a:lnTo>
                    <a:pt x="455" y="748"/>
                  </a:lnTo>
                  <a:lnTo>
                    <a:pt x="455" y="767"/>
                  </a:lnTo>
                  <a:lnTo>
                    <a:pt x="452" y="787"/>
                  </a:lnTo>
                  <a:lnTo>
                    <a:pt x="446" y="804"/>
                  </a:lnTo>
                  <a:lnTo>
                    <a:pt x="436" y="817"/>
                  </a:lnTo>
                  <a:lnTo>
                    <a:pt x="419" y="825"/>
                  </a:lnTo>
                  <a:lnTo>
                    <a:pt x="398" y="823"/>
                  </a:lnTo>
                  <a:lnTo>
                    <a:pt x="379" y="815"/>
                  </a:lnTo>
                  <a:lnTo>
                    <a:pt x="359" y="802"/>
                  </a:lnTo>
                  <a:lnTo>
                    <a:pt x="342" y="785"/>
                  </a:lnTo>
                  <a:lnTo>
                    <a:pt x="329" y="769"/>
                  </a:lnTo>
                  <a:lnTo>
                    <a:pt x="296" y="721"/>
                  </a:lnTo>
                  <a:lnTo>
                    <a:pt x="271" y="671"/>
                  </a:lnTo>
                  <a:lnTo>
                    <a:pt x="252" y="618"/>
                  </a:lnTo>
                  <a:lnTo>
                    <a:pt x="240" y="562"/>
                  </a:lnTo>
                  <a:lnTo>
                    <a:pt x="233" y="491"/>
                  </a:lnTo>
                  <a:lnTo>
                    <a:pt x="198" y="451"/>
                  </a:lnTo>
                  <a:lnTo>
                    <a:pt x="152" y="393"/>
                  </a:lnTo>
                  <a:lnTo>
                    <a:pt x="108" y="332"/>
                  </a:lnTo>
                  <a:lnTo>
                    <a:pt x="68" y="268"/>
                  </a:lnTo>
                  <a:lnTo>
                    <a:pt x="35" y="201"/>
                  </a:lnTo>
                  <a:lnTo>
                    <a:pt x="16" y="149"/>
                  </a:lnTo>
                  <a:lnTo>
                    <a:pt x="4" y="96"/>
                  </a:lnTo>
                  <a:lnTo>
                    <a:pt x="2" y="80"/>
                  </a:lnTo>
                  <a:lnTo>
                    <a:pt x="0" y="63"/>
                  </a:lnTo>
                  <a:lnTo>
                    <a:pt x="2" y="46"/>
                  </a:lnTo>
                  <a:lnTo>
                    <a:pt x="6" y="28"/>
                  </a:lnTo>
                  <a:lnTo>
                    <a:pt x="14" y="13"/>
                  </a:lnTo>
                  <a:lnTo>
                    <a:pt x="27" y="4"/>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520"/>
            <p:cNvSpPr>
              <a:spLocks/>
            </p:cNvSpPr>
            <p:nvPr/>
          </p:nvSpPr>
          <p:spPr bwMode="auto">
            <a:xfrm>
              <a:off x="500" y="2114"/>
              <a:ext cx="995" cy="561"/>
            </a:xfrm>
            <a:custGeom>
              <a:avLst/>
              <a:gdLst>
                <a:gd name="T0" fmla="*/ 323 w 995"/>
                <a:gd name="T1" fmla="*/ 4 h 561"/>
                <a:gd name="T2" fmla="*/ 411 w 995"/>
                <a:gd name="T3" fmla="*/ 31 h 561"/>
                <a:gd name="T4" fmla="*/ 476 w 995"/>
                <a:gd name="T5" fmla="*/ 79 h 561"/>
                <a:gd name="T6" fmla="*/ 528 w 995"/>
                <a:gd name="T7" fmla="*/ 79 h 561"/>
                <a:gd name="T8" fmla="*/ 595 w 995"/>
                <a:gd name="T9" fmla="*/ 31 h 561"/>
                <a:gd name="T10" fmla="*/ 676 w 995"/>
                <a:gd name="T11" fmla="*/ 4 h 561"/>
                <a:gd name="T12" fmla="*/ 764 w 995"/>
                <a:gd name="T13" fmla="*/ 2 h 561"/>
                <a:gd name="T14" fmla="*/ 837 w 995"/>
                <a:gd name="T15" fmla="*/ 17 h 561"/>
                <a:gd name="T16" fmla="*/ 922 w 995"/>
                <a:gd name="T17" fmla="*/ 67 h 561"/>
                <a:gd name="T18" fmla="*/ 975 w 995"/>
                <a:gd name="T19" fmla="*/ 144 h 561"/>
                <a:gd name="T20" fmla="*/ 995 w 995"/>
                <a:gd name="T21" fmla="*/ 242 h 561"/>
                <a:gd name="T22" fmla="*/ 908 w 995"/>
                <a:gd name="T23" fmla="*/ 561 h 561"/>
                <a:gd name="T24" fmla="*/ 904 w 995"/>
                <a:gd name="T25" fmla="*/ 205 h 561"/>
                <a:gd name="T26" fmla="*/ 876 w 995"/>
                <a:gd name="T27" fmla="*/ 146 h 561"/>
                <a:gd name="T28" fmla="*/ 828 w 995"/>
                <a:gd name="T29" fmla="*/ 106 h 561"/>
                <a:gd name="T30" fmla="*/ 760 w 995"/>
                <a:gd name="T31" fmla="*/ 84 h 561"/>
                <a:gd name="T32" fmla="*/ 689 w 995"/>
                <a:gd name="T33" fmla="*/ 84 h 561"/>
                <a:gd name="T34" fmla="*/ 624 w 995"/>
                <a:gd name="T35" fmla="*/ 104 h 561"/>
                <a:gd name="T36" fmla="*/ 574 w 995"/>
                <a:gd name="T37" fmla="*/ 144 h 561"/>
                <a:gd name="T38" fmla="*/ 545 w 995"/>
                <a:gd name="T39" fmla="*/ 204 h 561"/>
                <a:gd name="T40" fmla="*/ 541 w 995"/>
                <a:gd name="T41" fmla="*/ 561 h 561"/>
                <a:gd name="T42" fmla="*/ 453 w 995"/>
                <a:gd name="T43" fmla="*/ 242 h 561"/>
                <a:gd name="T44" fmla="*/ 438 w 995"/>
                <a:gd name="T45" fmla="*/ 171 h 561"/>
                <a:gd name="T46" fmla="*/ 399 w 995"/>
                <a:gd name="T47" fmla="*/ 121 h 561"/>
                <a:gd name="T48" fmla="*/ 340 w 995"/>
                <a:gd name="T49" fmla="*/ 92 h 561"/>
                <a:gd name="T50" fmla="*/ 269 w 995"/>
                <a:gd name="T51" fmla="*/ 83 h 561"/>
                <a:gd name="T52" fmla="*/ 202 w 995"/>
                <a:gd name="T53" fmla="*/ 92 h 561"/>
                <a:gd name="T54" fmla="*/ 144 w 995"/>
                <a:gd name="T55" fmla="*/ 121 h 561"/>
                <a:gd name="T56" fmla="*/ 102 w 995"/>
                <a:gd name="T57" fmla="*/ 171 h 561"/>
                <a:gd name="T58" fmla="*/ 86 w 995"/>
                <a:gd name="T59" fmla="*/ 242 h 561"/>
                <a:gd name="T60" fmla="*/ 0 w 995"/>
                <a:gd name="T61" fmla="*/ 561 h 561"/>
                <a:gd name="T62" fmla="*/ 86 w 995"/>
                <a:gd name="T63" fmla="*/ 67 h 561"/>
                <a:gd name="T64" fmla="*/ 167 w 995"/>
                <a:gd name="T65" fmla="*/ 17 h 561"/>
                <a:gd name="T66" fmla="*/ 271 w 995"/>
                <a:gd name="T6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561">
                  <a:moveTo>
                    <a:pt x="271" y="0"/>
                  </a:moveTo>
                  <a:lnTo>
                    <a:pt x="323" y="4"/>
                  </a:lnTo>
                  <a:lnTo>
                    <a:pt x="369" y="13"/>
                  </a:lnTo>
                  <a:lnTo>
                    <a:pt x="411" y="31"/>
                  </a:lnTo>
                  <a:lnTo>
                    <a:pt x="447" y="52"/>
                  </a:lnTo>
                  <a:lnTo>
                    <a:pt x="476" y="79"/>
                  </a:lnTo>
                  <a:lnTo>
                    <a:pt x="501" y="109"/>
                  </a:lnTo>
                  <a:lnTo>
                    <a:pt x="528" y="79"/>
                  </a:lnTo>
                  <a:lnTo>
                    <a:pt x="559" y="52"/>
                  </a:lnTo>
                  <a:lnTo>
                    <a:pt x="595" y="31"/>
                  </a:lnTo>
                  <a:lnTo>
                    <a:pt x="634" y="13"/>
                  </a:lnTo>
                  <a:lnTo>
                    <a:pt x="676" y="4"/>
                  </a:lnTo>
                  <a:lnTo>
                    <a:pt x="724" y="0"/>
                  </a:lnTo>
                  <a:lnTo>
                    <a:pt x="764" y="2"/>
                  </a:lnTo>
                  <a:lnTo>
                    <a:pt x="803" y="8"/>
                  </a:lnTo>
                  <a:lnTo>
                    <a:pt x="837" y="17"/>
                  </a:lnTo>
                  <a:lnTo>
                    <a:pt x="883" y="40"/>
                  </a:lnTo>
                  <a:lnTo>
                    <a:pt x="922" y="67"/>
                  </a:lnTo>
                  <a:lnTo>
                    <a:pt x="952" y="104"/>
                  </a:lnTo>
                  <a:lnTo>
                    <a:pt x="975" y="144"/>
                  </a:lnTo>
                  <a:lnTo>
                    <a:pt x="989" y="192"/>
                  </a:lnTo>
                  <a:lnTo>
                    <a:pt x="995" y="242"/>
                  </a:lnTo>
                  <a:lnTo>
                    <a:pt x="995" y="561"/>
                  </a:lnTo>
                  <a:lnTo>
                    <a:pt x="908" y="561"/>
                  </a:lnTo>
                  <a:lnTo>
                    <a:pt x="908" y="242"/>
                  </a:lnTo>
                  <a:lnTo>
                    <a:pt x="904" y="205"/>
                  </a:lnTo>
                  <a:lnTo>
                    <a:pt x="893" y="175"/>
                  </a:lnTo>
                  <a:lnTo>
                    <a:pt x="876" y="146"/>
                  </a:lnTo>
                  <a:lnTo>
                    <a:pt x="854" y="123"/>
                  </a:lnTo>
                  <a:lnTo>
                    <a:pt x="828" y="106"/>
                  </a:lnTo>
                  <a:lnTo>
                    <a:pt x="795" y="92"/>
                  </a:lnTo>
                  <a:lnTo>
                    <a:pt x="760" y="84"/>
                  </a:lnTo>
                  <a:lnTo>
                    <a:pt x="724" y="83"/>
                  </a:lnTo>
                  <a:lnTo>
                    <a:pt x="689" y="84"/>
                  </a:lnTo>
                  <a:lnTo>
                    <a:pt x="655" y="92"/>
                  </a:lnTo>
                  <a:lnTo>
                    <a:pt x="624" y="104"/>
                  </a:lnTo>
                  <a:lnTo>
                    <a:pt x="597" y="121"/>
                  </a:lnTo>
                  <a:lnTo>
                    <a:pt x="574" y="144"/>
                  </a:lnTo>
                  <a:lnTo>
                    <a:pt x="557" y="171"/>
                  </a:lnTo>
                  <a:lnTo>
                    <a:pt x="545" y="204"/>
                  </a:lnTo>
                  <a:lnTo>
                    <a:pt x="541" y="242"/>
                  </a:lnTo>
                  <a:lnTo>
                    <a:pt x="541" y="561"/>
                  </a:lnTo>
                  <a:lnTo>
                    <a:pt x="453" y="561"/>
                  </a:lnTo>
                  <a:lnTo>
                    <a:pt x="453" y="242"/>
                  </a:lnTo>
                  <a:lnTo>
                    <a:pt x="449" y="204"/>
                  </a:lnTo>
                  <a:lnTo>
                    <a:pt x="438" y="171"/>
                  </a:lnTo>
                  <a:lnTo>
                    <a:pt x="420" y="144"/>
                  </a:lnTo>
                  <a:lnTo>
                    <a:pt x="399" y="121"/>
                  </a:lnTo>
                  <a:lnTo>
                    <a:pt x="372" y="104"/>
                  </a:lnTo>
                  <a:lnTo>
                    <a:pt x="340" y="92"/>
                  </a:lnTo>
                  <a:lnTo>
                    <a:pt x="305" y="84"/>
                  </a:lnTo>
                  <a:lnTo>
                    <a:pt x="269" y="83"/>
                  </a:lnTo>
                  <a:lnTo>
                    <a:pt x="234" y="84"/>
                  </a:lnTo>
                  <a:lnTo>
                    <a:pt x="202" y="92"/>
                  </a:lnTo>
                  <a:lnTo>
                    <a:pt x="171" y="104"/>
                  </a:lnTo>
                  <a:lnTo>
                    <a:pt x="144" y="121"/>
                  </a:lnTo>
                  <a:lnTo>
                    <a:pt x="121" y="144"/>
                  </a:lnTo>
                  <a:lnTo>
                    <a:pt x="102" y="171"/>
                  </a:lnTo>
                  <a:lnTo>
                    <a:pt x="90" y="204"/>
                  </a:lnTo>
                  <a:lnTo>
                    <a:pt x="86" y="242"/>
                  </a:lnTo>
                  <a:lnTo>
                    <a:pt x="86" y="561"/>
                  </a:lnTo>
                  <a:lnTo>
                    <a:pt x="0" y="561"/>
                  </a:lnTo>
                  <a:lnTo>
                    <a:pt x="0" y="67"/>
                  </a:lnTo>
                  <a:lnTo>
                    <a:pt x="86" y="67"/>
                  </a:lnTo>
                  <a:lnTo>
                    <a:pt x="123" y="38"/>
                  </a:lnTo>
                  <a:lnTo>
                    <a:pt x="167" y="17"/>
                  </a:lnTo>
                  <a:lnTo>
                    <a:pt x="217" y="6"/>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521"/>
            <p:cNvSpPr>
              <a:spLocks/>
            </p:cNvSpPr>
            <p:nvPr/>
          </p:nvSpPr>
          <p:spPr bwMode="auto">
            <a:xfrm>
              <a:off x="1598" y="2114"/>
              <a:ext cx="570" cy="572"/>
            </a:xfrm>
            <a:custGeom>
              <a:avLst/>
              <a:gdLst>
                <a:gd name="T0" fmla="*/ 336 w 570"/>
                <a:gd name="T1" fmla="*/ 4 h 572"/>
                <a:gd name="T2" fmla="*/ 476 w 570"/>
                <a:gd name="T3" fmla="*/ 33 h 572"/>
                <a:gd name="T4" fmla="*/ 540 w 570"/>
                <a:gd name="T5" fmla="*/ 144 h 572"/>
                <a:gd name="T6" fmla="*/ 403 w 570"/>
                <a:gd name="T7" fmla="*/ 94 h 572"/>
                <a:gd name="T8" fmla="*/ 261 w 570"/>
                <a:gd name="T9" fmla="*/ 77 h 572"/>
                <a:gd name="T10" fmla="*/ 190 w 570"/>
                <a:gd name="T11" fmla="*/ 83 h 572"/>
                <a:gd name="T12" fmla="*/ 138 w 570"/>
                <a:gd name="T13" fmla="*/ 98 h 572"/>
                <a:gd name="T14" fmla="*/ 106 w 570"/>
                <a:gd name="T15" fmla="*/ 125 h 572"/>
                <a:gd name="T16" fmla="*/ 92 w 570"/>
                <a:gd name="T17" fmla="*/ 161 h 572"/>
                <a:gd name="T18" fmla="*/ 96 w 570"/>
                <a:gd name="T19" fmla="*/ 182 h 572"/>
                <a:gd name="T20" fmla="*/ 108 w 570"/>
                <a:gd name="T21" fmla="*/ 198 h 572"/>
                <a:gd name="T22" fmla="*/ 133 w 570"/>
                <a:gd name="T23" fmla="*/ 211 h 572"/>
                <a:gd name="T24" fmla="*/ 192 w 570"/>
                <a:gd name="T25" fmla="*/ 225 h 572"/>
                <a:gd name="T26" fmla="*/ 294 w 570"/>
                <a:gd name="T27" fmla="*/ 232 h 572"/>
                <a:gd name="T28" fmla="*/ 386 w 570"/>
                <a:gd name="T29" fmla="*/ 242 h 572"/>
                <a:gd name="T30" fmla="*/ 473 w 570"/>
                <a:gd name="T31" fmla="*/ 261 h 572"/>
                <a:gd name="T32" fmla="*/ 538 w 570"/>
                <a:gd name="T33" fmla="*/ 298 h 572"/>
                <a:gd name="T34" fmla="*/ 567 w 570"/>
                <a:gd name="T35" fmla="*/ 357 h 572"/>
                <a:gd name="T36" fmla="*/ 569 w 570"/>
                <a:gd name="T37" fmla="*/ 424 h 572"/>
                <a:gd name="T38" fmla="*/ 549 w 570"/>
                <a:gd name="T39" fmla="*/ 476 h 572"/>
                <a:gd name="T40" fmla="*/ 492 w 570"/>
                <a:gd name="T41" fmla="*/ 530 h 572"/>
                <a:gd name="T42" fmla="*/ 402 w 570"/>
                <a:gd name="T43" fmla="*/ 562 h 572"/>
                <a:gd name="T44" fmla="*/ 281 w 570"/>
                <a:gd name="T45" fmla="*/ 572 h 572"/>
                <a:gd name="T46" fmla="*/ 133 w 570"/>
                <a:gd name="T47" fmla="*/ 559 h 572"/>
                <a:gd name="T48" fmla="*/ 0 w 570"/>
                <a:gd name="T49" fmla="*/ 513 h 572"/>
                <a:gd name="T50" fmla="*/ 67 w 570"/>
                <a:gd name="T51" fmla="*/ 453 h 572"/>
                <a:gd name="T52" fmla="*/ 206 w 570"/>
                <a:gd name="T53" fmla="*/ 489 h 572"/>
                <a:gd name="T54" fmla="*/ 327 w 570"/>
                <a:gd name="T55" fmla="*/ 493 h 572"/>
                <a:gd name="T56" fmla="*/ 400 w 570"/>
                <a:gd name="T57" fmla="*/ 482 h 572"/>
                <a:gd name="T58" fmla="*/ 451 w 570"/>
                <a:gd name="T59" fmla="*/ 457 h 572"/>
                <a:gd name="T60" fmla="*/ 478 w 570"/>
                <a:gd name="T61" fmla="*/ 420 h 572"/>
                <a:gd name="T62" fmla="*/ 480 w 570"/>
                <a:gd name="T63" fmla="*/ 378 h 572"/>
                <a:gd name="T64" fmla="*/ 467 w 570"/>
                <a:gd name="T65" fmla="*/ 355 h 572"/>
                <a:gd name="T66" fmla="*/ 444 w 570"/>
                <a:gd name="T67" fmla="*/ 342 h 572"/>
                <a:gd name="T68" fmla="*/ 384 w 570"/>
                <a:gd name="T69" fmla="*/ 326 h 572"/>
                <a:gd name="T70" fmla="*/ 286 w 570"/>
                <a:gd name="T71" fmla="*/ 317 h 572"/>
                <a:gd name="T72" fmla="*/ 146 w 570"/>
                <a:gd name="T73" fmla="*/ 301 h 572"/>
                <a:gd name="T74" fmla="*/ 89 w 570"/>
                <a:gd name="T75" fmla="*/ 284 h 572"/>
                <a:gd name="T76" fmla="*/ 44 w 570"/>
                <a:gd name="T77" fmla="*/ 259 h 572"/>
                <a:gd name="T78" fmla="*/ 16 w 570"/>
                <a:gd name="T79" fmla="*/ 221 h 572"/>
                <a:gd name="T80" fmla="*/ 4 w 570"/>
                <a:gd name="T81" fmla="*/ 165 h 572"/>
                <a:gd name="T82" fmla="*/ 16 w 570"/>
                <a:gd name="T83" fmla="*/ 108 h 572"/>
                <a:gd name="T84" fmla="*/ 48 w 570"/>
                <a:gd name="T85" fmla="*/ 63 h 572"/>
                <a:gd name="T86" fmla="*/ 92 w 570"/>
                <a:gd name="T87" fmla="*/ 33 h 572"/>
                <a:gd name="T88" fmla="*/ 146 w 570"/>
                <a:gd name="T89" fmla="*/ 13 h 572"/>
                <a:gd name="T90" fmla="*/ 261 w 570"/>
                <a:gd name="T9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0" h="572">
                  <a:moveTo>
                    <a:pt x="261" y="0"/>
                  </a:moveTo>
                  <a:lnTo>
                    <a:pt x="336" y="4"/>
                  </a:lnTo>
                  <a:lnTo>
                    <a:pt x="407" y="15"/>
                  </a:lnTo>
                  <a:lnTo>
                    <a:pt x="476" y="33"/>
                  </a:lnTo>
                  <a:lnTo>
                    <a:pt x="540" y="56"/>
                  </a:lnTo>
                  <a:lnTo>
                    <a:pt x="540" y="144"/>
                  </a:lnTo>
                  <a:lnTo>
                    <a:pt x="471" y="115"/>
                  </a:lnTo>
                  <a:lnTo>
                    <a:pt x="403" y="94"/>
                  </a:lnTo>
                  <a:lnTo>
                    <a:pt x="334" y="83"/>
                  </a:lnTo>
                  <a:lnTo>
                    <a:pt x="261" y="77"/>
                  </a:lnTo>
                  <a:lnTo>
                    <a:pt x="225" y="79"/>
                  </a:lnTo>
                  <a:lnTo>
                    <a:pt x="190" y="83"/>
                  </a:lnTo>
                  <a:lnTo>
                    <a:pt x="162" y="90"/>
                  </a:lnTo>
                  <a:lnTo>
                    <a:pt x="138" y="98"/>
                  </a:lnTo>
                  <a:lnTo>
                    <a:pt x="119" y="111"/>
                  </a:lnTo>
                  <a:lnTo>
                    <a:pt x="106" y="125"/>
                  </a:lnTo>
                  <a:lnTo>
                    <a:pt x="96" y="142"/>
                  </a:lnTo>
                  <a:lnTo>
                    <a:pt x="92" y="161"/>
                  </a:lnTo>
                  <a:lnTo>
                    <a:pt x="94" y="173"/>
                  </a:lnTo>
                  <a:lnTo>
                    <a:pt x="96" y="182"/>
                  </a:lnTo>
                  <a:lnTo>
                    <a:pt x="102" y="190"/>
                  </a:lnTo>
                  <a:lnTo>
                    <a:pt x="108" y="198"/>
                  </a:lnTo>
                  <a:lnTo>
                    <a:pt x="119" y="204"/>
                  </a:lnTo>
                  <a:lnTo>
                    <a:pt x="133" y="211"/>
                  </a:lnTo>
                  <a:lnTo>
                    <a:pt x="158" y="217"/>
                  </a:lnTo>
                  <a:lnTo>
                    <a:pt x="192" y="225"/>
                  </a:lnTo>
                  <a:lnTo>
                    <a:pt x="236" y="228"/>
                  </a:lnTo>
                  <a:lnTo>
                    <a:pt x="294" y="232"/>
                  </a:lnTo>
                  <a:lnTo>
                    <a:pt x="342" y="236"/>
                  </a:lnTo>
                  <a:lnTo>
                    <a:pt x="386" y="242"/>
                  </a:lnTo>
                  <a:lnTo>
                    <a:pt x="425" y="248"/>
                  </a:lnTo>
                  <a:lnTo>
                    <a:pt x="473" y="261"/>
                  </a:lnTo>
                  <a:lnTo>
                    <a:pt x="511" y="276"/>
                  </a:lnTo>
                  <a:lnTo>
                    <a:pt x="538" y="298"/>
                  </a:lnTo>
                  <a:lnTo>
                    <a:pt x="557" y="324"/>
                  </a:lnTo>
                  <a:lnTo>
                    <a:pt x="567" y="357"/>
                  </a:lnTo>
                  <a:lnTo>
                    <a:pt x="570" y="395"/>
                  </a:lnTo>
                  <a:lnTo>
                    <a:pt x="569" y="424"/>
                  </a:lnTo>
                  <a:lnTo>
                    <a:pt x="561" y="451"/>
                  </a:lnTo>
                  <a:lnTo>
                    <a:pt x="549" y="476"/>
                  </a:lnTo>
                  <a:lnTo>
                    <a:pt x="526" y="507"/>
                  </a:lnTo>
                  <a:lnTo>
                    <a:pt x="492" y="530"/>
                  </a:lnTo>
                  <a:lnTo>
                    <a:pt x="451" y="549"/>
                  </a:lnTo>
                  <a:lnTo>
                    <a:pt x="402" y="562"/>
                  </a:lnTo>
                  <a:lnTo>
                    <a:pt x="344" y="570"/>
                  </a:lnTo>
                  <a:lnTo>
                    <a:pt x="281" y="572"/>
                  </a:lnTo>
                  <a:lnTo>
                    <a:pt x="204" y="568"/>
                  </a:lnTo>
                  <a:lnTo>
                    <a:pt x="133" y="559"/>
                  </a:lnTo>
                  <a:lnTo>
                    <a:pt x="66" y="541"/>
                  </a:lnTo>
                  <a:lnTo>
                    <a:pt x="0" y="513"/>
                  </a:lnTo>
                  <a:lnTo>
                    <a:pt x="0" y="420"/>
                  </a:lnTo>
                  <a:lnTo>
                    <a:pt x="67" y="453"/>
                  </a:lnTo>
                  <a:lnTo>
                    <a:pt x="135" y="476"/>
                  </a:lnTo>
                  <a:lnTo>
                    <a:pt x="206" y="489"/>
                  </a:lnTo>
                  <a:lnTo>
                    <a:pt x="281" y="493"/>
                  </a:lnTo>
                  <a:lnTo>
                    <a:pt x="327" y="493"/>
                  </a:lnTo>
                  <a:lnTo>
                    <a:pt x="365" y="488"/>
                  </a:lnTo>
                  <a:lnTo>
                    <a:pt x="400" y="482"/>
                  </a:lnTo>
                  <a:lnTo>
                    <a:pt x="428" y="470"/>
                  </a:lnTo>
                  <a:lnTo>
                    <a:pt x="451" y="457"/>
                  </a:lnTo>
                  <a:lnTo>
                    <a:pt x="469" y="440"/>
                  </a:lnTo>
                  <a:lnTo>
                    <a:pt x="478" y="420"/>
                  </a:lnTo>
                  <a:lnTo>
                    <a:pt x="482" y="395"/>
                  </a:lnTo>
                  <a:lnTo>
                    <a:pt x="480" y="378"/>
                  </a:lnTo>
                  <a:lnTo>
                    <a:pt x="474" y="365"/>
                  </a:lnTo>
                  <a:lnTo>
                    <a:pt x="467" y="355"/>
                  </a:lnTo>
                  <a:lnTo>
                    <a:pt x="457" y="347"/>
                  </a:lnTo>
                  <a:lnTo>
                    <a:pt x="444" y="342"/>
                  </a:lnTo>
                  <a:lnTo>
                    <a:pt x="419" y="334"/>
                  </a:lnTo>
                  <a:lnTo>
                    <a:pt x="384" y="326"/>
                  </a:lnTo>
                  <a:lnTo>
                    <a:pt x="340" y="321"/>
                  </a:lnTo>
                  <a:lnTo>
                    <a:pt x="286" y="317"/>
                  </a:lnTo>
                  <a:lnTo>
                    <a:pt x="213" y="309"/>
                  </a:lnTo>
                  <a:lnTo>
                    <a:pt x="146" y="301"/>
                  </a:lnTo>
                  <a:lnTo>
                    <a:pt x="115" y="294"/>
                  </a:lnTo>
                  <a:lnTo>
                    <a:pt x="89" y="284"/>
                  </a:lnTo>
                  <a:lnTo>
                    <a:pt x="64" y="273"/>
                  </a:lnTo>
                  <a:lnTo>
                    <a:pt x="44" y="259"/>
                  </a:lnTo>
                  <a:lnTo>
                    <a:pt x="27" y="242"/>
                  </a:lnTo>
                  <a:lnTo>
                    <a:pt x="16" y="221"/>
                  </a:lnTo>
                  <a:lnTo>
                    <a:pt x="8" y="196"/>
                  </a:lnTo>
                  <a:lnTo>
                    <a:pt x="4" y="165"/>
                  </a:lnTo>
                  <a:lnTo>
                    <a:pt x="8" y="134"/>
                  </a:lnTo>
                  <a:lnTo>
                    <a:pt x="16" y="108"/>
                  </a:lnTo>
                  <a:lnTo>
                    <a:pt x="29" y="83"/>
                  </a:lnTo>
                  <a:lnTo>
                    <a:pt x="48" y="63"/>
                  </a:lnTo>
                  <a:lnTo>
                    <a:pt x="69" y="46"/>
                  </a:lnTo>
                  <a:lnTo>
                    <a:pt x="92" y="33"/>
                  </a:lnTo>
                  <a:lnTo>
                    <a:pt x="119" y="23"/>
                  </a:lnTo>
                  <a:lnTo>
                    <a:pt x="146" y="13"/>
                  </a:lnTo>
                  <a:lnTo>
                    <a:pt x="206" y="4"/>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522"/>
            <p:cNvSpPr>
              <a:spLocks/>
            </p:cNvSpPr>
            <p:nvPr/>
          </p:nvSpPr>
          <p:spPr bwMode="auto">
            <a:xfrm>
              <a:off x="2272" y="2114"/>
              <a:ext cx="613" cy="561"/>
            </a:xfrm>
            <a:custGeom>
              <a:avLst/>
              <a:gdLst>
                <a:gd name="T0" fmla="*/ 311 w 613"/>
                <a:gd name="T1" fmla="*/ 0 h 561"/>
                <a:gd name="T2" fmla="*/ 357 w 613"/>
                <a:gd name="T3" fmla="*/ 2 h 561"/>
                <a:gd name="T4" fmla="*/ 401 w 613"/>
                <a:gd name="T5" fmla="*/ 8 h 561"/>
                <a:gd name="T6" fmla="*/ 442 w 613"/>
                <a:gd name="T7" fmla="*/ 17 h 561"/>
                <a:gd name="T8" fmla="*/ 476 w 613"/>
                <a:gd name="T9" fmla="*/ 31 h 561"/>
                <a:gd name="T10" fmla="*/ 509 w 613"/>
                <a:gd name="T11" fmla="*/ 46 h 561"/>
                <a:gd name="T12" fmla="*/ 536 w 613"/>
                <a:gd name="T13" fmla="*/ 65 h 561"/>
                <a:gd name="T14" fmla="*/ 559 w 613"/>
                <a:gd name="T15" fmla="*/ 88 h 561"/>
                <a:gd name="T16" fmla="*/ 578 w 613"/>
                <a:gd name="T17" fmla="*/ 113 h 561"/>
                <a:gd name="T18" fmla="*/ 593 w 613"/>
                <a:gd name="T19" fmla="*/ 142 h 561"/>
                <a:gd name="T20" fmla="*/ 607 w 613"/>
                <a:gd name="T21" fmla="*/ 190 h 561"/>
                <a:gd name="T22" fmla="*/ 613 w 613"/>
                <a:gd name="T23" fmla="*/ 242 h 561"/>
                <a:gd name="T24" fmla="*/ 613 w 613"/>
                <a:gd name="T25" fmla="*/ 561 h 561"/>
                <a:gd name="T26" fmla="*/ 526 w 613"/>
                <a:gd name="T27" fmla="*/ 561 h 561"/>
                <a:gd name="T28" fmla="*/ 526 w 613"/>
                <a:gd name="T29" fmla="*/ 242 h 561"/>
                <a:gd name="T30" fmla="*/ 522 w 613"/>
                <a:gd name="T31" fmla="*/ 204 h 561"/>
                <a:gd name="T32" fmla="*/ 509 w 613"/>
                <a:gd name="T33" fmla="*/ 171 h 561"/>
                <a:gd name="T34" fmla="*/ 490 w 613"/>
                <a:gd name="T35" fmla="*/ 142 h 561"/>
                <a:gd name="T36" fmla="*/ 465 w 613"/>
                <a:gd name="T37" fmla="*/ 119 h 561"/>
                <a:gd name="T38" fmla="*/ 432 w 613"/>
                <a:gd name="T39" fmla="*/ 104 h 561"/>
                <a:gd name="T40" fmla="*/ 394 w 613"/>
                <a:gd name="T41" fmla="*/ 90 h 561"/>
                <a:gd name="T42" fmla="*/ 352 w 613"/>
                <a:gd name="T43" fmla="*/ 84 h 561"/>
                <a:gd name="T44" fmla="*/ 305 w 613"/>
                <a:gd name="T45" fmla="*/ 83 h 561"/>
                <a:gd name="T46" fmla="*/ 259 w 613"/>
                <a:gd name="T47" fmla="*/ 84 h 561"/>
                <a:gd name="T48" fmla="*/ 217 w 613"/>
                <a:gd name="T49" fmla="*/ 90 h 561"/>
                <a:gd name="T50" fmla="*/ 179 w 613"/>
                <a:gd name="T51" fmla="*/ 104 h 561"/>
                <a:gd name="T52" fmla="*/ 148 w 613"/>
                <a:gd name="T53" fmla="*/ 119 h 561"/>
                <a:gd name="T54" fmla="*/ 123 w 613"/>
                <a:gd name="T55" fmla="*/ 142 h 561"/>
                <a:gd name="T56" fmla="*/ 102 w 613"/>
                <a:gd name="T57" fmla="*/ 171 h 561"/>
                <a:gd name="T58" fmla="*/ 90 w 613"/>
                <a:gd name="T59" fmla="*/ 204 h 561"/>
                <a:gd name="T60" fmla="*/ 87 w 613"/>
                <a:gd name="T61" fmla="*/ 242 h 561"/>
                <a:gd name="T62" fmla="*/ 87 w 613"/>
                <a:gd name="T63" fmla="*/ 561 h 561"/>
                <a:gd name="T64" fmla="*/ 0 w 613"/>
                <a:gd name="T65" fmla="*/ 561 h 561"/>
                <a:gd name="T66" fmla="*/ 0 w 613"/>
                <a:gd name="T67" fmla="*/ 67 h 561"/>
                <a:gd name="T68" fmla="*/ 87 w 613"/>
                <a:gd name="T69" fmla="*/ 67 h 561"/>
                <a:gd name="T70" fmla="*/ 136 w 613"/>
                <a:gd name="T71" fmla="*/ 37 h 561"/>
                <a:gd name="T72" fmla="*/ 188 w 613"/>
                <a:gd name="T73" fmla="*/ 15 h 561"/>
                <a:gd name="T74" fmla="*/ 246 w 613"/>
                <a:gd name="T75" fmla="*/ 4 h 561"/>
                <a:gd name="T76" fmla="*/ 311 w 613"/>
                <a:gd name="T7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561">
                  <a:moveTo>
                    <a:pt x="311" y="0"/>
                  </a:moveTo>
                  <a:lnTo>
                    <a:pt x="357" y="2"/>
                  </a:lnTo>
                  <a:lnTo>
                    <a:pt x="401" y="8"/>
                  </a:lnTo>
                  <a:lnTo>
                    <a:pt x="442" y="17"/>
                  </a:lnTo>
                  <a:lnTo>
                    <a:pt x="476" y="31"/>
                  </a:lnTo>
                  <a:lnTo>
                    <a:pt x="509" y="46"/>
                  </a:lnTo>
                  <a:lnTo>
                    <a:pt x="536" y="65"/>
                  </a:lnTo>
                  <a:lnTo>
                    <a:pt x="559" y="88"/>
                  </a:lnTo>
                  <a:lnTo>
                    <a:pt x="578" y="113"/>
                  </a:lnTo>
                  <a:lnTo>
                    <a:pt x="593" y="142"/>
                  </a:lnTo>
                  <a:lnTo>
                    <a:pt x="607" y="190"/>
                  </a:lnTo>
                  <a:lnTo>
                    <a:pt x="613" y="242"/>
                  </a:lnTo>
                  <a:lnTo>
                    <a:pt x="613" y="561"/>
                  </a:lnTo>
                  <a:lnTo>
                    <a:pt x="526" y="561"/>
                  </a:lnTo>
                  <a:lnTo>
                    <a:pt x="526" y="242"/>
                  </a:lnTo>
                  <a:lnTo>
                    <a:pt x="522" y="204"/>
                  </a:lnTo>
                  <a:lnTo>
                    <a:pt x="509" y="171"/>
                  </a:lnTo>
                  <a:lnTo>
                    <a:pt x="490" y="142"/>
                  </a:lnTo>
                  <a:lnTo>
                    <a:pt x="465" y="119"/>
                  </a:lnTo>
                  <a:lnTo>
                    <a:pt x="432" y="104"/>
                  </a:lnTo>
                  <a:lnTo>
                    <a:pt x="394" y="90"/>
                  </a:lnTo>
                  <a:lnTo>
                    <a:pt x="352" y="84"/>
                  </a:lnTo>
                  <a:lnTo>
                    <a:pt x="305" y="83"/>
                  </a:lnTo>
                  <a:lnTo>
                    <a:pt x="259" y="84"/>
                  </a:lnTo>
                  <a:lnTo>
                    <a:pt x="217" y="90"/>
                  </a:lnTo>
                  <a:lnTo>
                    <a:pt x="179" y="104"/>
                  </a:lnTo>
                  <a:lnTo>
                    <a:pt x="148" y="119"/>
                  </a:lnTo>
                  <a:lnTo>
                    <a:pt x="123" y="142"/>
                  </a:lnTo>
                  <a:lnTo>
                    <a:pt x="102" y="171"/>
                  </a:lnTo>
                  <a:lnTo>
                    <a:pt x="90" y="204"/>
                  </a:lnTo>
                  <a:lnTo>
                    <a:pt x="87" y="242"/>
                  </a:lnTo>
                  <a:lnTo>
                    <a:pt x="87" y="561"/>
                  </a:lnTo>
                  <a:lnTo>
                    <a:pt x="0" y="561"/>
                  </a:lnTo>
                  <a:lnTo>
                    <a:pt x="0" y="67"/>
                  </a:lnTo>
                  <a:lnTo>
                    <a:pt x="87" y="67"/>
                  </a:lnTo>
                  <a:lnTo>
                    <a:pt x="136" y="37"/>
                  </a:lnTo>
                  <a:lnTo>
                    <a:pt x="188" y="15"/>
                  </a:lnTo>
                  <a:lnTo>
                    <a:pt x="246" y="4"/>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523"/>
            <p:cNvSpPr>
              <a:spLocks/>
            </p:cNvSpPr>
            <p:nvPr/>
          </p:nvSpPr>
          <p:spPr bwMode="auto">
            <a:xfrm>
              <a:off x="3927" y="2126"/>
              <a:ext cx="605" cy="552"/>
            </a:xfrm>
            <a:custGeom>
              <a:avLst/>
              <a:gdLst>
                <a:gd name="T0" fmla="*/ 305 w 605"/>
                <a:gd name="T1" fmla="*/ 0 h 552"/>
                <a:gd name="T2" fmla="*/ 353 w 605"/>
                <a:gd name="T3" fmla="*/ 1 h 552"/>
                <a:gd name="T4" fmla="*/ 396 w 605"/>
                <a:gd name="T5" fmla="*/ 7 h 552"/>
                <a:gd name="T6" fmla="*/ 436 w 605"/>
                <a:gd name="T7" fmla="*/ 15 h 552"/>
                <a:gd name="T8" fmla="*/ 471 w 605"/>
                <a:gd name="T9" fmla="*/ 28 h 552"/>
                <a:gd name="T10" fmla="*/ 501 w 605"/>
                <a:gd name="T11" fmla="*/ 44 h 552"/>
                <a:gd name="T12" fmla="*/ 528 w 605"/>
                <a:gd name="T13" fmla="*/ 63 h 552"/>
                <a:gd name="T14" fmla="*/ 551 w 605"/>
                <a:gd name="T15" fmla="*/ 86 h 552"/>
                <a:gd name="T16" fmla="*/ 570 w 605"/>
                <a:gd name="T17" fmla="*/ 111 h 552"/>
                <a:gd name="T18" fmla="*/ 584 w 605"/>
                <a:gd name="T19" fmla="*/ 140 h 552"/>
                <a:gd name="T20" fmla="*/ 595 w 605"/>
                <a:gd name="T21" fmla="*/ 170 h 552"/>
                <a:gd name="T22" fmla="*/ 601 w 605"/>
                <a:gd name="T23" fmla="*/ 203 h 552"/>
                <a:gd name="T24" fmla="*/ 605 w 605"/>
                <a:gd name="T25" fmla="*/ 238 h 552"/>
                <a:gd name="T26" fmla="*/ 605 w 605"/>
                <a:gd name="T27" fmla="*/ 552 h 552"/>
                <a:gd name="T28" fmla="*/ 519 w 605"/>
                <a:gd name="T29" fmla="*/ 552 h 552"/>
                <a:gd name="T30" fmla="*/ 519 w 605"/>
                <a:gd name="T31" fmla="*/ 238 h 552"/>
                <a:gd name="T32" fmla="*/ 515 w 605"/>
                <a:gd name="T33" fmla="*/ 199 h 552"/>
                <a:gd name="T34" fmla="*/ 503 w 605"/>
                <a:gd name="T35" fmla="*/ 167 h 552"/>
                <a:gd name="T36" fmla="*/ 484 w 605"/>
                <a:gd name="T37" fmla="*/ 140 h 552"/>
                <a:gd name="T38" fmla="*/ 459 w 605"/>
                <a:gd name="T39" fmla="*/ 117 h 552"/>
                <a:gd name="T40" fmla="*/ 426 w 605"/>
                <a:gd name="T41" fmla="*/ 99 h 552"/>
                <a:gd name="T42" fmla="*/ 388 w 605"/>
                <a:gd name="T43" fmla="*/ 90 h 552"/>
                <a:gd name="T44" fmla="*/ 348 w 605"/>
                <a:gd name="T45" fmla="*/ 82 h 552"/>
                <a:gd name="T46" fmla="*/ 302 w 605"/>
                <a:gd name="T47" fmla="*/ 80 h 552"/>
                <a:gd name="T48" fmla="*/ 256 w 605"/>
                <a:gd name="T49" fmla="*/ 82 h 552"/>
                <a:gd name="T50" fmla="*/ 213 w 605"/>
                <a:gd name="T51" fmla="*/ 90 h 552"/>
                <a:gd name="T52" fmla="*/ 177 w 605"/>
                <a:gd name="T53" fmla="*/ 99 h 552"/>
                <a:gd name="T54" fmla="*/ 146 w 605"/>
                <a:gd name="T55" fmla="*/ 117 h 552"/>
                <a:gd name="T56" fmla="*/ 119 w 605"/>
                <a:gd name="T57" fmla="*/ 140 h 552"/>
                <a:gd name="T58" fmla="*/ 102 w 605"/>
                <a:gd name="T59" fmla="*/ 167 h 552"/>
                <a:gd name="T60" fmla="*/ 89 w 605"/>
                <a:gd name="T61" fmla="*/ 199 h 552"/>
                <a:gd name="T62" fmla="*/ 85 w 605"/>
                <a:gd name="T63" fmla="*/ 238 h 552"/>
                <a:gd name="T64" fmla="*/ 85 w 605"/>
                <a:gd name="T65" fmla="*/ 552 h 552"/>
                <a:gd name="T66" fmla="*/ 0 w 605"/>
                <a:gd name="T67" fmla="*/ 552 h 552"/>
                <a:gd name="T68" fmla="*/ 0 w 605"/>
                <a:gd name="T69" fmla="*/ 65 h 552"/>
                <a:gd name="T70" fmla="*/ 85 w 605"/>
                <a:gd name="T71" fmla="*/ 65 h 552"/>
                <a:gd name="T72" fmla="*/ 133 w 605"/>
                <a:gd name="T73" fmla="*/ 34 h 552"/>
                <a:gd name="T74" fmla="*/ 186 w 605"/>
                <a:gd name="T75" fmla="*/ 15 h 552"/>
                <a:gd name="T76" fmla="*/ 244 w 605"/>
                <a:gd name="T77" fmla="*/ 3 h 552"/>
                <a:gd name="T78" fmla="*/ 305 w 605"/>
                <a:gd name="T7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5" h="552">
                  <a:moveTo>
                    <a:pt x="305" y="0"/>
                  </a:moveTo>
                  <a:lnTo>
                    <a:pt x="353" y="1"/>
                  </a:lnTo>
                  <a:lnTo>
                    <a:pt x="396" y="7"/>
                  </a:lnTo>
                  <a:lnTo>
                    <a:pt x="436" y="15"/>
                  </a:lnTo>
                  <a:lnTo>
                    <a:pt x="471" y="28"/>
                  </a:lnTo>
                  <a:lnTo>
                    <a:pt x="501" y="44"/>
                  </a:lnTo>
                  <a:lnTo>
                    <a:pt x="528" y="63"/>
                  </a:lnTo>
                  <a:lnTo>
                    <a:pt x="551" y="86"/>
                  </a:lnTo>
                  <a:lnTo>
                    <a:pt x="570" y="111"/>
                  </a:lnTo>
                  <a:lnTo>
                    <a:pt x="584" y="140"/>
                  </a:lnTo>
                  <a:lnTo>
                    <a:pt x="595" y="170"/>
                  </a:lnTo>
                  <a:lnTo>
                    <a:pt x="601" y="203"/>
                  </a:lnTo>
                  <a:lnTo>
                    <a:pt x="605" y="238"/>
                  </a:lnTo>
                  <a:lnTo>
                    <a:pt x="605" y="552"/>
                  </a:lnTo>
                  <a:lnTo>
                    <a:pt x="519" y="552"/>
                  </a:lnTo>
                  <a:lnTo>
                    <a:pt x="519" y="238"/>
                  </a:lnTo>
                  <a:lnTo>
                    <a:pt x="515" y="199"/>
                  </a:lnTo>
                  <a:lnTo>
                    <a:pt x="503" y="167"/>
                  </a:lnTo>
                  <a:lnTo>
                    <a:pt x="484" y="140"/>
                  </a:lnTo>
                  <a:lnTo>
                    <a:pt x="459" y="117"/>
                  </a:lnTo>
                  <a:lnTo>
                    <a:pt x="426" y="99"/>
                  </a:lnTo>
                  <a:lnTo>
                    <a:pt x="388" y="90"/>
                  </a:lnTo>
                  <a:lnTo>
                    <a:pt x="348" y="82"/>
                  </a:lnTo>
                  <a:lnTo>
                    <a:pt x="302" y="80"/>
                  </a:lnTo>
                  <a:lnTo>
                    <a:pt x="256" y="82"/>
                  </a:lnTo>
                  <a:lnTo>
                    <a:pt x="213" y="90"/>
                  </a:lnTo>
                  <a:lnTo>
                    <a:pt x="177" y="99"/>
                  </a:lnTo>
                  <a:lnTo>
                    <a:pt x="146" y="117"/>
                  </a:lnTo>
                  <a:lnTo>
                    <a:pt x="119" y="140"/>
                  </a:lnTo>
                  <a:lnTo>
                    <a:pt x="102" y="167"/>
                  </a:lnTo>
                  <a:lnTo>
                    <a:pt x="89" y="199"/>
                  </a:lnTo>
                  <a:lnTo>
                    <a:pt x="85" y="238"/>
                  </a:lnTo>
                  <a:lnTo>
                    <a:pt x="85" y="552"/>
                  </a:lnTo>
                  <a:lnTo>
                    <a:pt x="0" y="552"/>
                  </a:lnTo>
                  <a:lnTo>
                    <a:pt x="0" y="65"/>
                  </a:lnTo>
                  <a:lnTo>
                    <a:pt x="85" y="65"/>
                  </a:lnTo>
                  <a:lnTo>
                    <a:pt x="133" y="34"/>
                  </a:lnTo>
                  <a:lnTo>
                    <a:pt x="186" y="15"/>
                  </a:lnTo>
                  <a:lnTo>
                    <a:pt x="244" y="3"/>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524"/>
            <p:cNvSpPr>
              <a:spLocks noEditPoints="1"/>
            </p:cNvSpPr>
            <p:nvPr/>
          </p:nvSpPr>
          <p:spPr bwMode="auto">
            <a:xfrm>
              <a:off x="4645" y="2126"/>
              <a:ext cx="613" cy="564"/>
            </a:xfrm>
            <a:custGeom>
              <a:avLst/>
              <a:gdLst>
                <a:gd name="T0" fmla="*/ 269 w 613"/>
                <a:gd name="T1" fmla="*/ 78 h 564"/>
                <a:gd name="T2" fmla="*/ 198 w 613"/>
                <a:gd name="T3" fmla="*/ 97 h 564"/>
                <a:gd name="T4" fmla="*/ 142 w 613"/>
                <a:gd name="T5" fmla="*/ 136 h 564"/>
                <a:gd name="T6" fmla="*/ 104 w 613"/>
                <a:gd name="T7" fmla="*/ 195 h 564"/>
                <a:gd name="T8" fmla="*/ 521 w 613"/>
                <a:gd name="T9" fmla="*/ 234 h 564"/>
                <a:gd name="T10" fmla="*/ 496 w 613"/>
                <a:gd name="T11" fmla="*/ 165 h 564"/>
                <a:gd name="T12" fmla="*/ 450 w 613"/>
                <a:gd name="T13" fmla="*/ 117 h 564"/>
                <a:gd name="T14" fmla="*/ 386 w 613"/>
                <a:gd name="T15" fmla="*/ 86 h 564"/>
                <a:gd name="T16" fmla="*/ 307 w 613"/>
                <a:gd name="T17" fmla="*/ 74 h 564"/>
                <a:gd name="T18" fmla="*/ 371 w 613"/>
                <a:gd name="T19" fmla="*/ 3 h 564"/>
                <a:gd name="T20" fmla="*/ 465 w 613"/>
                <a:gd name="T21" fmla="*/ 32 h 564"/>
                <a:gd name="T22" fmla="*/ 526 w 613"/>
                <a:gd name="T23" fmla="*/ 74 h 564"/>
                <a:gd name="T24" fmla="*/ 572 w 613"/>
                <a:gd name="T25" fmla="*/ 130 h 564"/>
                <a:gd name="T26" fmla="*/ 601 w 613"/>
                <a:gd name="T27" fmla="*/ 203 h 564"/>
                <a:gd name="T28" fmla="*/ 613 w 613"/>
                <a:gd name="T29" fmla="*/ 287 h 564"/>
                <a:gd name="T30" fmla="*/ 91 w 613"/>
                <a:gd name="T31" fmla="*/ 307 h 564"/>
                <a:gd name="T32" fmla="*/ 114 w 613"/>
                <a:gd name="T33" fmla="*/ 387 h 564"/>
                <a:gd name="T34" fmla="*/ 167 w 613"/>
                <a:gd name="T35" fmla="*/ 443 h 564"/>
                <a:gd name="T36" fmla="*/ 240 w 613"/>
                <a:gd name="T37" fmla="*/ 476 h 564"/>
                <a:gd name="T38" fmla="*/ 331 w 613"/>
                <a:gd name="T39" fmla="*/ 487 h 564"/>
                <a:gd name="T40" fmla="*/ 453 w 613"/>
                <a:gd name="T41" fmla="*/ 468 h 564"/>
                <a:gd name="T42" fmla="*/ 565 w 613"/>
                <a:gd name="T43" fmla="*/ 420 h 564"/>
                <a:gd name="T44" fmla="*/ 511 w 613"/>
                <a:gd name="T45" fmla="*/ 533 h 564"/>
                <a:gd name="T46" fmla="*/ 396 w 613"/>
                <a:gd name="T47" fmla="*/ 560 h 564"/>
                <a:gd name="T48" fmla="*/ 259 w 613"/>
                <a:gd name="T49" fmla="*/ 560 h 564"/>
                <a:gd name="T50" fmla="*/ 160 w 613"/>
                <a:gd name="T51" fmla="*/ 533 h 564"/>
                <a:gd name="T52" fmla="*/ 94 w 613"/>
                <a:gd name="T53" fmla="*/ 493 h 564"/>
                <a:gd name="T54" fmla="*/ 44 w 613"/>
                <a:gd name="T55" fmla="*/ 439 h 564"/>
                <a:gd name="T56" fmla="*/ 12 w 613"/>
                <a:gd name="T57" fmla="*/ 368 h 564"/>
                <a:gd name="T58" fmla="*/ 0 w 613"/>
                <a:gd name="T59" fmla="*/ 286 h 564"/>
                <a:gd name="T60" fmla="*/ 12 w 613"/>
                <a:gd name="T61" fmla="*/ 199 h 564"/>
                <a:gd name="T62" fmla="*/ 43 w 613"/>
                <a:gd name="T63" fmla="*/ 128 h 564"/>
                <a:gd name="T64" fmla="*/ 91 w 613"/>
                <a:gd name="T65" fmla="*/ 72 h 564"/>
                <a:gd name="T66" fmla="*/ 152 w 613"/>
                <a:gd name="T67" fmla="*/ 32 h 564"/>
                <a:gd name="T68" fmla="*/ 244 w 613"/>
                <a:gd name="T69"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3" h="564">
                  <a:moveTo>
                    <a:pt x="307" y="74"/>
                  </a:moveTo>
                  <a:lnTo>
                    <a:pt x="269" y="78"/>
                  </a:lnTo>
                  <a:lnTo>
                    <a:pt x="233" y="84"/>
                  </a:lnTo>
                  <a:lnTo>
                    <a:pt x="198" y="97"/>
                  </a:lnTo>
                  <a:lnTo>
                    <a:pt x="169" y="113"/>
                  </a:lnTo>
                  <a:lnTo>
                    <a:pt x="142" y="136"/>
                  </a:lnTo>
                  <a:lnTo>
                    <a:pt x="121" y="163"/>
                  </a:lnTo>
                  <a:lnTo>
                    <a:pt x="104" y="195"/>
                  </a:lnTo>
                  <a:lnTo>
                    <a:pt x="94" y="234"/>
                  </a:lnTo>
                  <a:lnTo>
                    <a:pt x="521" y="234"/>
                  </a:lnTo>
                  <a:lnTo>
                    <a:pt x="511" y="197"/>
                  </a:lnTo>
                  <a:lnTo>
                    <a:pt x="496" y="165"/>
                  </a:lnTo>
                  <a:lnTo>
                    <a:pt x="475" y="138"/>
                  </a:lnTo>
                  <a:lnTo>
                    <a:pt x="450" y="117"/>
                  </a:lnTo>
                  <a:lnTo>
                    <a:pt x="419" y="97"/>
                  </a:lnTo>
                  <a:lnTo>
                    <a:pt x="386" y="86"/>
                  </a:lnTo>
                  <a:lnTo>
                    <a:pt x="348" y="78"/>
                  </a:lnTo>
                  <a:lnTo>
                    <a:pt x="307" y="74"/>
                  </a:lnTo>
                  <a:close/>
                  <a:moveTo>
                    <a:pt x="306" y="0"/>
                  </a:moveTo>
                  <a:lnTo>
                    <a:pt x="371" y="3"/>
                  </a:lnTo>
                  <a:lnTo>
                    <a:pt x="428" y="19"/>
                  </a:lnTo>
                  <a:lnTo>
                    <a:pt x="465" y="32"/>
                  </a:lnTo>
                  <a:lnTo>
                    <a:pt x="498" y="51"/>
                  </a:lnTo>
                  <a:lnTo>
                    <a:pt x="526" y="74"/>
                  </a:lnTo>
                  <a:lnTo>
                    <a:pt x="551" y="101"/>
                  </a:lnTo>
                  <a:lnTo>
                    <a:pt x="572" y="130"/>
                  </a:lnTo>
                  <a:lnTo>
                    <a:pt x="590" y="165"/>
                  </a:lnTo>
                  <a:lnTo>
                    <a:pt x="601" y="203"/>
                  </a:lnTo>
                  <a:lnTo>
                    <a:pt x="609" y="243"/>
                  </a:lnTo>
                  <a:lnTo>
                    <a:pt x="613" y="287"/>
                  </a:lnTo>
                  <a:lnTo>
                    <a:pt x="613" y="307"/>
                  </a:lnTo>
                  <a:lnTo>
                    <a:pt x="91" y="307"/>
                  </a:lnTo>
                  <a:lnTo>
                    <a:pt x="98" y="351"/>
                  </a:lnTo>
                  <a:lnTo>
                    <a:pt x="114" y="387"/>
                  </a:lnTo>
                  <a:lnTo>
                    <a:pt x="139" y="418"/>
                  </a:lnTo>
                  <a:lnTo>
                    <a:pt x="167" y="443"/>
                  </a:lnTo>
                  <a:lnTo>
                    <a:pt x="200" y="462"/>
                  </a:lnTo>
                  <a:lnTo>
                    <a:pt x="240" y="476"/>
                  </a:lnTo>
                  <a:lnTo>
                    <a:pt x="284" y="485"/>
                  </a:lnTo>
                  <a:lnTo>
                    <a:pt x="331" y="487"/>
                  </a:lnTo>
                  <a:lnTo>
                    <a:pt x="394" y="483"/>
                  </a:lnTo>
                  <a:lnTo>
                    <a:pt x="453" y="468"/>
                  </a:lnTo>
                  <a:lnTo>
                    <a:pt x="511" y="447"/>
                  </a:lnTo>
                  <a:lnTo>
                    <a:pt x="565" y="420"/>
                  </a:lnTo>
                  <a:lnTo>
                    <a:pt x="565" y="508"/>
                  </a:lnTo>
                  <a:lnTo>
                    <a:pt x="511" y="533"/>
                  </a:lnTo>
                  <a:lnTo>
                    <a:pt x="457" y="550"/>
                  </a:lnTo>
                  <a:lnTo>
                    <a:pt x="396" y="560"/>
                  </a:lnTo>
                  <a:lnTo>
                    <a:pt x="329" y="564"/>
                  </a:lnTo>
                  <a:lnTo>
                    <a:pt x="259" y="560"/>
                  </a:lnTo>
                  <a:lnTo>
                    <a:pt x="198" y="547"/>
                  </a:lnTo>
                  <a:lnTo>
                    <a:pt x="160" y="533"/>
                  </a:lnTo>
                  <a:lnTo>
                    <a:pt x="125" y="514"/>
                  </a:lnTo>
                  <a:lnTo>
                    <a:pt x="94" y="493"/>
                  </a:lnTo>
                  <a:lnTo>
                    <a:pt x="67" y="468"/>
                  </a:lnTo>
                  <a:lnTo>
                    <a:pt x="44" y="439"/>
                  </a:lnTo>
                  <a:lnTo>
                    <a:pt x="25" y="406"/>
                  </a:lnTo>
                  <a:lnTo>
                    <a:pt x="12" y="368"/>
                  </a:lnTo>
                  <a:lnTo>
                    <a:pt x="4" y="328"/>
                  </a:lnTo>
                  <a:lnTo>
                    <a:pt x="0" y="286"/>
                  </a:lnTo>
                  <a:lnTo>
                    <a:pt x="4" y="239"/>
                  </a:lnTo>
                  <a:lnTo>
                    <a:pt x="12" y="199"/>
                  </a:lnTo>
                  <a:lnTo>
                    <a:pt x="25" y="163"/>
                  </a:lnTo>
                  <a:lnTo>
                    <a:pt x="43" y="128"/>
                  </a:lnTo>
                  <a:lnTo>
                    <a:pt x="66" y="99"/>
                  </a:lnTo>
                  <a:lnTo>
                    <a:pt x="91" y="72"/>
                  </a:lnTo>
                  <a:lnTo>
                    <a:pt x="119" y="51"/>
                  </a:lnTo>
                  <a:lnTo>
                    <a:pt x="152" y="32"/>
                  </a:lnTo>
                  <a:lnTo>
                    <a:pt x="187" y="17"/>
                  </a:lnTo>
                  <a:lnTo>
                    <a:pt x="244"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525"/>
            <p:cNvSpPr>
              <a:spLocks/>
            </p:cNvSpPr>
            <p:nvPr/>
          </p:nvSpPr>
          <p:spPr bwMode="auto">
            <a:xfrm>
              <a:off x="5312" y="2137"/>
              <a:ext cx="883" cy="541"/>
            </a:xfrm>
            <a:custGeom>
              <a:avLst/>
              <a:gdLst>
                <a:gd name="T0" fmla="*/ 0 w 883"/>
                <a:gd name="T1" fmla="*/ 0 h 541"/>
                <a:gd name="T2" fmla="*/ 92 w 883"/>
                <a:gd name="T3" fmla="*/ 0 h 541"/>
                <a:gd name="T4" fmla="*/ 190 w 883"/>
                <a:gd name="T5" fmla="*/ 275 h 541"/>
                <a:gd name="T6" fmla="*/ 203 w 883"/>
                <a:gd name="T7" fmla="*/ 311 h 541"/>
                <a:gd name="T8" fmla="*/ 216 w 883"/>
                <a:gd name="T9" fmla="*/ 351 h 541"/>
                <a:gd name="T10" fmla="*/ 230 w 883"/>
                <a:gd name="T11" fmla="*/ 395 h 541"/>
                <a:gd name="T12" fmla="*/ 241 w 883"/>
                <a:gd name="T13" fmla="*/ 440 h 541"/>
                <a:gd name="T14" fmla="*/ 243 w 883"/>
                <a:gd name="T15" fmla="*/ 440 h 541"/>
                <a:gd name="T16" fmla="*/ 274 w 883"/>
                <a:gd name="T17" fmla="*/ 353 h 541"/>
                <a:gd name="T18" fmla="*/ 289 w 883"/>
                <a:gd name="T19" fmla="*/ 311 h 541"/>
                <a:gd name="T20" fmla="*/ 303 w 883"/>
                <a:gd name="T21" fmla="*/ 276 h 541"/>
                <a:gd name="T22" fmla="*/ 407 w 883"/>
                <a:gd name="T23" fmla="*/ 0 h 541"/>
                <a:gd name="T24" fmla="*/ 481 w 883"/>
                <a:gd name="T25" fmla="*/ 0 h 541"/>
                <a:gd name="T26" fmla="*/ 583 w 883"/>
                <a:gd name="T27" fmla="*/ 275 h 541"/>
                <a:gd name="T28" fmla="*/ 597 w 883"/>
                <a:gd name="T29" fmla="*/ 311 h 541"/>
                <a:gd name="T30" fmla="*/ 610 w 883"/>
                <a:gd name="T31" fmla="*/ 353 h 541"/>
                <a:gd name="T32" fmla="*/ 639 w 883"/>
                <a:gd name="T33" fmla="*/ 440 h 541"/>
                <a:gd name="T34" fmla="*/ 641 w 883"/>
                <a:gd name="T35" fmla="*/ 440 h 541"/>
                <a:gd name="T36" fmla="*/ 654 w 883"/>
                <a:gd name="T37" fmla="*/ 395 h 541"/>
                <a:gd name="T38" fmla="*/ 672 w 883"/>
                <a:gd name="T39" fmla="*/ 353 h 541"/>
                <a:gd name="T40" fmla="*/ 687 w 883"/>
                <a:gd name="T41" fmla="*/ 311 h 541"/>
                <a:gd name="T42" fmla="*/ 700 w 883"/>
                <a:gd name="T43" fmla="*/ 275 h 541"/>
                <a:gd name="T44" fmla="*/ 796 w 883"/>
                <a:gd name="T45" fmla="*/ 0 h 541"/>
                <a:gd name="T46" fmla="*/ 883 w 883"/>
                <a:gd name="T47" fmla="*/ 0 h 541"/>
                <a:gd name="T48" fmla="*/ 679 w 883"/>
                <a:gd name="T49" fmla="*/ 541 h 541"/>
                <a:gd name="T50" fmla="*/ 606 w 883"/>
                <a:gd name="T51" fmla="*/ 541 h 541"/>
                <a:gd name="T52" fmla="*/ 481 w 883"/>
                <a:gd name="T53" fmla="*/ 215 h 541"/>
                <a:gd name="T54" fmla="*/ 472 w 883"/>
                <a:gd name="T55" fmla="*/ 188 h 541"/>
                <a:gd name="T56" fmla="*/ 462 w 883"/>
                <a:gd name="T57" fmla="*/ 157 h 541"/>
                <a:gd name="T58" fmla="*/ 443 w 883"/>
                <a:gd name="T59" fmla="*/ 94 h 541"/>
                <a:gd name="T60" fmla="*/ 441 w 883"/>
                <a:gd name="T61" fmla="*/ 94 h 541"/>
                <a:gd name="T62" fmla="*/ 432 w 883"/>
                <a:gd name="T63" fmla="*/ 129 h 541"/>
                <a:gd name="T64" fmla="*/ 422 w 883"/>
                <a:gd name="T65" fmla="*/ 159 h 541"/>
                <a:gd name="T66" fmla="*/ 412 w 883"/>
                <a:gd name="T67" fmla="*/ 190 h 541"/>
                <a:gd name="T68" fmla="*/ 403 w 883"/>
                <a:gd name="T69" fmla="*/ 215 h 541"/>
                <a:gd name="T70" fmla="*/ 280 w 883"/>
                <a:gd name="T71" fmla="*/ 541 h 541"/>
                <a:gd name="T72" fmla="*/ 205 w 883"/>
                <a:gd name="T73" fmla="*/ 541 h 541"/>
                <a:gd name="T74" fmla="*/ 0 w 883"/>
                <a:gd name="T7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3" h="541">
                  <a:moveTo>
                    <a:pt x="0" y="0"/>
                  </a:moveTo>
                  <a:lnTo>
                    <a:pt x="92" y="0"/>
                  </a:lnTo>
                  <a:lnTo>
                    <a:pt x="190" y="275"/>
                  </a:lnTo>
                  <a:lnTo>
                    <a:pt x="203" y="311"/>
                  </a:lnTo>
                  <a:lnTo>
                    <a:pt x="216" y="351"/>
                  </a:lnTo>
                  <a:lnTo>
                    <a:pt x="230" y="395"/>
                  </a:lnTo>
                  <a:lnTo>
                    <a:pt x="241" y="440"/>
                  </a:lnTo>
                  <a:lnTo>
                    <a:pt x="243" y="440"/>
                  </a:lnTo>
                  <a:lnTo>
                    <a:pt x="274" y="353"/>
                  </a:lnTo>
                  <a:lnTo>
                    <a:pt x="289" y="311"/>
                  </a:lnTo>
                  <a:lnTo>
                    <a:pt x="303" y="276"/>
                  </a:lnTo>
                  <a:lnTo>
                    <a:pt x="407" y="0"/>
                  </a:lnTo>
                  <a:lnTo>
                    <a:pt x="481" y="0"/>
                  </a:lnTo>
                  <a:lnTo>
                    <a:pt x="583" y="275"/>
                  </a:lnTo>
                  <a:lnTo>
                    <a:pt x="597" y="311"/>
                  </a:lnTo>
                  <a:lnTo>
                    <a:pt x="610" y="353"/>
                  </a:lnTo>
                  <a:lnTo>
                    <a:pt x="639" y="440"/>
                  </a:lnTo>
                  <a:lnTo>
                    <a:pt x="641" y="440"/>
                  </a:lnTo>
                  <a:lnTo>
                    <a:pt x="654" y="395"/>
                  </a:lnTo>
                  <a:lnTo>
                    <a:pt x="672" y="353"/>
                  </a:lnTo>
                  <a:lnTo>
                    <a:pt x="687" y="311"/>
                  </a:lnTo>
                  <a:lnTo>
                    <a:pt x="700" y="275"/>
                  </a:lnTo>
                  <a:lnTo>
                    <a:pt x="796" y="0"/>
                  </a:lnTo>
                  <a:lnTo>
                    <a:pt x="883" y="0"/>
                  </a:lnTo>
                  <a:lnTo>
                    <a:pt x="679" y="541"/>
                  </a:lnTo>
                  <a:lnTo>
                    <a:pt x="606" y="541"/>
                  </a:lnTo>
                  <a:lnTo>
                    <a:pt x="481" y="215"/>
                  </a:lnTo>
                  <a:lnTo>
                    <a:pt x="472" y="188"/>
                  </a:lnTo>
                  <a:lnTo>
                    <a:pt x="462" y="157"/>
                  </a:lnTo>
                  <a:lnTo>
                    <a:pt x="443" y="94"/>
                  </a:lnTo>
                  <a:lnTo>
                    <a:pt x="441" y="94"/>
                  </a:lnTo>
                  <a:lnTo>
                    <a:pt x="432" y="129"/>
                  </a:lnTo>
                  <a:lnTo>
                    <a:pt x="422" y="159"/>
                  </a:lnTo>
                  <a:lnTo>
                    <a:pt x="412" y="190"/>
                  </a:lnTo>
                  <a:lnTo>
                    <a:pt x="403" y="215"/>
                  </a:lnTo>
                  <a:lnTo>
                    <a:pt x="280" y="541"/>
                  </a:lnTo>
                  <a:lnTo>
                    <a:pt x="205" y="5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526"/>
            <p:cNvSpPr>
              <a:spLocks/>
            </p:cNvSpPr>
            <p:nvPr/>
          </p:nvSpPr>
          <p:spPr bwMode="auto">
            <a:xfrm>
              <a:off x="6241" y="2126"/>
              <a:ext cx="564" cy="564"/>
            </a:xfrm>
            <a:custGeom>
              <a:avLst/>
              <a:gdLst>
                <a:gd name="T0" fmla="*/ 332 w 564"/>
                <a:gd name="T1" fmla="*/ 3 h 564"/>
                <a:gd name="T2" fmla="*/ 470 w 564"/>
                <a:gd name="T3" fmla="*/ 30 h 564"/>
                <a:gd name="T4" fmla="*/ 534 w 564"/>
                <a:gd name="T5" fmla="*/ 142 h 564"/>
                <a:gd name="T6" fmla="*/ 399 w 564"/>
                <a:gd name="T7" fmla="*/ 92 h 564"/>
                <a:gd name="T8" fmla="*/ 257 w 564"/>
                <a:gd name="T9" fmla="*/ 74 h 564"/>
                <a:gd name="T10" fmla="*/ 188 w 564"/>
                <a:gd name="T11" fmla="*/ 80 h 564"/>
                <a:gd name="T12" fmla="*/ 136 w 564"/>
                <a:gd name="T13" fmla="*/ 96 h 564"/>
                <a:gd name="T14" fmla="*/ 103 w 564"/>
                <a:gd name="T15" fmla="*/ 122 h 564"/>
                <a:gd name="T16" fmla="*/ 92 w 564"/>
                <a:gd name="T17" fmla="*/ 159 h 564"/>
                <a:gd name="T18" fmla="*/ 96 w 564"/>
                <a:gd name="T19" fmla="*/ 178 h 564"/>
                <a:gd name="T20" fmla="*/ 105 w 564"/>
                <a:gd name="T21" fmla="*/ 192 h 564"/>
                <a:gd name="T22" fmla="*/ 119 w 564"/>
                <a:gd name="T23" fmla="*/ 203 h 564"/>
                <a:gd name="T24" fmla="*/ 155 w 564"/>
                <a:gd name="T25" fmla="*/ 215 h 564"/>
                <a:gd name="T26" fmla="*/ 234 w 564"/>
                <a:gd name="T27" fmla="*/ 224 h 564"/>
                <a:gd name="T28" fmla="*/ 338 w 564"/>
                <a:gd name="T29" fmla="*/ 232 h 564"/>
                <a:gd name="T30" fmla="*/ 420 w 564"/>
                <a:gd name="T31" fmla="*/ 243 h 564"/>
                <a:gd name="T32" fmla="*/ 480 w 564"/>
                <a:gd name="T33" fmla="*/ 261 h 564"/>
                <a:gd name="T34" fmla="*/ 524 w 564"/>
                <a:gd name="T35" fmla="*/ 286 h 564"/>
                <a:gd name="T36" fmla="*/ 549 w 564"/>
                <a:gd name="T37" fmla="*/ 320 h 564"/>
                <a:gd name="T38" fmla="*/ 562 w 564"/>
                <a:gd name="T39" fmla="*/ 362 h 564"/>
                <a:gd name="T40" fmla="*/ 560 w 564"/>
                <a:gd name="T41" fmla="*/ 418 h 564"/>
                <a:gd name="T42" fmla="*/ 543 w 564"/>
                <a:gd name="T43" fmla="*/ 468 h 564"/>
                <a:gd name="T44" fmla="*/ 509 w 564"/>
                <a:gd name="T45" fmla="*/ 508 h 564"/>
                <a:gd name="T46" fmla="*/ 445 w 564"/>
                <a:gd name="T47" fmla="*/ 541 h 564"/>
                <a:gd name="T48" fmla="*/ 340 w 564"/>
                <a:gd name="T49" fmla="*/ 562 h 564"/>
                <a:gd name="T50" fmla="*/ 201 w 564"/>
                <a:gd name="T51" fmla="*/ 560 h 564"/>
                <a:gd name="T52" fmla="*/ 65 w 564"/>
                <a:gd name="T53" fmla="*/ 533 h 564"/>
                <a:gd name="T54" fmla="*/ 0 w 564"/>
                <a:gd name="T55" fmla="*/ 414 h 564"/>
                <a:gd name="T56" fmla="*/ 132 w 564"/>
                <a:gd name="T57" fmla="*/ 468 h 564"/>
                <a:gd name="T58" fmla="*/ 278 w 564"/>
                <a:gd name="T59" fmla="*/ 487 h 564"/>
                <a:gd name="T60" fmla="*/ 361 w 564"/>
                <a:gd name="T61" fmla="*/ 481 h 564"/>
                <a:gd name="T62" fmla="*/ 422 w 564"/>
                <a:gd name="T63" fmla="*/ 464 h 564"/>
                <a:gd name="T64" fmla="*/ 463 w 564"/>
                <a:gd name="T65" fmla="*/ 433 h 564"/>
                <a:gd name="T66" fmla="*/ 476 w 564"/>
                <a:gd name="T67" fmla="*/ 389 h 564"/>
                <a:gd name="T68" fmla="*/ 466 w 564"/>
                <a:gd name="T69" fmla="*/ 358 h 564"/>
                <a:gd name="T70" fmla="*/ 451 w 564"/>
                <a:gd name="T71" fmla="*/ 343 h 564"/>
                <a:gd name="T72" fmla="*/ 413 w 564"/>
                <a:gd name="T73" fmla="*/ 328 h 564"/>
                <a:gd name="T74" fmla="*/ 336 w 564"/>
                <a:gd name="T75" fmla="*/ 314 h 564"/>
                <a:gd name="T76" fmla="*/ 209 w 564"/>
                <a:gd name="T77" fmla="*/ 305 h 564"/>
                <a:gd name="T78" fmla="*/ 144 w 564"/>
                <a:gd name="T79" fmla="*/ 295 h 564"/>
                <a:gd name="T80" fmla="*/ 88 w 564"/>
                <a:gd name="T81" fmla="*/ 280 h 564"/>
                <a:gd name="T82" fmla="*/ 42 w 564"/>
                <a:gd name="T83" fmla="*/ 255 h 564"/>
                <a:gd name="T84" fmla="*/ 15 w 564"/>
                <a:gd name="T85" fmla="*/ 216 h 564"/>
                <a:gd name="T86" fmla="*/ 4 w 564"/>
                <a:gd name="T87" fmla="*/ 161 h 564"/>
                <a:gd name="T88" fmla="*/ 15 w 564"/>
                <a:gd name="T89" fmla="*/ 105 h 564"/>
                <a:gd name="T90" fmla="*/ 46 w 564"/>
                <a:gd name="T91" fmla="*/ 63 h 564"/>
                <a:gd name="T92" fmla="*/ 92 w 564"/>
                <a:gd name="T93" fmla="*/ 32 h 564"/>
                <a:gd name="T94" fmla="*/ 144 w 564"/>
                <a:gd name="T95" fmla="*/ 13 h 564"/>
                <a:gd name="T96" fmla="*/ 201 w 564"/>
                <a:gd name="T97" fmla="*/ 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564">
                  <a:moveTo>
                    <a:pt x="257" y="0"/>
                  </a:moveTo>
                  <a:lnTo>
                    <a:pt x="332" y="3"/>
                  </a:lnTo>
                  <a:lnTo>
                    <a:pt x="403" y="13"/>
                  </a:lnTo>
                  <a:lnTo>
                    <a:pt x="470" y="30"/>
                  </a:lnTo>
                  <a:lnTo>
                    <a:pt x="534" y="53"/>
                  </a:lnTo>
                  <a:lnTo>
                    <a:pt x="534" y="142"/>
                  </a:lnTo>
                  <a:lnTo>
                    <a:pt x="466" y="113"/>
                  </a:lnTo>
                  <a:lnTo>
                    <a:pt x="399" y="92"/>
                  </a:lnTo>
                  <a:lnTo>
                    <a:pt x="330" y="78"/>
                  </a:lnTo>
                  <a:lnTo>
                    <a:pt x="257" y="74"/>
                  </a:lnTo>
                  <a:lnTo>
                    <a:pt x="221" y="76"/>
                  </a:lnTo>
                  <a:lnTo>
                    <a:pt x="188" y="80"/>
                  </a:lnTo>
                  <a:lnTo>
                    <a:pt x="159" y="86"/>
                  </a:lnTo>
                  <a:lnTo>
                    <a:pt x="136" y="96"/>
                  </a:lnTo>
                  <a:lnTo>
                    <a:pt x="117" y="107"/>
                  </a:lnTo>
                  <a:lnTo>
                    <a:pt x="103" y="122"/>
                  </a:lnTo>
                  <a:lnTo>
                    <a:pt x="94" y="140"/>
                  </a:lnTo>
                  <a:lnTo>
                    <a:pt x="92" y="159"/>
                  </a:lnTo>
                  <a:lnTo>
                    <a:pt x="92" y="168"/>
                  </a:lnTo>
                  <a:lnTo>
                    <a:pt x="96" y="178"/>
                  </a:lnTo>
                  <a:lnTo>
                    <a:pt x="100" y="186"/>
                  </a:lnTo>
                  <a:lnTo>
                    <a:pt x="105" y="192"/>
                  </a:lnTo>
                  <a:lnTo>
                    <a:pt x="111" y="197"/>
                  </a:lnTo>
                  <a:lnTo>
                    <a:pt x="119" y="203"/>
                  </a:lnTo>
                  <a:lnTo>
                    <a:pt x="130" y="207"/>
                  </a:lnTo>
                  <a:lnTo>
                    <a:pt x="155" y="215"/>
                  </a:lnTo>
                  <a:lnTo>
                    <a:pt x="190" y="220"/>
                  </a:lnTo>
                  <a:lnTo>
                    <a:pt x="234" y="224"/>
                  </a:lnTo>
                  <a:lnTo>
                    <a:pt x="290" y="228"/>
                  </a:lnTo>
                  <a:lnTo>
                    <a:pt x="338" y="232"/>
                  </a:lnTo>
                  <a:lnTo>
                    <a:pt x="382" y="238"/>
                  </a:lnTo>
                  <a:lnTo>
                    <a:pt x="420" y="243"/>
                  </a:lnTo>
                  <a:lnTo>
                    <a:pt x="453" y="251"/>
                  </a:lnTo>
                  <a:lnTo>
                    <a:pt x="480" y="261"/>
                  </a:lnTo>
                  <a:lnTo>
                    <a:pt x="505" y="272"/>
                  </a:lnTo>
                  <a:lnTo>
                    <a:pt x="524" y="286"/>
                  </a:lnTo>
                  <a:lnTo>
                    <a:pt x="539" y="301"/>
                  </a:lnTo>
                  <a:lnTo>
                    <a:pt x="549" y="320"/>
                  </a:lnTo>
                  <a:lnTo>
                    <a:pt x="557" y="339"/>
                  </a:lnTo>
                  <a:lnTo>
                    <a:pt x="562" y="362"/>
                  </a:lnTo>
                  <a:lnTo>
                    <a:pt x="564" y="389"/>
                  </a:lnTo>
                  <a:lnTo>
                    <a:pt x="560" y="418"/>
                  </a:lnTo>
                  <a:lnTo>
                    <a:pt x="555" y="445"/>
                  </a:lnTo>
                  <a:lnTo>
                    <a:pt x="543" y="468"/>
                  </a:lnTo>
                  <a:lnTo>
                    <a:pt x="528" y="489"/>
                  </a:lnTo>
                  <a:lnTo>
                    <a:pt x="509" y="508"/>
                  </a:lnTo>
                  <a:lnTo>
                    <a:pt x="486" y="524"/>
                  </a:lnTo>
                  <a:lnTo>
                    <a:pt x="445" y="541"/>
                  </a:lnTo>
                  <a:lnTo>
                    <a:pt x="397" y="554"/>
                  </a:lnTo>
                  <a:lnTo>
                    <a:pt x="340" y="562"/>
                  </a:lnTo>
                  <a:lnTo>
                    <a:pt x="278" y="564"/>
                  </a:lnTo>
                  <a:lnTo>
                    <a:pt x="201" y="560"/>
                  </a:lnTo>
                  <a:lnTo>
                    <a:pt x="132" y="550"/>
                  </a:lnTo>
                  <a:lnTo>
                    <a:pt x="65" y="533"/>
                  </a:lnTo>
                  <a:lnTo>
                    <a:pt x="0" y="506"/>
                  </a:lnTo>
                  <a:lnTo>
                    <a:pt x="0" y="414"/>
                  </a:lnTo>
                  <a:lnTo>
                    <a:pt x="65" y="445"/>
                  </a:lnTo>
                  <a:lnTo>
                    <a:pt x="132" y="468"/>
                  </a:lnTo>
                  <a:lnTo>
                    <a:pt x="203" y="483"/>
                  </a:lnTo>
                  <a:lnTo>
                    <a:pt x="278" y="487"/>
                  </a:lnTo>
                  <a:lnTo>
                    <a:pt x="322" y="485"/>
                  </a:lnTo>
                  <a:lnTo>
                    <a:pt x="361" y="481"/>
                  </a:lnTo>
                  <a:lnTo>
                    <a:pt x="395" y="474"/>
                  </a:lnTo>
                  <a:lnTo>
                    <a:pt x="422" y="464"/>
                  </a:lnTo>
                  <a:lnTo>
                    <a:pt x="445" y="451"/>
                  </a:lnTo>
                  <a:lnTo>
                    <a:pt x="463" y="433"/>
                  </a:lnTo>
                  <a:lnTo>
                    <a:pt x="472" y="414"/>
                  </a:lnTo>
                  <a:lnTo>
                    <a:pt x="476" y="389"/>
                  </a:lnTo>
                  <a:lnTo>
                    <a:pt x="474" y="374"/>
                  </a:lnTo>
                  <a:lnTo>
                    <a:pt x="466" y="358"/>
                  </a:lnTo>
                  <a:lnTo>
                    <a:pt x="461" y="351"/>
                  </a:lnTo>
                  <a:lnTo>
                    <a:pt x="451" y="343"/>
                  </a:lnTo>
                  <a:lnTo>
                    <a:pt x="438" y="335"/>
                  </a:lnTo>
                  <a:lnTo>
                    <a:pt x="413" y="328"/>
                  </a:lnTo>
                  <a:lnTo>
                    <a:pt x="380" y="320"/>
                  </a:lnTo>
                  <a:lnTo>
                    <a:pt x="336" y="314"/>
                  </a:lnTo>
                  <a:lnTo>
                    <a:pt x="284" y="311"/>
                  </a:lnTo>
                  <a:lnTo>
                    <a:pt x="209" y="305"/>
                  </a:lnTo>
                  <a:lnTo>
                    <a:pt x="176" y="301"/>
                  </a:lnTo>
                  <a:lnTo>
                    <a:pt x="144" y="295"/>
                  </a:lnTo>
                  <a:lnTo>
                    <a:pt x="115" y="287"/>
                  </a:lnTo>
                  <a:lnTo>
                    <a:pt x="88" y="280"/>
                  </a:lnTo>
                  <a:lnTo>
                    <a:pt x="63" y="268"/>
                  </a:lnTo>
                  <a:lnTo>
                    <a:pt x="42" y="255"/>
                  </a:lnTo>
                  <a:lnTo>
                    <a:pt x="27" y="238"/>
                  </a:lnTo>
                  <a:lnTo>
                    <a:pt x="15" y="216"/>
                  </a:lnTo>
                  <a:lnTo>
                    <a:pt x="6" y="192"/>
                  </a:lnTo>
                  <a:lnTo>
                    <a:pt x="4" y="161"/>
                  </a:lnTo>
                  <a:lnTo>
                    <a:pt x="7" y="130"/>
                  </a:lnTo>
                  <a:lnTo>
                    <a:pt x="15" y="105"/>
                  </a:lnTo>
                  <a:lnTo>
                    <a:pt x="29" y="82"/>
                  </a:lnTo>
                  <a:lnTo>
                    <a:pt x="46" y="63"/>
                  </a:lnTo>
                  <a:lnTo>
                    <a:pt x="67" y="46"/>
                  </a:lnTo>
                  <a:lnTo>
                    <a:pt x="92" y="32"/>
                  </a:lnTo>
                  <a:lnTo>
                    <a:pt x="117" y="21"/>
                  </a:lnTo>
                  <a:lnTo>
                    <a:pt x="144" y="13"/>
                  </a:lnTo>
                  <a:lnTo>
                    <a:pt x="173" y="5"/>
                  </a:lnTo>
                  <a:lnTo>
                    <a:pt x="201" y="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754" name="Picture 75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420067" y="3469440"/>
            <a:ext cx="367398" cy="22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291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millions of auto insurance researchers on Microsoft properties, who cannot be found on competing sites</a:t>
            </a:r>
          </a:p>
        </p:txBody>
      </p:sp>
      <p:sp>
        <p:nvSpPr>
          <p:cNvPr id="3" name="Text Placeholder 2"/>
          <p:cNvSpPr>
            <a:spLocks noGrp="1"/>
          </p:cNvSpPr>
          <p:nvPr>
            <p:ph type="body" sz="quarter" idx="18"/>
          </p:nvPr>
        </p:nvSpPr>
        <p:spPr/>
        <p:txBody>
          <a:bodyPr/>
          <a:lstStyle/>
          <a:p>
            <a:r>
              <a:rPr lang="en-US" dirty="0"/>
              <a:t>Source: </a:t>
            </a:r>
            <a:r>
              <a:rPr lang="en-US" dirty="0" err="1"/>
              <a:t>comScore</a:t>
            </a:r>
            <a:r>
              <a:rPr lang="en-US" dirty="0"/>
              <a:t> Plan </a:t>
            </a:r>
            <a:r>
              <a:rPr lang="en-US" dirty="0" err="1"/>
              <a:t>Metrix</a:t>
            </a:r>
            <a:r>
              <a:rPr lang="en-US" dirty="0"/>
              <a:t>, May 2013 (Auto Insurance Researcher audience defined as those who have searched for auto insurance online in the last 6 months</a:t>
            </a:r>
            <a:r>
              <a:rPr lang="en-US" dirty="0" smtClean="0"/>
              <a:t>)</a:t>
            </a:r>
            <a:endParaRPr lang="en-US" dirty="0"/>
          </a:p>
        </p:txBody>
      </p:sp>
      <p:sp>
        <p:nvSpPr>
          <p:cNvPr id="4" name="TextBox 3"/>
          <p:cNvSpPr txBox="1"/>
          <p:nvPr/>
        </p:nvSpPr>
        <p:spPr>
          <a:xfrm>
            <a:off x="3646966" y="1127051"/>
            <a:ext cx="5360659" cy="3277265"/>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500" tIns="67249" rIns="134500" bIns="134500" numCol="1" spcCol="0" rtlCol="0" fromWordArt="0" anchor="t" anchorCtr="0" forceAA="0" compatLnSpc="1">
            <a:prstTxWarp prst="textNoShape">
              <a:avLst/>
            </a:prstTxWarp>
            <a:noAutofit/>
          </a:bodyPr>
          <a:lstStyle>
            <a:defPPr>
              <a:defRPr lang="en-US"/>
            </a:defPPr>
            <a:lvl1pPr>
              <a:defRPr b="1">
                <a:latin typeface="Segoe UI Light" pitchFamily="34" charset="0"/>
              </a:defRPr>
            </a:lvl1pPr>
          </a:lstStyle>
          <a:p>
            <a:pPr defTabSz="816512">
              <a:buClr>
                <a:srgbClr val="EF3A42"/>
              </a:buClr>
            </a:pPr>
            <a:endParaRPr lang="en-US" sz="1600" b="0" dirty="0">
              <a:solidFill>
                <a:prstClr val="white"/>
              </a:solidFill>
              <a:latin typeface="Segoe UI"/>
              <a:cs typeface="Segoe UI" pitchFamily="34" charset="0"/>
            </a:endParaRPr>
          </a:p>
        </p:txBody>
      </p:sp>
      <p:grpSp>
        <p:nvGrpSpPr>
          <p:cNvPr id="18" name="Group 17"/>
          <p:cNvGrpSpPr/>
          <p:nvPr/>
        </p:nvGrpSpPr>
        <p:grpSpPr>
          <a:xfrm>
            <a:off x="3842196" y="1280075"/>
            <a:ext cx="4942894" cy="3124241"/>
            <a:chOff x="3842196" y="1876425"/>
            <a:chExt cx="4942894" cy="2527891"/>
          </a:xfrm>
        </p:grpSpPr>
        <p:sp>
          <p:nvSpPr>
            <p:cNvPr id="14" name="Rectangle 13"/>
            <p:cNvSpPr/>
            <p:nvPr/>
          </p:nvSpPr>
          <p:spPr>
            <a:xfrm>
              <a:off x="3842196" y="1876425"/>
              <a:ext cx="1048782" cy="252789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a:xfrm>
              <a:off x="5156834" y="1962357"/>
              <a:ext cx="1048782" cy="244195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6446571" y="2890788"/>
              <a:ext cx="1048782" cy="151352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a:xfrm>
              <a:off x="7736308" y="3944678"/>
              <a:ext cx="1048782" cy="45963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5" name="Rectangle 4"/>
          <p:cNvSpPr/>
          <p:nvPr/>
        </p:nvSpPr>
        <p:spPr>
          <a:xfrm>
            <a:off x="3842196" y="1280075"/>
            <a:ext cx="1048782" cy="507850"/>
          </a:xfrm>
          <a:prstGeom prst="rect">
            <a:avLst/>
          </a:prstGeom>
        </p:spPr>
        <p:txBody>
          <a:bodyPr wrap="square" lIns="68598" tIns="34299" rIns="68598" bIns="34299">
            <a:spAutoFit/>
          </a:bodyPr>
          <a:lstStyle/>
          <a:p>
            <a:pPr defTabSz="816512"/>
            <a:r>
              <a:rPr lang="en-US" sz="1800" dirty="0">
                <a:solidFill>
                  <a:schemeClr val="tx2"/>
                </a:solidFill>
                <a:latin typeface="+mj-lt"/>
                <a:cs typeface="Minion Pro"/>
              </a:rPr>
              <a:t>11.3M </a:t>
            </a:r>
          </a:p>
          <a:p>
            <a:pPr defTabSz="816512"/>
            <a:r>
              <a:rPr lang="en-US" sz="1050" dirty="0">
                <a:solidFill>
                  <a:schemeClr val="tx2"/>
                </a:solidFill>
                <a:latin typeface="+mj-lt"/>
                <a:cs typeface="Minion Pro"/>
              </a:rPr>
              <a:t>Not on AOL, Inc</a:t>
            </a:r>
          </a:p>
        </p:txBody>
      </p:sp>
      <p:sp>
        <p:nvSpPr>
          <p:cNvPr id="6" name="Rectangle 5"/>
          <p:cNvSpPr/>
          <p:nvPr/>
        </p:nvSpPr>
        <p:spPr>
          <a:xfrm>
            <a:off x="5156833" y="1411975"/>
            <a:ext cx="1048783" cy="669432"/>
          </a:xfrm>
          <a:prstGeom prst="rect">
            <a:avLst/>
          </a:prstGeom>
        </p:spPr>
        <p:txBody>
          <a:bodyPr wrap="square" lIns="68598" tIns="34299" rIns="68598" bIns="34299">
            <a:spAutoFit/>
          </a:bodyPr>
          <a:lstStyle/>
          <a:p>
            <a:pPr defTabSz="816512"/>
            <a:r>
              <a:rPr lang="en-US" sz="1800" dirty="0">
                <a:solidFill>
                  <a:schemeClr val="tx2"/>
                </a:solidFill>
                <a:latin typeface="+mj-lt"/>
                <a:cs typeface="Minion Pro"/>
              </a:rPr>
              <a:t>10.7M </a:t>
            </a:r>
          </a:p>
          <a:p>
            <a:pPr defTabSz="816512"/>
            <a:r>
              <a:rPr lang="en-US" sz="1050" dirty="0">
                <a:solidFill>
                  <a:schemeClr val="tx2"/>
                </a:solidFill>
                <a:latin typeface="+mj-lt"/>
                <a:cs typeface="Minion Pro"/>
              </a:rPr>
              <a:t>Not on Facebook</a:t>
            </a:r>
          </a:p>
        </p:txBody>
      </p:sp>
      <p:sp>
        <p:nvSpPr>
          <p:cNvPr id="7" name="Rectangle 6"/>
          <p:cNvSpPr/>
          <p:nvPr/>
        </p:nvSpPr>
        <p:spPr>
          <a:xfrm>
            <a:off x="6446571" y="2533734"/>
            <a:ext cx="1162380" cy="507850"/>
          </a:xfrm>
          <a:prstGeom prst="rect">
            <a:avLst/>
          </a:prstGeom>
        </p:spPr>
        <p:txBody>
          <a:bodyPr wrap="square" lIns="68598" tIns="34299" rIns="68598" bIns="34299">
            <a:spAutoFit/>
          </a:bodyPr>
          <a:lstStyle/>
          <a:p>
            <a:pPr defTabSz="816512"/>
            <a:r>
              <a:rPr lang="en-US" sz="1800" dirty="0">
                <a:solidFill>
                  <a:schemeClr val="tx2"/>
                </a:solidFill>
                <a:latin typeface="+mj-lt"/>
                <a:cs typeface="Minion Pro"/>
              </a:rPr>
              <a:t>6.5M </a:t>
            </a:r>
          </a:p>
          <a:p>
            <a:pPr defTabSz="816512"/>
            <a:r>
              <a:rPr lang="en-US" sz="1050" dirty="0">
                <a:solidFill>
                  <a:schemeClr val="tx2"/>
                </a:solidFill>
                <a:latin typeface="+mj-lt"/>
                <a:cs typeface="Minion Pro"/>
              </a:rPr>
              <a:t>Not on Yahoo!</a:t>
            </a:r>
          </a:p>
        </p:txBody>
      </p:sp>
      <p:sp>
        <p:nvSpPr>
          <p:cNvPr id="8" name="Rectangle 7"/>
          <p:cNvSpPr/>
          <p:nvPr/>
        </p:nvSpPr>
        <p:spPr>
          <a:xfrm>
            <a:off x="7736308" y="3853275"/>
            <a:ext cx="1162380" cy="507850"/>
          </a:xfrm>
          <a:prstGeom prst="rect">
            <a:avLst/>
          </a:prstGeom>
        </p:spPr>
        <p:txBody>
          <a:bodyPr wrap="square" lIns="68598" tIns="34299" rIns="68598" bIns="34299">
            <a:spAutoFit/>
          </a:bodyPr>
          <a:lstStyle/>
          <a:p>
            <a:pPr defTabSz="816512"/>
            <a:r>
              <a:rPr lang="en-US" sz="1800" dirty="0">
                <a:solidFill>
                  <a:schemeClr val="tx2"/>
                </a:solidFill>
                <a:latin typeface="+mj-lt"/>
                <a:cs typeface="Minion Pro"/>
              </a:rPr>
              <a:t>2.1M </a:t>
            </a:r>
          </a:p>
          <a:p>
            <a:pPr defTabSz="816512"/>
            <a:r>
              <a:rPr lang="en-US" sz="1050" dirty="0">
                <a:solidFill>
                  <a:schemeClr val="tx2"/>
                </a:solidFill>
                <a:latin typeface="+mj-lt"/>
                <a:cs typeface="Minion Pro"/>
              </a:rPr>
              <a:t>Not on Google</a:t>
            </a:r>
          </a:p>
        </p:txBody>
      </p:sp>
      <p:sp>
        <p:nvSpPr>
          <p:cNvPr id="9" name="Rectangle 8"/>
          <p:cNvSpPr/>
          <p:nvPr/>
        </p:nvSpPr>
        <p:spPr>
          <a:xfrm>
            <a:off x="301623" y="1127051"/>
            <a:ext cx="3345343" cy="327726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99730" y="1127051"/>
            <a:ext cx="3009014" cy="3277265"/>
          </a:xfrm>
          <a:prstGeom prst="rect">
            <a:avLst/>
          </a:prstGeom>
        </p:spPr>
        <p:txBody>
          <a:bodyPr vert="horz" wrap="square" lIns="0" tIns="0" rIns="0" bIns="0" rtlCol="0" anchor="ctr">
            <a:noAutofit/>
          </a:bodyPr>
          <a:lstStyle/>
          <a:p>
            <a:pPr defTabSz="376473">
              <a:spcBef>
                <a:spcPct val="20000"/>
              </a:spcBef>
              <a:buClr>
                <a:srgbClr val="EF3A42"/>
              </a:buClr>
            </a:pPr>
            <a:r>
              <a:rPr lang="en-US" sz="2400" dirty="0">
                <a:solidFill>
                  <a:srgbClr val="FFFFFF"/>
                </a:solidFill>
                <a:latin typeface="Segoe UI Light"/>
              </a:rPr>
              <a:t>Microsoft sites reach </a:t>
            </a:r>
            <a:r>
              <a:rPr lang="en-US" sz="2400" dirty="0" smtClean="0">
                <a:solidFill>
                  <a:srgbClr val="FFFFFF"/>
                </a:solidFill>
                <a:latin typeface="Segoe UI Light"/>
              </a:rPr>
              <a:t/>
            </a:r>
            <a:br>
              <a:rPr lang="en-US" sz="2400" dirty="0" smtClean="0">
                <a:solidFill>
                  <a:srgbClr val="FFFFFF"/>
                </a:solidFill>
                <a:latin typeface="Segoe UI Light"/>
              </a:rPr>
            </a:br>
            <a:r>
              <a:rPr lang="en-US" sz="2400" b="1" dirty="0" smtClean="0">
                <a:solidFill>
                  <a:srgbClr val="FFFFFF"/>
                </a:solidFill>
                <a:latin typeface="Segoe UI Light"/>
              </a:rPr>
              <a:t>28M </a:t>
            </a:r>
            <a:r>
              <a:rPr lang="en-US" sz="2400" dirty="0" smtClean="0">
                <a:solidFill>
                  <a:srgbClr val="FFFFFF"/>
                </a:solidFill>
                <a:latin typeface="Segoe UI Light"/>
              </a:rPr>
              <a:t>auto </a:t>
            </a:r>
            <a:r>
              <a:rPr lang="en-US" sz="2400" dirty="0">
                <a:solidFill>
                  <a:srgbClr val="FFFFFF"/>
                </a:solidFill>
                <a:latin typeface="Segoe UI Light"/>
              </a:rPr>
              <a:t>insurance researchers, most of these users are not duplicated on other finance sites.</a:t>
            </a:r>
          </a:p>
        </p:txBody>
      </p:sp>
    </p:spTree>
    <p:extLst>
      <p:ext uri="{BB962C8B-B14F-4D97-AF65-F5344CB8AC3E}">
        <p14:creationId xmlns:p14="http://schemas.microsoft.com/office/powerpoint/2010/main" val="36547521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Finance Consumers across Microsoft</a:t>
            </a:r>
          </a:p>
        </p:txBody>
      </p:sp>
      <p:sp>
        <p:nvSpPr>
          <p:cNvPr id="3" name="Text Placeholder 2"/>
          <p:cNvSpPr>
            <a:spLocks noGrp="1"/>
          </p:cNvSpPr>
          <p:nvPr>
            <p:ph type="body" sz="quarter" idx="18"/>
          </p:nvPr>
        </p:nvSpPr>
        <p:spPr/>
        <p:txBody>
          <a:bodyPr/>
          <a:lstStyle/>
          <a:p>
            <a:r>
              <a:rPr lang="en-US" dirty="0" smtClean="0"/>
              <a:t>Source: </a:t>
            </a:r>
            <a:r>
              <a:rPr lang="en-US" dirty="0"/>
              <a:t>1. </a:t>
            </a:r>
            <a:r>
              <a:rPr lang="en-US" dirty="0" err="1" smtClean="0"/>
              <a:t>comScore</a:t>
            </a:r>
            <a:r>
              <a:rPr lang="en-US" dirty="0" smtClean="0"/>
              <a:t> </a:t>
            </a:r>
            <a:r>
              <a:rPr lang="en-US" dirty="0"/>
              <a:t>May </a:t>
            </a:r>
            <a:r>
              <a:rPr lang="en-US" dirty="0" smtClean="0"/>
              <a:t>2013; </a:t>
            </a:r>
            <a:r>
              <a:rPr lang="en-US" dirty="0"/>
              <a:t>2. Microsoft Internal Data, H1 </a:t>
            </a:r>
            <a:r>
              <a:rPr lang="en-US" dirty="0" smtClean="0"/>
              <a:t>2013; 3. </a:t>
            </a:r>
            <a:r>
              <a:rPr lang="en-US" dirty="0" err="1" smtClean="0"/>
              <a:t>comScore</a:t>
            </a:r>
            <a:r>
              <a:rPr lang="en-US" dirty="0" smtClean="0"/>
              <a:t> May 2013</a:t>
            </a:r>
            <a:endParaRPr lang="en-US" dirty="0"/>
          </a:p>
        </p:txBody>
      </p:sp>
      <p:sp>
        <p:nvSpPr>
          <p:cNvPr id="15" name="Rectangle 14"/>
          <p:cNvSpPr/>
          <p:nvPr/>
        </p:nvSpPr>
        <p:spPr bwMode="auto">
          <a:xfrm>
            <a:off x="301624" y="740745"/>
            <a:ext cx="4251960" cy="180136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301624" y="2589656"/>
            <a:ext cx="4251960" cy="180136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397485" y="2589656"/>
            <a:ext cx="1317016" cy="1794656"/>
          </a:xfrm>
          <a:prstGeom prst="rect">
            <a:avLst/>
          </a:prstGeom>
          <a:noFill/>
        </p:spPr>
        <p:txBody>
          <a:bodyPr wrap="square" lIns="0" tIns="0" rIns="0" bIns="0" rtlCol="0" anchor="ctr">
            <a:noAutofit/>
          </a:bodyPr>
          <a:lstStyle/>
          <a:p>
            <a:pPr>
              <a:lnSpc>
                <a:spcPct val="90000"/>
              </a:lnSpc>
              <a:spcAft>
                <a:spcPts val="600"/>
              </a:spcAft>
            </a:pPr>
            <a:r>
              <a:rPr lang="en-US" sz="2000" dirty="0" smtClean="0">
                <a:solidFill>
                  <a:schemeClr val="tx2"/>
                </a:solidFill>
                <a:latin typeface="+mj-lt"/>
              </a:rPr>
              <a:t>Mobile </a:t>
            </a:r>
            <a:r>
              <a:rPr lang="en-US" sz="2000" dirty="0" smtClean="0">
                <a:solidFill>
                  <a:schemeClr val="tx2"/>
                </a:solidFill>
                <a:latin typeface="+mj-lt"/>
              </a:rPr>
              <a:t/>
            </a:r>
            <a:br>
              <a:rPr lang="en-US" sz="2000" dirty="0" smtClean="0">
                <a:solidFill>
                  <a:schemeClr val="tx2"/>
                </a:solidFill>
                <a:latin typeface="+mj-lt"/>
              </a:rPr>
            </a:br>
            <a:r>
              <a:rPr lang="en-US" sz="2000" dirty="0" smtClean="0">
                <a:solidFill>
                  <a:schemeClr val="tx2"/>
                </a:solidFill>
                <a:latin typeface="+mj-lt"/>
              </a:rPr>
              <a:t>MSN </a:t>
            </a:r>
            <a:r>
              <a:rPr lang="en-US" sz="2000" dirty="0">
                <a:solidFill>
                  <a:schemeClr val="tx2"/>
                </a:solidFill>
                <a:latin typeface="+mj-lt"/>
              </a:rPr>
              <a:t>and Bing Apps</a:t>
            </a:r>
            <a:endParaRPr lang="en-US" sz="1800" dirty="0" smtClean="0">
              <a:solidFill>
                <a:schemeClr val="tx2"/>
              </a:solidFill>
              <a:latin typeface="+mj-lt"/>
            </a:endParaRPr>
          </a:p>
        </p:txBody>
      </p:sp>
      <p:sp>
        <p:nvSpPr>
          <p:cNvPr id="45" name="Rectangle 44"/>
          <p:cNvSpPr/>
          <p:nvPr/>
        </p:nvSpPr>
        <p:spPr bwMode="auto">
          <a:xfrm>
            <a:off x="1407382" y="745125"/>
            <a:ext cx="1014984" cy="1014984"/>
          </a:xfrm>
          <a:prstGeom prst="rect">
            <a:avLst/>
          </a:prstGeom>
          <a:solidFill>
            <a:srgbClr val="353535">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2471853" y="745125"/>
            <a:ext cx="1014984" cy="1014984"/>
          </a:xfrm>
          <a:prstGeom prst="rect">
            <a:avLst/>
          </a:prstGeom>
          <a:solidFill>
            <a:srgbClr val="353535">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3536324" y="745125"/>
            <a:ext cx="1014984" cy="1014984"/>
          </a:xfrm>
          <a:prstGeom prst="rect">
            <a:avLst/>
          </a:prstGeom>
          <a:solidFill>
            <a:srgbClr val="353535">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3592058"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Minutes Viewed</a:t>
            </a:r>
            <a:endParaRPr lang="en-US" sz="800" dirty="0" smtClean="0">
              <a:solidFill>
                <a:schemeClr val="tx2"/>
              </a:solidFill>
            </a:endParaRPr>
          </a:p>
        </p:txBody>
      </p:sp>
      <p:sp>
        <p:nvSpPr>
          <p:cNvPr id="33" name="TextBox 32"/>
          <p:cNvSpPr txBox="1"/>
          <p:nvPr/>
        </p:nvSpPr>
        <p:spPr>
          <a:xfrm>
            <a:off x="3592058"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210M</a:t>
            </a:r>
          </a:p>
        </p:txBody>
      </p:sp>
      <p:sp>
        <p:nvSpPr>
          <p:cNvPr id="30" name="TextBox 29"/>
          <p:cNvSpPr txBox="1"/>
          <p:nvPr/>
        </p:nvSpPr>
        <p:spPr>
          <a:xfrm>
            <a:off x="1473888"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Reach</a:t>
            </a:r>
            <a:endParaRPr lang="en-US" sz="800" dirty="0" smtClean="0">
              <a:solidFill>
                <a:schemeClr val="tx2"/>
              </a:solidFill>
            </a:endParaRPr>
          </a:p>
        </p:txBody>
      </p:sp>
      <p:sp>
        <p:nvSpPr>
          <p:cNvPr id="29" name="TextBox 28"/>
          <p:cNvSpPr txBox="1"/>
          <p:nvPr/>
        </p:nvSpPr>
        <p:spPr>
          <a:xfrm>
            <a:off x="1473888"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16.6M</a:t>
            </a:r>
          </a:p>
        </p:txBody>
      </p:sp>
      <p:sp>
        <p:nvSpPr>
          <p:cNvPr id="32" name="TextBox 31"/>
          <p:cNvSpPr txBox="1"/>
          <p:nvPr/>
        </p:nvSpPr>
        <p:spPr>
          <a:xfrm>
            <a:off x="2519148"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PV/</a:t>
            </a:r>
            <a:br>
              <a:rPr lang="en-US" sz="1200" dirty="0" smtClean="0">
                <a:solidFill>
                  <a:schemeClr val="tx2"/>
                </a:solidFill>
              </a:rPr>
            </a:br>
            <a:r>
              <a:rPr lang="en-US" sz="1200" dirty="0" smtClean="0">
                <a:solidFill>
                  <a:schemeClr val="tx2"/>
                </a:solidFill>
              </a:rPr>
              <a:t>Queries</a:t>
            </a:r>
            <a:endParaRPr lang="en-US" sz="800" dirty="0" smtClean="0">
              <a:solidFill>
                <a:schemeClr val="tx2"/>
              </a:solidFill>
            </a:endParaRPr>
          </a:p>
        </p:txBody>
      </p:sp>
      <p:sp>
        <p:nvSpPr>
          <p:cNvPr id="31" name="TextBox 30"/>
          <p:cNvSpPr txBox="1"/>
          <p:nvPr/>
        </p:nvSpPr>
        <p:spPr>
          <a:xfrm>
            <a:off x="2519148"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269M</a:t>
            </a:r>
          </a:p>
        </p:txBody>
      </p:sp>
      <p:sp>
        <p:nvSpPr>
          <p:cNvPr id="70" name="Rectangle 69"/>
          <p:cNvSpPr/>
          <p:nvPr/>
        </p:nvSpPr>
        <p:spPr bwMode="auto">
          <a:xfrm>
            <a:off x="301492" y="1810593"/>
            <a:ext cx="905256"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364554" y="1870961"/>
            <a:ext cx="817394" cy="681046"/>
          </a:xfrm>
          <a:prstGeom prst="rect">
            <a:avLst/>
          </a:prstGeom>
          <a:noFill/>
        </p:spPr>
        <p:txBody>
          <a:bodyPr wrap="square" lIns="0" tIns="0" rIns="0" bIns="0" rtlCol="0" anchor="t">
            <a:noAutofit/>
          </a:bodyPr>
          <a:lstStyle/>
          <a:p>
            <a:pPr>
              <a:lnSpc>
                <a:spcPct val="90000"/>
              </a:lnSpc>
              <a:spcAft>
                <a:spcPts val="600"/>
              </a:spcAft>
            </a:pPr>
            <a:r>
              <a:rPr lang="en-US" dirty="0" smtClean="0">
                <a:solidFill>
                  <a:schemeClr val="tx2"/>
                </a:solidFill>
                <a:latin typeface="+mj-lt"/>
              </a:rPr>
              <a:t>Target Audience</a:t>
            </a:r>
            <a:endParaRPr lang="en-US" sz="1200" dirty="0" smtClean="0">
              <a:solidFill>
                <a:schemeClr val="tx2"/>
              </a:solidFill>
              <a:latin typeface="+mj-lt"/>
            </a:endParaRPr>
          </a:p>
        </p:txBody>
      </p:sp>
      <p:sp>
        <p:nvSpPr>
          <p:cNvPr id="48" name="Rectangle 47"/>
          <p:cNvSpPr/>
          <p:nvPr/>
        </p:nvSpPr>
        <p:spPr bwMode="auto">
          <a:xfrm>
            <a:off x="1253492" y="1810593"/>
            <a:ext cx="621792"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TextBox 55"/>
          <p:cNvSpPr txBox="1"/>
          <p:nvPr/>
        </p:nvSpPr>
        <p:spPr>
          <a:xfrm>
            <a:off x="1301117"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81%</a:t>
            </a:r>
          </a:p>
        </p:txBody>
      </p:sp>
      <p:sp>
        <p:nvSpPr>
          <p:cNvPr id="57" name="TextBox 56"/>
          <p:cNvSpPr txBox="1"/>
          <p:nvPr/>
        </p:nvSpPr>
        <p:spPr>
          <a:xfrm>
            <a:off x="1301117"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35+</a:t>
            </a:r>
          </a:p>
        </p:txBody>
      </p:sp>
      <p:sp>
        <p:nvSpPr>
          <p:cNvPr id="52" name="Rectangle 51"/>
          <p:cNvSpPr/>
          <p:nvPr/>
        </p:nvSpPr>
        <p:spPr bwMode="auto">
          <a:xfrm>
            <a:off x="1922028" y="1810593"/>
            <a:ext cx="621792"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TextBox 57"/>
          <p:cNvSpPr txBox="1"/>
          <p:nvPr/>
        </p:nvSpPr>
        <p:spPr>
          <a:xfrm>
            <a:off x="1963672"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53%</a:t>
            </a:r>
          </a:p>
        </p:txBody>
      </p:sp>
      <p:sp>
        <p:nvSpPr>
          <p:cNvPr id="59" name="TextBox 58"/>
          <p:cNvSpPr txBox="1"/>
          <p:nvPr/>
        </p:nvSpPr>
        <p:spPr>
          <a:xfrm>
            <a:off x="1963672"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Women</a:t>
            </a:r>
          </a:p>
        </p:txBody>
      </p:sp>
      <p:sp>
        <p:nvSpPr>
          <p:cNvPr id="53" name="Rectangle 52"/>
          <p:cNvSpPr/>
          <p:nvPr/>
        </p:nvSpPr>
        <p:spPr bwMode="auto">
          <a:xfrm>
            <a:off x="2590564" y="1810593"/>
            <a:ext cx="621792"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TextBox 59"/>
          <p:cNvSpPr txBox="1"/>
          <p:nvPr/>
        </p:nvSpPr>
        <p:spPr>
          <a:xfrm>
            <a:off x="2638189"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47%</a:t>
            </a:r>
          </a:p>
        </p:txBody>
      </p:sp>
      <p:sp>
        <p:nvSpPr>
          <p:cNvPr id="61" name="TextBox 60"/>
          <p:cNvSpPr txBox="1"/>
          <p:nvPr/>
        </p:nvSpPr>
        <p:spPr>
          <a:xfrm>
            <a:off x="2638189" y="2167197"/>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a:t>
            </a:r>
            <a:br>
              <a:rPr lang="en-US" sz="1000" dirty="0" smtClean="0">
                <a:solidFill>
                  <a:schemeClr val="tx2"/>
                </a:solidFill>
              </a:rPr>
            </a:br>
            <a:r>
              <a:rPr lang="en-US" sz="1000" dirty="0" smtClean="0">
                <a:solidFill>
                  <a:schemeClr val="tx2"/>
                </a:solidFill>
              </a:rPr>
              <a:t>Men</a:t>
            </a:r>
          </a:p>
        </p:txBody>
      </p:sp>
      <p:sp>
        <p:nvSpPr>
          <p:cNvPr id="54" name="Rectangle 53"/>
          <p:cNvSpPr/>
          <p:nvPr/>
        </p:nvSpPr>
        <p:spPr bwMode="auto">
          <a:xfrm>
            <a:off x="3259100" y="1810593"/>
            <a:ext cx="621792"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p:cNvSpPr txBox="1"/>
          <p:nvPr/>
        </p:nvSpPr>
        <p:spPr>
          <a:xfrm>
            <a:off x="3303147"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43%</a:t>
            </a:r>
          </a:p>
        </p:txBody>
      </p:sp>
      <p:sp>
        <p:nvSpPr>
          <p:cNvPr id="63" name="TextBox 62"/>
          <p:cNvSpPr txBox="1"/>
          <p:nvPr/>
        </p:nvSpPr>
        <p:spPr>
          <a:xfrm>
            <a:off x="3303147"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$75k+</a:t>
            </a:r>
            <a:br>
              <a:rPr lang="en-US" sz="1000" dirty="0" smtClean="0">
                <a:solidFill>
                  <a:schemeClr val="tx2"/>
                </a:solidFill>
              </a:rPr>
            </a:br>
            <a:r>
              <a:rPr lang="en-US" sz="1000" dirty="0" smtClean="0">
                <a:solidFill>
                  <a:schemeClr val="tx2"/>
                </a:solidFill>
              </a:rPr>
              <a:t>HHI</a:t>
            </a:r>
          </a:p>
        </p:txBody>
      </p:sp>
      <p:sp>
        <p:nvSpPr>
          <p:cNvPr id="55" name="Rectangle 54"/>
          <p:cNvSpPr/>
          <p:nvPr/>
        </p:nvSpPr>
        <p:spPr bwMode="auto">
          <a:xfrm>
            <a:off x="3927635" y="1810593"/>
            <a:ext cx="621792" cy="731520"/>
          </a:xfrm>
          <a:prstGeom prst="rect">
            <a:avLst/>
          </a:prstGeom>
          <a:solidFill>
            <a:srgbClr val="0025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4" name="TextBox 63"/>
          <p:cNvSpPr txBox="1"/>
          <p:nvPr/>
        </p:nvSpPr>
        <p:spPr>
          <a:xfrm>
            <a:off x="3975260"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43%</a:t>
            </a:r>
          </a:p>
        </p:txBody>
      </p:sp>
      <p:sp>
        <p:nvSpPr>
          <p:cNvPr id="65" name="TextBox 64"/>
          <p:cNvSpPr txBox="1"/>
          <p:nvPr/>
        </p:nvSpPr>
        <p:spPr>
          <a:xfrm>
            <a:off x="3975260" y="2177948"/>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College educated</a:t>
            </a:r>
          </a:p>
        </p:txBody>
      </p:sp>
      <p:sp>
        <p:nvSpPr>
          <p:cNvPr id="77" name="Rectangle 76"/>
          <p:cNvSpPr/>
          <p:nvPr/>
        </p:nvSpPr>
        <p:spPr bwMode="auto">
          <a:xfrm>
            <a:off x="4608529" y="740745"/>
            <a:ext cx="4251960" cy="180136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Box 77"/>
          <p:cNvSpPr txBox="1"/>
          <p:nvPr/>
        </p:nvSpPr>
        <p:spPr>
          <a:xfrm>
            <a:off x="4704390" y="738301"/>
            <a:ext cx="1009898" cy="1072292"/>
          </a:xfrm>
          <a:prstGeom prst="rect">
            <a:avLst/>
          </a:prstGeom>
          <a:noFill/>
        </p:spPr>
        <p:txBody>
          <a:bodyPr wrap="square" lIns="0" tIns="0" rIns="0" bIns="0" rtlCol="0" anchor="ctr">
            <a:noAutofit/>
          </a:bodyPr>
          <a:lstStyle/>
          <a:p>
            <a:pPr>
              <a:lnSpc>
                <a:spcPct val="90000"/>
              </a:lnSpc>
              <a:spcAft>
                <a:spcPts val="600"/>
              </a:spcAft>
            </a:pPr>
            <a:r>
              <a:rPr lang="en-US" sz="2000" dirty="0">
                <a:solidFill>
                  <a:schemeClr val="tx2"/>
                </a:solidFill>
                <a:latin typeface="+mj-lt"/>
              </a:rPr>
              <a:t/>
            </a:r>
            <a:br>
              <a:rPr lang="en-US" sz="2000" dirty="0">
                <a:solidFill>
                  <a:schemeClr val="tx2"/>
                </a:solidFill>
                <a:latin typeface="+mj-lt"/>
              </a:rPr>
            </a:br>
            <a:r>
              <a:rPr lang="en-US" sz="2000" dirty="0" smtClean="0">
                <a:solidFill>
                  <a:schemeClr val="tx2"/>
                </a:solidFill>
                <a:latin typeface="+mj-lt"/>
              </a:rPr>
              <a:t>Finance App</a:t>
            </a:r>
            <a:endParaRPr lang="en-US" sz="1800" dirty="0" smtClean="0">
              <a:solidFill>
                <a:schemeClr val="tx2"/>
              </a:solidFill>
              <a:latin typeface="+mj-lt"/>
            </a:endParaRPr>
          </a:p>
        </p:txBody>
      </p:sp>
      <p:sp>
        <p:nvSpPr>
          <p:cNvPr id="79" name="Rectangle 78"/>
          <p:cNvSpPr/>
          <p:nvPr/>
        </p:nvSpPr>
        <p:spPr bwMode="auto">
          <a:xfrm>
            <a:off x="5714287" y="745125"/>
            <a:ext cx="1014984" cy="1014984"/>
          </a:xfrm>
          <a:prstGeom prst="rect">
            <a:avLst/>
          </a:prstGeom>
          <a:solidFill>
            <a:srgbClr val="353535">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6778758" y="745125"/>
            <a:ext cx="1014984" cy="1014984"/>
          </a:xfrm>
          <a:prstGeom prst="rect">
            <a:avLst/>
          </a:prstGeom>
          <a:solidFill>
            <a:srgbClr val="353535">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7843229" y="745125"/>
            <a:ext cx="1014984" cy="1014984"/>
          </a:xfrm>
          <a:prstGeom prst="rect">
            <a:avLst/>
          </a:prstGeom>
          <a:solidFill>
            <a:srgbClr val="353535">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p:cNvSpPr txBox="1"/>
          <p:nvPr/>
        </p:nvSpPr>
        <p:spPr>
          <a:xfrm>
            <a:off x="7898963"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Minutes Viewed</a:t>
            </a:r>
            <a:endParaRPr lang="en-US" sz="800" dirty="0" smtClean="0">
              <a:solidFill>
                <a:schemeClr val="tx2"/>
              </a:solidFill>
            </a:endParaRPr>
          </a:p>
        </p:txBody>
      </p:sp>
      <p:sp>
        <p:nvSpPr>
          <p:cNvPr id="83" name="TextBox 82"/>
          <p:cNvSpPr txBox="1"/>
          <p:nvPr/>
        </p:nvSpPr>
        <p:spPr>
          <a:xfrm>
            <a:off x="7898963"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18.5M</a:t>
            </a:r>
          </a:p>
        </p:txBody>
      </p:sp>
      <p:sp>
        <p:nvSpPr>
          <p:cNvPr id="84" name="TextBox 83"/>
          <p:cNvSpPr txBox="1"/>
          <p:nvPr/>
        </p:nvSpPr>
        <p:spPr>
          <a:xfrm>
            <a:off x="5780793"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Reach</a:t>
            </a:r>
            <a:endParaRPr lang="en-US" sz="800" dirty="0" smtClean="0">
              <a:solidFill>
                <a:schemeClr val="tx2"/>
              </a:solidFill>
            </a:endParaRPr>
          </a:p>
        </p:txBody>
      </p:sp>
      <p:sp>
        <p:nvSpPr>
          <p:cNvPr id="85" name="TextBox 84"/>
          <p:cNvSpPr txBox="1"/>
          <p:nvPr/>
        </p:nvSpPr>
        <p:spPr>
          <a:xfrm>
            <a:off x="5780793"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1.5M</a:t>
            </a:r>
          </a:p>
        </p:txBody>
      </p:sp>
      <p:sp>
        <p:nvSpPr>
          <p:cNvPr id="86" name="TextBox 85"/>
          <p:cNvSpPr txBox="1"/>
          <p:nvPr/>
        </p:nvSpPr>
        <p:spPr>
          <a:xfrm>
            <a:off x="6826053" y="814244"/>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PV/</a:t>
            </a:r>
            <a:br>
              <a:rPr lang="en-US" sz="1200" dirty="0" smtClean="0">
                <a:solidFill>
                  <a:schemeClr val="tx2"/>
                </a:solidFill>
              </a:rPr>
            </a:br>
            <a:r>
              <a:rPr lang="en-US" sz="1200" dirty="0" smtClean="0">
                <a:solidFill>
                  <a:schemeClr val="tx2"/>
                </a:solidFill>
              </a:rPr>
              <a:t>Queries</a:t>
            </a:r>
            <a:endParaRPr lang="en-US" sz="800" dirty="0" smtClean="0">
              <a:solidFill>
                <a:schemeClr val="tx2"/>
              </a:solidFill>
            </a:endParaRPr>
          </a:p>
        </p:txBody>
      </p:sp>
      <p:sp>
        <p:nvSpPr>
          <p:cNvPr id="87" name="TextBox 86"/>
          <p:cNvSpPr txBox="1"/>
          <p:nvPr/>
        </p:nvSpPr>
        <p:spPr>
          <a:xfrm>
            <a:off x="6826053" y="1203654"/>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8.1M</a:t>
            </a:r>
          </a:p>
        </p:txBody>
      </p:sp>
      <p:sp>
        <p:nvSpPr>
          <p:cNvPr id="88" name="Rectangle 87"/>
          <p:cNvSpPr/>
          <p:nvPr/>
        </p:nvSpPr>
        <p:spPr bwMode="auto">
          <a:xfrm>
            <a:off x="4608397" y="1810593"/>
            <a:ext cx="905256"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TextBox 88"/>
          <p:cNvSpPr txBox="1"/>
          <p:nvPr/>
        </p:nvSpPr>
        <p:spPr>
          <a:xfrm>
            <a:off x="4671459" y="1870961"/>
            <a:ext cx="817394" cy="681046"/>
          </a:xfrm>
          <a:prstGeom prst="rect">
            <a:avLst/>
          </a:prstGeom>
          <a:noFill/>
        </p:spPr>
        <p:txBody>
          <a:bodyPr wrap="square" lIns="0" tIns="0" rIns="0" bIns="0" rtlCol="0" anchor="t">
            <a:noAutofit/>
          </a:bodyPr>
          <a:lstStyle/>
          <a:p>
            <a:pPr>
              <a:lnSpc>
                <a:spcPct val="90000"/>
              </a:lnSpc>
              <a:spcAft>
                <a:spcPts val="600"/>
              </a:spcAft>
            </a:pPr>
            <a:r>
              <a:rPr lang="en-US" dirty="0" smtClean="0">
                <a:solidFill>
                  <a:schemeClr val="tx2"/>
                </a:solidFill>
                <a:latin typeface="+mj-lt"/>
              </a:rPr>
              <a:t>Target Audience</a:t>
            </a:r>
            <a:endParaRPr lang="en-US" sz="1200" dirty="0" smtClean="0">
              <a:solidFill>
                <a:schemeClr val="tx2"/>
              </a:solidFill>
              <a:latin typeface="+mj-lt"/>
            </a:endParaRPr>
          </a:p>
        </p:txBody>
      </p:sp>
      <p:sp>
        <p:nvSpPr>
          <p:cNvPr id="90" name="Rectangle 89"/>
          <p:cNvSpPr/>
          <p:nvPr/>
        </p:nvSpPr>
        <p:spPr bwMode="auto">
          <a:xfrm>
            <a:off x="5560397" y="1810593"/>
            <a:ext cx="621792"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TextBox 90"/>
          <p:cNvSpPr txBox="1"/>
          <p:nvPr/>
        </p:nvSpPr>
        <p:spPr>
          <a:xfrm>
            <a:off x="5608022"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62%</a:t>
            </a:r>
          </a:p>
        </p:txBody>
      </p:sp>
      <p:sp>
        <p:nvSpPr>
          <p:cNvPr id="92" name="TextBox 91"/>
          <p:cNvSpPr txBox="1"/>
          <p:nvPr/>
        </p:nvSpPr>
        <p:spPr>
          <a:xfrm>
            <a:off x="5608022"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35+</a:t>
            </a:r>
          </a:p>
        </p:txBody>
      </p:sp>
      <p:sp>
        <p:nvSpPr>
          <p:cNvPr id="93" name="Rectangle 92"/>
          <p:cNvSpPr/>
          <p:nvPr/>
        </p:nvSpPr>
        <p:spPr bwMode="auto">
          <a:xfrm>
            <a:off x="6228933" y="1810593"/>
            <a:ext cx="621792"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TextBox 93"/>
          <p:cNvSpPr txBox="1"/>
          <p:nvPr/>
        </p:nvSpPr>
        <p:spPr>
          <a:xfrm>
            <a:off x="6270577"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32%</a:t>
            </a:r>
          </a:p>
        </p:txBody>
      </p:sp>
      <p:sp>
        <p:nvSpPr>
          <p:cNvPr id="95" name="TextBox 94"/>
          <p:cNvSpPr txBox="1"/>
          <p:nvPr/>
        </p:nvSpPr>
        <p:spPr>
          <a:xfrm>
            <a:off x="6270577"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Women</a:t>
            </a:r>
          </a:p>
        </p:txBody>
      </p:sp>
      <p:sp>
        <p:nvSpPr>
          <p:cNvPr id="96" name="Rectangle 95"/>
          <p:cNvSpPr/>
          <p:nvPr/>
        </p:nvSpPr>
        <p:spPr bwMode="auto">
          <a:xfrm>
            <a:off x="6897469" y="1810593"/>
            <a:ext cx="621792"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TextBox 96"/>
          <p:cNvSpPr txBox="1"/>
          <p:nvPr/>
        </p:nvSpPr>
        <p:spPr>
          <a:xfrm>
            <a:off x="6945094"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68%</a:t>
            </a:r>
          </a:p>
        </p:txBody>
      </p:sp>
      <p:sp>
        <p:nvSpPr>
          <p:cNvPr id="98" name="TextBox 97"/>
          <p:cNvSpPr txBox="1"/>
          <p:nvPr/>
        </p:nvSpPr>
        <p:spPr>
          <a:xfrm>
            <a:off x="6945094" y="2167197"/>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a:t>
            </a:r>
            <a:br>
              <a:rPr lang="en-US" sz="1000" dirty="0" smtClean="0">
                <a:solidFill>
                  <a:schemeClr val="tx2"/>
                </a:solidFill>
              </a:rPr>
            </a:br>
            <a:r>
              <a:rPr lang="en-US" sz="1000" dirty="0" smtClean="0">
                <a:solidFill>
                  <a:schemeClr val="tx2"/>
                </a:solidFill>
              </a:rPr>
              <a:t>Men</a:t>
            </a:r>
          </a:p>
        </p:txBody>
      </p:sp>
      <p:sp>
        <p:nvSpPr>
          <p:cNvPr id="99" name="Rectangle 98"/>
          <p:cNvSpPr/>
          <p:nvPr/>
        </p:nvSpPr>
        <p:spPr bwMode="auto">
          <a:xfrm>
            <a:off x="7566005" y="1810593"/>
            <a:ext cx="621792"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TextBox 99"/>
          <p:cNvSpPr txBox="1"/>
          <p:nvPr/>
        </p:nvSpPr>
        <p:spPr>
          <a:xfrm>
            <a:off x="7610052"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38%</a:t>
            </a:r>
          </a:p>
        </p:txBody>
      </p:sp>
      <p:sp>
        <p:nvSpPr>
          <p:cNvPr id="101" name="TextBox 100"/>
          <p:cNvSpPr txBox="1"/>
          <p:nvPr/>
        </p:nvSpPr>
        <p:spPr>
          <a:xfrm>
            <a:off x="7610052" y="2175496"/>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$75k+</a:t>
            </a:r>
            <a:br>
              <a:rPr lang="en-US" sz="1000" dirty="0" smtClean="0">
                <a:solidFill>
                  <a:schemeClr val="tx2"/>
                </a:solidFill>
              </a:rPr>
            </a:br>
            <a:r>
              <a:rPr lang="en-US" sz="1000" dirty="0" smtClean="0">
                <a:solidFill>
                  <a:schemeClr val="tx2"/>
                </a:solidFill>
              </a:rPr>
              <a:t>HHI</a:t>
            </a:r>
          </a:p>
        </p:txBody>
      </p:sp>
      <p:sp>
        <p:nvSpPr>
          <p:cNvPr id="102" name="Rectangle 101"/>
          <p:cNvSpPr/>
          <p:nvPr/>
        </p:nvSpPr>
        <p:spPr bwMode="auto">
          <a:xfrm>
            <a:off x="8234540" y="1810593"/>
            <a:ext cx="621792" cy="731520"/>
          </a:xfrm>
          <a:prstGeom prst="rect">
            <a:avLst/>
          </a:prstGeom>
          <a:solidFill>
            <a:srgbClr val="7F4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TextBox 102"/>
          <p:cNvSpPr txBox="1"/>
          <p:nvPr/>
        </p:nvSpPr>
        <p:spPr>
          <a:xfrm>
            <a:off x="8282165" y="1855059"/>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42%</a:t>
            </a:r>
          </a:p>
        </p:txBody>
      </p:sp>
      <p:sp>
        <p:nvSpPr>
          <p:cNvPr id="104" name="TextBox 103"/>
          <p:cNvSpPr txBox="1"/>
          <p:nvPr/>
        </p:nvSpPr>
        <p:spPr>
          <a:xfrm>
            <a:off x="8282165" y="2177948"/>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College educated</a:t>
            </a:r>
          </a:p>
        </p:txBody>
      </p:sp>
      <p:sp>
        <p:nvSpPr>
          <p:cNvPr id="105" name="Rectangle 104"/>
          <p:cNvSpPr/>
          <p:nvPr/>
        </p:nvSpPr>
        <p:spPr bwMode="auto">
          <a:xfrm>
            <a:off x="4608529" y="2592100"/>
            <a:ext cx="4251960" cy="180136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5714287" y="2596480"/>
            <a:ext cx="1014984" cy="1014984"/>
          </a:xfrm>
          <a:prstGeom prst="rect">
            <a:avLst/>
          </a:prstGeom>
          <a:solidFill>
            <a:srgbClr val="00091A">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Rectangle 107"/>
          <p:cNvSpPr/>
          <p:nvPr/>
        </p:nvSpPr>
        <p:spPr bwMode="auto">
          <a:xfrm>
            <a:off x="6778758" y="2596480"/>
            <a:ext cx="1014984" cy="1014984"/>
          </a:xfrm>
          <a:prstGeom prst="rect">
            <a:avLst/>
          </a:prstGeom>
          <a:solidFill>
            <a:srgbClr val="00091A">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7843229" y="2596480"/>
            <a:ext cx="1014984" cy="1014984"/>
          </a:xfrm>
          <a:prstGeom prst="rect">
            <a:avLst/>
          </a:prstGeom>
          <a:solidFill>
            <a:srgbClr val="00091A">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TextBox 109"/>
          <p:cNvSpPr txBox="1"/>
          <p:nvPr/>
        </p:nvSpPr>
        <p:spPr>
          <a:xfrm>
            <a:off x="7898963" y="2665599"/>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Minutes Viewed</a:t>
            </a:r>
            <a:endParaRPr lang="en-US" sz="800" dirty="0" smtClean="0">
              <a:solidFill>
                <a:schemeClr val="tx2"/>
              </a:solidFill>
            </a:endParaRPr>
          </a:p>
        </p:txBody>
      </p:sp>
      <p:sp>
        <p:nvSpPr>
          <p:cNvPr id="111" name="TextBox 110"/>
          <p:cNvSpPr txBox="1"/>
          <p:nvPr/>
        </p:nvSpPr>
        <p:spPr>
          <a:xfrm>
            <a:off x="7898963" y="3055009"/>
            <a:ext cx="914400" cy="502920"/>
          </a:xfrm>
          <a:prstGeom prst="rect">
            <a:avLst/>
          </a:prstGeom>
          <a:noFill/>
        </p:spPr>
        <p:txBody>
          <a:bodyPr wrap="square" lIns="0" tIns="0" rIns="0" bIns="0" rtlCol="0" anchor="ctr">
            <a:noAutofit/>
          </a:bodyPr>
          <a:lstStyle/>
          <a:p>
            <a:pPr>
              <a:lnSpc>
                <a:spcPct val="90000"/>
              </a:lnSpc>
            </a:pPr>
            <a:r>
              <a:rPr lang="en-US" sz="2000" dirty="0" smtClean="0">
                <a:solidFill>
                  <a:schemeClr val="tx2"/>
                </a:solidFill>
                <a:latin typeface="+mj-lt"/>
              </a:rPr>
              <a:t>1,595M</a:t>
            </a:r>
          </a:p>
        </p:txBody>
      </p:sp>
      <p:sp>
        <p:nvSpPr>
          <p:cNvPr id="112" name="TextBox 111"/>
          <p:cNvSpPr txBox="1"/>
          <p:nvPr/>
        </p:nvSpPr>
        <p:spPr>
          <a:xfrm>
            <a:off x="5780793" y="2665599"/>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Reach</a:t>
            </a:r>
            <a:endParaRPr lang="en-US" sz="800" dirty="0" smtClean="0">
              <a:solidFill>
                <a:schemeClr val="tx2"/>
              </a:solidFill>
            </a:endParaRPr>
          </a:p>
        </p:txBody>
      </p:sp>
      <p:sp>
        <p:nvSpPr>
          <p:cNvPr id="113" name="TextBox 112"/>
          <p:cNvSpPr txBox="1"/>
          <p:nvPr/>
        </p:nvSpPr>
        <p:spPr>
          <a:xfrm>
            <a:off x="5780793" y="3055009"/>
            <a:ext cx="914400" cy="502920"/>
          </a:xfrm>
          <a:prstGeom prst="rect">
            <a:avLst/>
          </a:prstGeom>
          <a:noFill/>
        </p:spPr>
        <p:txBody>
          <a:bodyPr wrap="square" lIns="0" tIns="0" rIns="0" bIns="0" rtlCol="0" anchor="ctr">
            <a:noAutofit/>
          </a:bodyPr>
          <a:lstStyle/>
          <a:p>
            <a:pPr>
              <a:lnSpc>
                <a:spcPct val="90000"/>
              </a:lnSpc>
            </a:pPr>
            <a:r>
              <a:rPr lang="en-US" sz="2000" dirty="0" smtClean="0">
                <a:solidFill>
                  <a:schemeClr val="tx2"/>
                </a:solidFill>
                <a:latin typeface="+mj-lt"/>
              </a:rPr>
              <a:t>103.2M</a:t>
            </a:r>
          </a:p>
        </p:txBody>
      </p:sp>
      <p:sp>
        <p:nvSpPr>
          <p:cNvPr id="114" name="TextBox 113"/>
          <p:cNvSpPr txBox="1"/>
          <p:nvPr/>
        </p:nvSpPr>
        <p:spPr>
          <a:xfrm>
            <a:off x="6826053" y="2665599"/>
            <a:ext cx="822960" cy="282452"/>
          </a:xfrm>
          <a:prstGeom prst="rect">
            <a:avLst/>
          </a:prstGeom>
          <a:noFill/>
        </p:spPr>
        <p:txBody>
          <a:bodyPr wrap="square" lIns="0" tIns="0" rIns="0" bIns="0" rtlCol="0">
            <a:noAutofit/>
          </a:bodyPr>
          <a:lstStyle/>
          <a:p>
            <a:pPr>
              <a:lnSpc>
                <a:spcPct val="90000"/>
              </a:lnSpc>
            </a:pPr>
            <a:r>
              <a:rPr lang="en-US" sz="1200" dirty="0" smtClean="0">
                <a:solidFill>
                  <a:schemeClr val="tx2"/>
                </a:solidFill>
              </a:rPr>
              <a:t>PV/</a:t>
            </a:r>
            <a:br>
              <a:rPr lang="en-US" sz="1200" dirty="0" smtClean="0">
                <a:solidFill>
                  <a:schemeClr val="tx2"/>
                </a:solidFill>
              </a:rPr>
            </a:br>
            <a:r>
              <a:rPr lang="en-US" sz="1200" dirty="0" smtClean="0">
                <a:solidFill>
                  <a:schemeClr val="tx2"/>
                </a:solidFill>
              </a:rPr>
              <a:t>Queries</a:t>
            </a:r>
            <a:endParaRPr lang="en-US" sz="800" dirty="0" smtClean="0">
              <a:solidFill>
                <a:schemeClr val="tx2"/>
              </a:solidFill>
            </a:endParaRPr>
          </a:p>
        </p:txBody>
      </p:sp>
      <p:sp>
        <p:nvSpPr>
          <p:cNvPr id="115" name="TextBox 114"/>
          <p:cNvSpPr txBox="1"/>
          <p:nvPr/>
        </p:nvSpPr>
        <p:spPr>
          <a:xfrm>
            <a:off x="6826053" y="3055009"/>
            <a:ext cx="914400" cy="502920"/>
          </a:xfrm>
          <a:prstGeom prst="rect">
            <a:avLst/>
          </a:prstGeom>
          <a:noFill/>
        </p:spPr>
        <p:txBody>
          <a:bodyPr wrap="square" lIns="0" tIns="0" rIns="0" bIns="0" rtlCol="0" anchor="ctr">
            <a:noAutofit/>
          </a:bodyPr>
          <a:lstStyle/>
          <a:p>
            <a:pPr>
              <a:lnSpc>
                <a:spcPct val="90000"/>
              </a:lnSpc>
            </a:pPr>
            <a:r>
              <a:rPr lang="en-US" sz="2000" dirty="0" smtClean="0">
                <a:solidFill>
                  <a:schemeClr val="tx2"/>
                </a:solidFill>
                <a:latin typeface="+mj-lt"/>
              </a:rPr>
              <a:t>3,506M</a:t>
            </a:r>
          </a:p>
        </p:txBody>
      </p:sp>
      <p:sp>
        <p:nvSpPr>
          <p:cNvPr id="116" name="Rectangle 115"/>
          <p:cNvSpPr/>
          <p:nvPr/>
        </p:nvSpPr>
        <p:spPr bwMode="auto">
          <a:xfrm>
            <a:off x="4608397" y="3661948"/>
            <a:ext cx="905256"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7" name="TextBox 116"/>
          <p:cNvSpPr txBox="1"/>
          <p:nvPr/>
        </p:nvSpPr>
        <p:spPr>
          <a:xfrm>
            <a:off x="4671459" y="3722316"/>
            <a:ext cx="817394" cy="681046"/>
          </a:xfrm>
          <a:prstGeom prst="rect">
            <a:avLst/>
          </a:prstGeom>
          <a:noFill/>
        </p:spPr>
        <p:txBody>
          <a:bodyPr wrap="square" lIns="0" tIns="0" rIns="0" bIns="0" rtlCol="0" anchor="t">
            <a:noAutofit/>
          </a:bodyPr>
          <a:lstStyle/>
          <a:p>
            <a:pPr>
              <a:lnSpc>
                <a:spcPct val="90000"/>
              </a:lnSpc>
              <a:spcAft>
                <a:spcPts val="600"/>
              </a:spcAft>
            </a:pPr>
            <a:r>
              <a:rPr lang="en-US" dirty="0" smtClean="0">
                <a:solidFill>
                  <a:schemeClr val="tx2"/>
                </a:solidFill>
                <a:latin typeface="+mj-lt"/>
              </a:rPr>
              <a:t>Target Audience</a:t>
            </a:r>
            <a:endParaRPr lang="en-US" sz="1200" dirty="0" smtClean="0">
              <a:solidFill>
                <a:schemeClr val="tx2"/>
              </a:solidFill>
              <a:latin typeface="+mj-lt"/>
            </a:endParaRPr>
          </a:p>
        </p:txBody>
      </p:sp>
      <p:sp>
        <p:nvSpPr>
          <p:cNvPr id="118" name="Rectangle 117"/>
          <p:cNvSpPr/>
          <p:nvPr/>
        </p:nvSpPr>
        <p:spPr bwMode="auto">
          <a:xfrm>
            <a:off x="5560397" y="3661948"/>
            <a:ext cx="621792"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9" name="TextBox 118"/>
          <p:cNvSpPr txBox="1"/>
          <p:nvPr/>
        </p:nvSpPr>
        <p:spPr>
          <a:xfrm>
            <a:off x="5608022" y="3706414"/>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69%</a:t>
            </a:r>
          </a:p>
        </p:txBody>
      </p:sp>
      <p:sp>
        <p:nvSpPr>
          <p:cNvPr id="120" name="TextBox 119"/>
          <p:cNvSpPr txBox="1"/>
          <p:nvPr/>
        </p:nvSpPr>
        <p:spPr>
          <a:xfrm>
            <a:off x="5608022" y="4026851"/>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35+</a:t>
            </a:r>
          </a:p>
        </p:txBody>
      </p:sp>
      <p:sp>
        <p:nvSpPr>
          <p:cNvPr id="121" name="Rectangle 120"/>
          <p:cNvSpPr/>
          <p:nvPr/>
        </p:nvSpPr>
        <p:spPr bwMode="auto">
          <a:xfrm>
            <a:off x="6228933" y="3661948"/>
            <a:ext cx="621792"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2" name="TextBox 121"/>
          <p:cNvSpPr txBox="1"/>
          <p:nvPr/>
        </p:nvSpPr>
        <p:spPr>
          <a:xfrm>
            <a:off x="6270577" y="3706414"/>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52%</a:t>
            </a:r>
          </a:p>
        </p:txBody>
      </p:sp>
      <p:sp>
        <p:nvSpPr>
          <p:cNvPr id="123" name="TextBox 122"/>
          <p:cNvSpPr txBox="1"/>
          <p:nvPr/>
        </p:nvSpPr>
        <p:spPr>
          <a:xfrm>
            <a:off x="6270577" y="4026851"/>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Women</a:t>
            </a:r>
          </a:p>
        </p:txBody>
      </p:sp>
      <p:sp>
        <p:nvSpPr>
          <p:cNvPr id="124" name="Rectangle 123"/>
          <p:cNvSpPr/>
          <p:nvPr/>
        </p:nvSpPr>
        <p:spPr bwMode="auto">
          <a:xfrm>
            <a:off x="6897469" y="3661948"/>
            <a:ext cx="621792"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TextBox 124"/>
          <p:cNvSpPr txBox="1"/>
          <p:nvPr/>
        </p:nvSpPr>
        <p:spPr>
          <a:xfrm>
            <a:off x="6945094" y="3706414"/>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48%</a:t>
            </a:r>
          </a:p>
        </p:txBody>
      </p:sp>
      <p:sp>
        <p:nvSpPr>
          <p:cNvPr id="126" name="TextBox 125"/>
          <p:cNvSpPr txBox="1"/>
          <p:nvPr/>
        </p:nvSpPr>
        <p:spPr>
          <a:xfrm>
            <a:off x="6945094" y="4018552"/>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Are </a:t>
            </a:r>
            <a:br>
              <a:rPr lang="en-US" sz="1000" dirty="0" smtClean="0">
                <a:solidFill>
                  <a:schemeClr val="tx2"/>
                </a:solidFill>
              </a:rPr>
            </a:br>
            <a:r>
              <a:rPr lang="en-US" sz="1000" dirty="0" smtClean="0">
                <a:solidFill>
                  <a:schemeClr val="tx2"/>
                </a:solidFill>
              </a:rPr>
              <a:t>Men</a:t>
            </a:r>
          </a:p>
        </p:txBody>
      </p:sp>
      <p:sp>
        <p:nvSpPr>
          <p:cNvPr id="127" name="Rectangle 126"/>
          <p:cNvSpPr/>
          <p:nvPr/>
        </p:nvSpPr>
        <p:spPr bwMode="auto">
          <a:xfrm>
            <a:off x="7566005" y="3661948"/>
            <a:ext cx="621792"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7610052" y="3706414"/>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47%</a:t>
            </a:r>
          </a:p>
        </p:txBody>
      </p:sp>
      <p:sp>
        <p:nvSpPr>
          <p:cNvPr id="129" name="TextBox 128"/>
          <p:cNvSpPr txBox="1"/>
          <p:nvPr/>
        </p:nvSpPr>
        <p:spPr>
          <a:xfrm>
            <a:off x="7610052" y="4026851"/>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$75k+</a:t>
            </a:r>
            <a:br>
              <a:rPr lang="en-US" sz="1000" dirty="0" smtClean="0">
                <a:solidFill>
                  <a:schemeClr val="tx2"/>
                </a:solidFill>
              </a:rPr>
            </a:br>
            <a:r>
              <a:rPr lang="en-US" sz="1000" dirty="0" smtClean="0">
                <a:solidFill>
                  <a:schemeClr val="tx2"/>
                </a:solidFill>
              </a:rPr>
              <a:t>HHI</a:t>
            </a:r>
          </a:p>
        </p:txBody>
      </p:sp>
      <p:sp>
        <p:nvSpPr>
          <p:cNvPr id="130" name="Rectangle 129"/>
          <p:cNvSpPr/>
          <p:nvPr/>
        </p:nvSpPr>
        <p:spPr bwMode="auto">
          <a:xfrm>
            <a:off x="8234540" y="3661948"/>
            <a:ext cx="621792" cy="731520"/>
          </a:xfrm>
          <a:prstGeom prst="rect">
            <a:avLst/>
          </a:prstGeom>
          <a:solidFill>
            <a:srgbClr val="9D9D9D">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TextBox 130"/>
          <p:cNvSpPr txBox="1"/>
          <p:nvPr/>
        </p:nvSpPr>
        <p:spPr>
          <a:xfrm>
            <a:off x="8282165" y="3706414"/>
            <a:ext cx="548640" cy="274320"/>
          </a:xfrm>
          <a:prstGeom prst="rect">
            <a:avLst/>
          </a:prstGeom>
          <a:noFill/>
        </p:spPr>
        <p:txBody>
          <a:bodyPr wrap="square" lIns="0" tIns="0" rIns="0" bIns="0" rtlCol="0">
            <a:noAutofit/>
          </a:bodyPr>
          <a:lstStyle/>
          <a:p>
            <a:pPr>
              <a:lnSpc>
                <a:spcPct val="90000"/>
              </a:lnSpc>
            </a:pPr>
            <a:r>
              <a:rPr lang="en-US" sz="2000" dirty="0" smtClean="0">
                <a:solidFill>
                  <a:schemeClr val="tx2"/>
                </a:solidFill>
                <a:latin typeface="+mj-lt"/>
              </a:rPr>
              <a:t>47%</a:t>
            </a:r>
          </a:p>
        </p:txBody>
      </p:sp>
      <p:sp>
        <p:nvSpPr>
          <p:cNvPr id="132" name="TextBox 131"/>
          <p:cNvSpPr txBox="1"/>
          <p:nvPr/>
        </p:nvSpPr>
        <p:spPr>
          <a:xfrm>
            <a:off x="8282165" y="4029303"/>
            <a:ext cx="548640" cy="365760"/>
          </a:xfrm>
          <a:prstGeom prst="rect">
            <a:avLst/>
          </a:prstGeom>
          <a:noFill/>
        </p:spPr>
        <p:txBody>
          <a:bodyPr wrap="square" lIns="0" tIns="0" rIns="0" bIns="0" rtlCol="0">
            <a:noAutofit/>
          </a:bodyPr>
          <a:lstStyle/>
          <a:p>
            <a:pPr>
              <a:lnSpc>
                <a:spcPct val="90000"/>
              </a:lnSpc>
            </a:pPr>
            <a:r>
              <a:rPr lang="en-US" sz="1000" dirty="0" smtClean="0">
                <a:solidFill>
                  <a:schemeClr val="tx2"/>
                </a:solidFill>
              </a:rPr>
              <a:t>College educated</a:t>
            </a:r>
          </a:p>
        </p:txBody>
      </p:sp>
      <p:sp>
        <p:nvSpPr>
          <p:cNvPr id="133" name="Rectangle 132"/>
          <p:cNvSpPr/>
          <p:nvPr/>
        </p:nvSpPr>
        <p:spPr bwMode="auto">
          <a:xfrm>
            <a:off x="1714501" y="2602556"/>
            <a:ext cx="1380744" cy="1781755"/>
          </a:xfrm>
          <a:prstGeom prst="rect">
            <a:avLst/>
          </a:prstGeom>
          <a:solidFill>
            <a:srgbClr val="353535">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3162968" y="2602556"/>
            <a:ext cx="1380744" cy="1781755"/>
          </a:xfrm>
          <a:prstGeom prst="rect">
            <a:avLst/>
          </a:prstGeom>
          <a:solidFill>
            <a:srgbClr val="353535">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TextBox 134"/>
          <p:cNvSpPr txBox="1"/>
          <p:nvPr/>
        </p:nvSpPr>
        <p:spPr>
          <a:xfrm>
            <a:off x="1819275" y="2709776"/>
            <a:ext cx="1188720" cy="432296"/>
          </a:xfrm>
          <a:prstGeom prst="rect">
            <a:avLst/>
          </a:prstGeom>
          <a:noFill/>
        </p:spPr>
        <p:txBody>
          <a:bodyPr wrap="square" lIns="0" tIns="0" rIns="0" bIns="0" rtlCol="0">
            <a:noAutofit/>
          </a:bodyPr>
          <a:lstStyle/>
          <a:p>
            <a:pPr>
              <a:lnSpc>
                <a:spcPct val="90000"/>
              </a:lnSpc>
            </a:pPr>
            <a:r>
              <a:rPr lang="en-US" sz="1200" dirty="0" smtClean="0">
                <a:solidFill>
                  <a:schemeClr val="tx2"/>
                </a:solidFill>
              </a:rPr>
              <a:t>Reach</a:t>
            </a:r>
            <a:endParaRPr lang="en-US" sz="800" dirty="0" smtClean="0">
              <a:solidFill>
                <a:schemeClr val="tx2"/>
              </a:solidFill>
            </a:endParaRPr>
          </a:p>
        </p:txBody>
      </p:sp>
      <p:sp>
        <p:nvSpPr>
          <p:cNvPr id="136" name="TextBox 135"/>
          <p:cNvSpPr txBox="1"/>
          <p:nvPr/>
        </p:nvSpPr>
        <p:spPr>
          <a:xfrm>
            <a:off x="1819277" y="3165861"/>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2.3M</a:t>
            </a:r>
          </a:p>
        </p:txBody>
      </p:sp>
      <p:sp>
        <p:nvSpPr>
          <p:cNvPr id="137" name="TextBox 136"/>
          <p:cNvSpPr txBox="1"/>
          <p:nvPr/>
        </p:nvSpPr>
        <p:spPr>
          <a:xfrm>
            <a:off x="3259818" y="2709776"/>
            <a:ext cx="1188720" cy="432296"/>
          </a:xfrm>
          <a:prstGeom prst="rect">
            <a:avLst/>
          </a:prstGeom>
          <a:noFill/>
        </p:spPr>
        <p:txBody>
          <a:bodyPr wrap="square" lIns="0" tIns="0" rIns="0" bIns="0" rtlCol="0">
            <a:noAutofit/>
          </a:bodyPr>
          <a:lstStyle/>
          <a:p>
            <a:pPr>
              <a:lnSpc>
                <a:spcPct val="90000"/>
              </a:lnSpc>
            </a:pPr>
            <a:r>
              <a:rPr lang="en-US" sz="1200" dirty="0" smtClean="0">
                <a:solidFill>
                  <a:schemeClr val="tx2"/>
                </a:solidFill>
              </a:rPr>
              <a:t>PV/Queries</a:t>
            </a:r>
            <a:endParaRPr lang="en-US" sz="800" dirty="0" smtClean="0">
              <a:solidFill>
                <a:schemeClr val="tx2"/>
              </a:solidFill>
            </a:endParaRPr>
          </a:p>
        </p:txBody>
      </p:sp>
      <p:sp>
        <p:nvSpPr>
          <p:cNvPr id="138" name="TextBox 137"/>
          <p:cNvSpPr txBox="1"/>
          <p:nvPr/>
        </p:nvSpPr>
        <p:spPr>
          <a:xfrm>
            <a:off x="3259820" y="3165861"/>
            <a:ext cx="914400" cy="502920"/>
          </a:xfrm>
          <a:prstGeom prst="rect">
            <a:avLst/>
          </a:prstGeom>
          <a:noFill/>
        </p:spPr>
        <p:txBody>
          <a:bodyPr wrap="square" lIns="0" tIns="0" rIns="0" bIns="0" rtlCol="0" anchor="ctr">
            <a:noAutofit/>
          </a:bodyPr>
          <a:lstStyle/>
          <a:p>
            <a:pPr>
              <a:lnSpc>
                <a:spcPct val="90000"/>
              </a:lnSpc>
            </a:pPr>
            <a:r>
              <a:rPr lang="en-US" sz="2400" dirty="0" smtClean="0">
                <a:solidFill>
                  <a:schemeClr val="tx2"/>
                </a:solidFill>
                <a:latin typeface="+mj-lt"/>
              </a:rPr>
              <a:t>3.6M</a:t>
            </a:r>
          </a:p>
        </p:txBody>
      </p:sp>
      <p:grpSp>
        <p:nvGrpSpPr>
          <p:cNvPr id="139" name="Group 502"/>
          <p:cNvGrpSpPr>
            <a:grpSpLocks noChangeAspect="1"/>
          </p:cNvGrpSpPr>
          <p:nvPr/>
        </p:nvGrpSpPr>
        <p:grpSpPr bwMode="auto">
          <a:xfrm>
            <a:off x="359010" y="1164544"/>
            <a:ext cx="1005840" cy="226591"/>
            <a:chOff x="0" y="1289"/>
            <a:chExt cx="6330" cy="1426"/>
          </a:xfrm>
          <a:solidFill>
            <a:schemeClr val="tx2"/>
          </a:solidFill>
        </p:grpSpPr>
        <p:sp>
          <p:nvSpPr>
            <p:cNvPr id="140" name="Freeform 504"/>
            <p:cNvSpPr>
              <a:spLocks/>
            </p:cNvSpPr>
            <p:nvPr/>
          </p:nvSpPr>
          <p:spPr bwMode="auto">
            <a:xfrm>
              <a:off x="2208" y="1289"/>
              <a:ext cx="480" cy="1036"/>
            </a:xfrm>
            <a:custGeom>
              <a:avLst/>
              <a:gdLst>
                <a:gd name="T0" fmla="*/ 232 w 480"/>
                <a:gd name="T1" fmla="*/ 0 h 1036"/>
                <a:gd name="T2" fmla="*/ 269 w 480"/>
                <a:gd name="T3" fmla="*/ 4 h 1036"/>
                <a:gd name="T4" fmla="*/ 301 w 480"/>
                <a:gd name="T5" fmla="*/ 17 h 1036"/>
                <a:gd name="T6" fmla="*/ 332 w 480"/>
                <a:gd name="T7" fmla="*/ 40 h 1036"/>
                <a:gd name="T8" fmla="*/ 357 w 480"/>
                <a:gd name="T9" fmla="*/ 67 h 1036"/>
                <a:gd name="T10" fmla="*/ 380 w 480"/>
                <a:gd name="T11" fmla="*/ 108 h 1036"/>
                <a:gd name="T12" fmla="*/ 397 w 480"/>
                <a:gd name="T13" fmla="*/ 152 h 1036"/>
                <a:gd name="T14" fmla="*/ 407 w 480"/>
                <a:gd name="T15" fmla="*/ 198 h 1036"/>
                <a:gd name="T16" fmla="*/ 411 w 480"/>
                <a:gd name="T17" fmla="*/ 244 h 1036"/>
                <a:gd name="T18" fmla="*/ 407 w 480"/>
                <a:gd name="T19" fmla="*/ 311 h 1036"/>
                <a:gd name="T20" fmla="*/ 396 w 480"/>
                <a:gd name="T21" fmla="*/ 378 h 1036"/>
                <a:gd name="T22" fmla="*/ 380 w 480"/>
                <a:gd name="T23" fmla="*/ 446 h 1036"/>
                <a:gd name="T24" fmla="*/ 349 w 480"/>
                <a:gd name="T25" fmla="*/ 540 h 1036"/>
                <a:gd name="T26" fmla="*/ 311 w 480"/>
                <a:gd name="T27" fmla="*/ 632 h 1036"/>
                <a:gd name="T28" fmla="*/ 351 w 480"/>
                <a:gd name="T29" fmla="*/ 670 h 1036"/>
                <a:gd name="T30" fmla="*/ 390 w 480"/>
                <a:gd name="T31" fmla="*/ 713 h 1036"/>
                <a:gd name="T32" fmla="*/ 420 w 480"/>
                <a:gd name="T33" fmla="*/ 751 h 1036"/>
                <a:gd name="T34" fmla="*/ 445 w 480"/>
                <a:gd name="T35" fmla="*/ 792 h 1036"/>
                <a:gd name="T36" fmla="*/ 465 w 480"/>
                <a:gd name="T37" fmla="*/ 836 h 1036"/>
                <a:gd name="T38" fmla="*/ 478 w 480"/>
                <a:gd name="T39" fmla="*/ 882 h 1036"/>
                <a:gd name="T40" fmla="*/ 480 w 480"/>
                <a:gd name="T41" fmla="*/ 911 h 1036"/>
                <a:gd name="T42" fmla="*/ 478 w 480"/>
                <a:gd name="T43" fmla="*/ 941 h 1036"/>
                <a:gd name="T44" fmla="*/ 470 w 480"/>
                <a:gd name="T45" fmla="*/ 968 h 1036"/>
                <a:gd name="T46" fmla="*/ 457 w 480"/>
                <a:gd name="T47" fmla="*/ 993 h 1036"/>
                <a:gd name="T48" fmla="*/ 438 w 480"/>
                <a:gd name="T49" fmla="*/ 1014 h 1036"/>
                <a:gd name="T50" fmla="*/ 411 w 480"/>
                <a:gd name="T51" fmla="*/ 1030 h 1036"/>
                <a:gd name="T52" fmla="*/ 376 w 480"/>
                <a:gd name="T53" fmla="*/ 1036 h 1036"/>
                <a:gd name="T54" fmla="*/ 342 w 480"/>
                <a:gd name="T55" fmla="*/ 1034 h 1036"/>
                <a:gd name="T56" fmla="*/ 309 w 480"/>
                <a:gd name="T57" fmla="*/ 1026 h 1036"/>
                <a:gd name="T58" fmla="*/ 276 w 480"/>
                <a:gd name="T59" fmla="*/ 1012 h 1036"/>
                <a:gd name="T60" fmla="*/ 248 w 480"/>
                <a:gd name="T61" fmla="*/ 995 h 1036"/>
                <a:gd name="T62" fmla="*/ 207 w 480"/>
                <a:gd name="T63" fmla="*/ 963 h 1036"/>
                <a:gd name="T64" fmla="*/ 173 w 480"/>
                <a:gd name="T65" fmla="*/ 924 h 1036"/>
                <a:gd name="T66" fmla="*/ 142 w 480"/>
                <a:gd name="T67" fmla="*/ 884 h 1036"/>
                <a:gd name="T68" fmla="*/ 117 w 480"/>
                <a:gd name="T69" fmla="*/ 838 h 1036"/>
                <a:gd name="T70" fmla="*/ 94 w 480"/>
                <a:gd name="T71" fmla="*/ 790 h 1036"/>
                <a:gd name="T72" fmla="*/ 77 w 480"/>
                <a:gd name="T73" fmla="*/ 742 h 1036"/>
                <a:gd name="T74" fmla="*/ 63 w 480"/>
                <a:gd name="T75" fmla="*/ 692 h 1036"/>
                <a:gd name="T76" fmla="*/ 58 w 480"/>
                <a:gd name="T77" fmla="*/ 672 h 1036"/>
                <a:gd name="T78" fmla="*/ 38 w 480"/>
                <a:gd name="T79" fmla="*/ 617 h 1036"/>
                <a:gd name="T80" fmla="*/ 25 w 480"/>
                <a:gd name="T81" fmla="*/ 561 h 1036"/>
                <a:gd name="T82" fmla="*/ 13 w 480"/>
                <a:gd name="T83" fmla="*/ 505 h 1036"/>
                <a:gd name="T84" fmla="*/ 4 w 480"/>
                <a:gd name="T85" fmla="*/ 438 h 1036"/>
                <a:gd name="T86" fmla="*/ 0 w 480"/>
                <a:gd name="T87" fmla="*/ 373 h 1036"/>
                <a:gd name="T88" fmla="*/ 2 w 480"/>
                <a:gd name="T89" fmla="*/ 305 h 1036"/>
                <a:gd name="T90" fmla="*/ 12 w 480"/>
                <a:gd name="T91" fmla="*/ 242 h 1036"/>
                <a:gd name="T92" fmla="*/ 29 w 480"/>
                <a:gd name="T93" fmla="*/ 181 h 1036"/>
                <a:gd name="T94" fmla="*/ 58 w 480"/>
                <a:gd name="T95" fmla="*/ 123 h 1036"/>
                <a:gd name="T96" fmla="*/ 77 w 480"/>
                <a:gd name="T97" fmla="*/ 92 h 1036"/>
                <a:gd name="T98" fmla="*/ 102 w 480"/>
                <a:gd name="T99" fmla="*/ 63 h 1036"/>
                <a:gd name="T100" fmla="*/ 129 w 480"/>
                <a:gd name="T101" fmla="*/ 38 h 1036"/>
                <a:gd name="T102" fmla="*/ 159 w 480"/>
                <a:gd name="T103" fmla="*/ 19 h 1036"/>
                <a:gd name="T104" fmla="*/ 194 w 480"/>
                <a:gd name="T105" fmla="*/ 6 h 1036"/>
                <a:gd name="T106" fmla="*/ 232 w 480"/>
                <a:gd name="T107"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1036">
                  <a:moveTo>
                    <a:pt x="232" y="0"/>
                  </a:moveTo>
                  <a:lnTo>
                    <a:pt x="269" y="4"/>
                  </a:lnTo>
                  <a:lnTo>
                    <a:pt x="301" y="17"/>
                  </a:lnTo>
                  <a:lnTo>
                    <a:pt x="332" y="40"/>
                  </a:lnTo>
                  <a:lnTo>
                    <a:pt x="357" y="67"/>
                  </a:lnTo>
                  <a:lnTo>
                    <a:pt x="380" y="108"/>
                  </a:lnTo>
                  <a:lnTo>
                    <a:pt x="397" y="152"/>
                  </a:lnTo>
                  <a:lnTo>
                    <a:pt x="407" y="198"/>
                  </a:lnTo>
                  <a:lnTo>
                    <a:pt x="411" y="244"/>
                  </a:lnTo>
                  <a:lnTo>
                    <a:pt x="407" y="311"/>
                  </a:lnTo>
                  <a:lnTo>
                    <a:pt x="396" y="378"/>
                  </a:lnTo>
                  <a:lnTo>
                    <a:pt x="380" y="446"/>
                  </a:lnTo>
                  <a:lnTo>
                    <a:pt x="349" y="540"/>
                  </a:lnTo>
                  <a:lnTo>
                    <a:pt x="311" y="632"/>
                  </a:lnTo>
                  <a:lnTo>
                    <a:pt x="351" y="670"/>
                  </a:lnTo>
                  <a:lnTo>
                    <a:pt x="390" y="713"/>
                  </a:lnTo>
                  <a:lnTo>
                    <a:pt x="420" y="751"/>
                  </a:lnTo>
                  <a:lnTo>
                    <a:pt x="445" y="792"/>
                  </a:lnTo>
                  <a:lnTo>
                    <a:pt x="465" y="836"/>
                  </a:lnTo>
                  <a:lnTo>
                    <a:pt x="478" y="882"/>
                  </a:lnTo>
                  <a:lnTo>
                    <a:pt x="480" y="911"/>
                  </a:lnTo>
                  <a:lnTo>
                    <a:pt x="478" y="941"/>
                  </a:lnTo>
                  <a:lnTo>
                    <a:pt x="470" y="968"/>
                  </a:lnTo>
                  <a:lnTo>
                    <a:pt x="457" y="993"/>
                  </a:lnTo>
                  <a:lnTo>
                    <a:pt x="438" y="1014"/>
                  </a:lnTo>
                  <a:lnTo>
                    <a:pt x="411" y="1030"/>
                  </a:lnTo>
                  <a:lnTo>
                    <a:pt x="376" y="1036"/>
                  </a:lnTo>
                  <a:lnTo>
                    <a:pt x="342" y="1034"/>
                  </a:lnTo>
                  <a:lnTo>
                    <a:pt x="309" y="1026"/>
                  </a:lnTo>
                  <a:lnTo>
                    <a:pt x="276" y="1012"/>
                  </a:lnTo>
                  <a:lnTo>
                    <a:pt x="248" y="995"/>
                  </a:lnTo>
                  <a:lnTo>
                    <a:pt x="207" y="963"/>
                  </a:lnTo>
                  <a:lnTo>
                    <a:pt x="173" y="924"/>
                  </a:lnTo>
                  <a:lnTo>
                    <a:pt x="142" y="884"/>
                  </a:lnTo>
                  <a:lnTo>
                    <a:pt x="117" y="838"/>
                  </a:lnTo>
                  <a:lnTo>
                    <a:pt x="94" y="790"/>
                  </a:lnTo>
                  <a:lnTo>
                    <a:pt x="77" y="742"/>
                  </a:lnTo>
                  <a:lnTo>
                    <a:pt x="63" y="692"/>
                  </a:lnTo>
                  <a:lnTo>
                    <a:pt x="58" y="672"/>
                  </a:lnTo>
                  <a:lnTo>
                    <a:pt x="38" y="617"/>
                  </a:lnTo>
                  <a:lnTo>
                    <a:pt x="25" y="561"/>
                  </a:lnTo>
                  <a:lnTo>
                    <a:pt x="13" y="505"/>
                  </a:lnTo>
                  <a:lnTo>
                    <a:pt x="4" y="438"/>
                  </a:lnTo>
                  <a:lnTo>
                    <a:pt x="0" y="373"/>
                  </a:lnTo>
                  <a:lnTo>
                    <a:pt x="2" y="305"/>
                  </a:lnTo>
                  <a:lnTo>
                    <a:pt x="12" y="242"/>
                  </a:lnTo>
                  <a:lnTo>
                    <a:pt x="29" y="181"/>
                  </a:lnTo>
                  <a:lnTo>
                    <a:pt x="58" y="123"/>
                  </a:lnTo>
                  <a:lnTo>
                    <a:pt x="77" y="92"/>
                  </a:lnTo>
                  <a:lnTo>
                    <a:pt x="102" y="63"/>
                  </a:lnTo>
                  <a:lnTo>
                    <a:pt x="129" y="38"/>
                  </a:lnTo>
                  <a:lnTo>
                    <a:pt x="159" y="19"/>
                  </a:lnTo>
                  <a:lnTo>
                    <a:pt x="194" y="6"/>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505"/>
            <p:cNvSpPr>
              <a:spLocks/>
            </p:cNvSpPr>
            <p:nvPr/>
          </p:nvSpPr>
          <p:spPr bwMode="auto">
            <a:xfrm>
              <a:off x="1920" y="1583"/>
              <a:ext cx="394" cy="713"/>
            </a:xfrm>
            <a:custGeom>
              <a:avLst/>
              <a:gdLst>
                <a:gd name="T0" fmla="*/ 40 w 394"/>
                <a:gd name="T1" fmla="*/ 0 h 713"/>
                <a:gd name="T2" fmla="*/ 58 w 394"/>
                <a:gd name="T3" fmla="*/ 2 h 713"/>
                <a:gd name="T4" fmla="*/ 75 w 394"/>
                <a:gd name="T5" fmla="*/ 9 h 713"/>
                <a:gd name="T6" fmla="*/ 90 w 394"/>
                <a:gd name="T7" fmla="*/ 21 h 713"/>
                <a:gd name="T8" fmla="*/ 104 w 394"/>
                <a:gd name="T9" fmla="*/ 31 h 713"/>
                <a:gd name="T10" fmla="*/ 138 w 394"/>
                <a:gd name="T11" fmla="*/ 65 h 713"/>
                <a:gd name="T12" fmla="*/ 169 w 394"/>
                <a:gd name="T13" fmla="*/ 102 h 713"/>
                <a:gd name="T14" fmla="*/ 204 w 394"/>
                <a:gd name="T15" fmla="*/ 157 h 713"/>
                <a:gd name="T16" fmla="*/ 236 w 394"/>
                <a:gd name="T17" fmla="*/ 215 h 713"/>
                <a:gd name="T18" fmla="*/ 263 w 394"/>
                <a:gd name="T19" fmla="*/ 277 h 713"/>
                <a:gd name="T20" fmla="*/ 288 w 394"/>
                <a:gd name="T21" fmla="*/ 336 h 713"/>
                <a:gd name="T22" fmla="*/ 309 w 394"/>
                <a:gd name="T23" fmla="*/ 400 h 713"/>
                <a:gd name="T24" fmla="*/ 332 w 394"/>
                <a:gd name="T25" fmla="*/ 444 h 713"/>
                <a:gd name="T26" fmla="*/ 369 w 394"/>
                <a:gd name="T27" fmla="*/ 538 h 713"/>
                <a:gd name="T28" fmla="*/ 384 w 394"/>
                <a:gd name="T29" fmla="*/ 586 h 713"/>
                <a:gd name="T30" fmla="*/ 392 w 394"/>
                <a:gd name="T31" fmla="*/ 634 h 713"/>
                <a:gd name="T32" fmla="*/ 394 w 394"/>
                <a:gd name="T33" fmla="*/ 647 h 713"/>
                <a:gd name="T34" fmla="*/ 394 w 394"/>
                <a:gd name="T35" fmla="*/ 665 h 713"/>
                <a:gd name="T36" fmla="*/ 390 w 394"/>
                <a:gd name="T37" fmla="*/ 680 h 713"/>
                <a:gd name="T38" fmla="*/ 384 w 394"/>
                <a:gd name="T39" fmla="*/ 695 h 713"/>
                <a:gd name="T40" fmla="*/ 376 w 394"/>
                <a:gd name="T41" fmla="*/ 707 h 713"/>
                <a:gd name="T42" fmla="*/ 361 w 394"/>
                <a:gd name="T43" fmla="*/ 713 h 713"/>
                <a:gd name="T44" fmla="*/ 338 w 394"/>
                <a:gd name="T45" fmla="*/ 711 h 713"/>
                <a:gd name="T46" fmla="*/ 317 w 394"/>
                <a:gd name="T47" fmla="*/ 699 h 713"/>
                <a:gd name="T48" fmla="*/ 298 w 394"/>
                <a:gd name="T49" fmla="*/ 682 h 713"/>
                <a:gd name="T50" fmla="*/ 282 w 394"/>
                <a:gd name="T51" fmla="*/ 665 h 713"/>
                <a:gd name="T52" fmla="*/ 255 w 394"/>
                <a:gd name="T53" fmla="*/ 624 h 713"/>
                <a:gd name="T54" fmla="*/ 232 w 394"/>
                <a:gd name="T55" fmla="*/ 580 h 713"/>
                <a:gd name="T56" fmla="*/ 217 w 394"/>
                <a:gd name="T57" fmla="*/ 534 h 713"/>
                <a:gd name="T58" fmla="*/ 207 w 394"/>
                <a:gd name="T59" fmla="*/ 486 h 713"/>
                <a:gd name="T60" fmla="*/ 202 w 394"/>
                <a:gd name="T61" fmla="*/ 425 h 713"/>
                <a:gd name="T62" fmla="*/ 171 w 394"/>
                <a:gd name="T63" fmla="*/ 390 h 713"/>
                <a:gd name="T64" fmla="*/ 131 w 394"/>
                <a:gd name="T65" fmla="*/ 340 h 713"/>
                <a:gd name="T66" fmla="*/ 92 w 394"/>
                <a:gd name="T67" fmla="*/ 286 h 713"/>
                <a:gd name="T68" fmla="*/ 58 w 394"/>
                <a:gd name="T69" fmla="*/ 232 h 713"/>
                <a:gd name="T70" fmla="*/ 31 w 394"/>
                <a:gd name="T71" fmla="*/ 175 h 713"/>
                <a:gd name="T72" fmla="*/ 13 w 394"/>
                <a:gd name="T73" fmla="*/ 131 h 713"/>
                <a:gd name="T74" fmla="*/ 2 w 394"/>
                <a:gd name="T75" fmla="*/ 83 h 713"/>
                <a:gd name="T76" fmla="*/ 0 w 394"/>
                <a:gd name="T77" fmla="*/ 67 h 713"/>
                <a:gd name="T78" fmla="*/ 0 w 394"/>
                <a:gd name="T79" fmla="*/ 48 h 713"/>
                <a:gd name="T80" fmla="*/ 4 w 394"/>
                <a:gd name="T81" fmla="*/ 31 h 713"/>
                <a:gd name="T82" fmla="*/ 10 w 394"/>
                <a:gd name="T83" fmla="*/ 13 h 713"/>
                <a:gd name="T84" fmla="*/ 23 w 394"/>
                <a:gd name="T85" fmla="*/ 4 h 713"/>
                <a:gd name="T86" fmla="*/ 40 w 394"/>
                <a:gd name="T87"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4" h="713">
                  <a:moveTo>
                    <a:pt x="40" y="0"/>
                  </a:moveTo>
                  <a:lnTo>
                    <a:pt x="58" y="2"/>
                  </a:lnTo>
                  <a:lnTo>
                    <a:pt x="75" y="9"/>
                  </a:lnTo>
                  <a:lnTo>
                    <a:pt x="90" y="21"/>
                  </a:lnTo>
                  <a:lnTo>
                    <a:pt x="104" y="31"/>
                  </a:lnTo>
                  <a:lnTo>
                    <a:pt x="138" y="65"/>
                  </a:lnTo>
                  <a:lnTo>
                    <a:pt x="169" y="102"/>
                  </a:lnTo>
                  <a:lnTo>
                    <a:pt x="204" y="157"/>
                  </a:lnTo>
                  <a:lnTo>
                    <a:pt x="236" y="215"/>
                  </a:lnTo>
                  <a:lnTo>
                    <a:pt x="263" y="277"/>
                  </a:lnTo>
                  <a:lnTo>
                    <a:pt x="288" y="336"/>
                  </a:lnTo>
                  <a:lnTo>
                    <a:pt x="309" y="400"/>
                  </a:lnTo>
                  <a:lnTo>
                    <a:pt x="332" y="444"/>
                  </a:lnTo>
                  <a:lnTo>
                    <a:pt x="369" y="538"/>
                  </a:lnTo>
                  <a:lnTo>
                    <a:pt x="384" y="586"/>
                  </a:lnTo>
                  <a:lnTo>
                    <a:pt x="392" y="634"/>
                  </a:lnTo>
                  <a:lnTo>
                    <a:pt x="394" y="647"/>
                  </a:lnTo>
                  <a:lnTo>
                    <a:pt x="394" y="665"/>
                  </a:lnTo>
                  <a:lnTo>
                    <a:pt x="390" y="680"/>
                  </a:lnTo>
                  <a:lnTo>
                    <a:pt x="384" y="695"/>
                  </a:lnTo>
                  <a:lnTo>
                    <a:pt x="376" y="707"/>
                  </a:lnTo>
                  <a:lnTo>
                    <a:pt x="361" y="713"/>
                  </a:lnTo>
                  <a:lnTo>
                    <a:pt x="338" y="711"/>
                  </a:lnTo>
                  <a:lnTo>
                    <a:pt x="317" y="699"/>
                  </a:lnTo>
                  <a:lnTo>
                    <a:pt x="298" y="682"/>
                  </a:lnTo>
                  <a:lnTo>
                    <a:pt x="282" y="665"/>
                  </a:lnTo>
                  <a:lnTo>
                    <a:pt x="255" y="624"/>
                  </a:lnTo>
                  <a:lnTo>
                    <a:pt x="232" y="580"/>
                  </a:lnTo>
                  <a:lnTo>
                    <a:pt x="217" y="534"/>
                  </a:lnTo>
                  <a:lnTo>
                    <a:pt x="207" y="486"/>
                  </a:lnTo>
                  <a:lnTo>
                    <a:pt x="202" y="425"/>
                  </a:lnTo>
                  <a:lnTo>
                    <a:pt x="171" y="390"/>
                  </a:lnTo>
                  <a:lnTo>
                    <a:pt x="131" y="340"/>
                  </a:lnTo>
                  <a:lnTo>
                    <a:pt x="92" y="286"/>
                  </a:lnTo>
                  <a:lnTo>
                    <a:pt x="58" y="232"/>
                  </a:lnTo>
                  <a:lnTo>
                    <a:pt x="31" y="175"/>
                  </a:lnTo>
                  <a:lnTo>
                    <a:pt x="13" y="131"/>
                  </a:lnTo>
                  <a:lnTo>
                    <a:pt x="2" y="83"/>
                  </a:lnTo>
                  <a:lnTo>
                    <a:pt x="0" y="67"/>
                  </a:lnTo>
                  <a:lnTo>
                    <a:pt x="0" y="48"/>
                  </a:lnTo>
                  <a:lnTo>
                    <a:pt x="4" y="31"/>
                  </a:lnTo>
                  <a:lnTo>
                    <a:pt x="10" y="13"/>
                  </a:lnTo>
                  <a:lnTo>
                    <a:pt x="23"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506"/>
            <p:cNvSpPr>
              <a:spLocks/>
            </p:cNvSpPr>
            <p:nvPr/>
          </p:nvSpPr>
          <p:spPr bwMode="auto">
            <a:xfrm>
              <a:off x="0" y="2008"/>
              <a:ext cx="858" cy="484"/>
            </a:xfrm>
            <a:custGeom>
              <a:avLst/>
              <a:gdLst>
                <a:gd name="T0" fmla="*/ 278 w 858"/>
                <a:gd name="T1" fmla="*/ 3 h 484"/>
                <a:gd name="T2" fmla="*/ 355 w 858"/>
                <a:gd name="T3" fmla="*/ 24 h 484"/>
                <a:gd name="T4" fmla="*/ 413 w 858"/>
                <a:gd name="T5" fmla="*/ 67 h 484"/>
                <a:gd name="T6" fmla="*/ 455 w 858"/>
                <a:gd name="T7" fmla="*/ 67 h 484"/>
                <a:gd name="T8" fmla="*/ 513 w 858"/>
                <a:gd name="T9" fmla="*/ 24 h 484"/>
                <a:gd name="T10" fmla="*/ 584 w 858"/>
                <a:gd name="T11" fmla="*/ 3 h 484"/>
                <a:gd name="T12" fmla="*/ 678 w 858"/>
                <a:gd name="T13" fmla="*/ 3 h 484"/>
                <a:gd name="T14" fmla="*/ 764 w 858"/>
                <a:gd name="T15" fmla="*/ 34 h 484"/>
                <a:gd name="T16" fmla="*/ 824 w 858"/>
                <a:gd name="T17" fmla="*/ 88 h 484"/>
                <a:gd name="T18" fmla="*/ 854 w 858"/>
                <a:gd name="T19" fmla="*/ 165 h 484"/>
                <a:gd name="T20" fmla="*/ 858 w 858"/>
                <a:gd name="T21" fmla="*/ 484 h 484"/>
                <a:gd name="T22" fmla="*/ 783 w 858"/>
                <a:gd name="T23" fmla="*/ 209 h 484"/>
                <a:gd name="T24" fmla="*/ 772 w 858"/>
                <a:gd name="T25" fmla="*/ 149 h 484"/>
                <a:gd name="T26" fmla="*/ 737 w 858"/>
                <a:gd name="T27" fmla="*/ 107 h 484"/>
                <a:gd name="T28" fmla="*/ 687 w 858"/>
                <a:gd name="T29" fmla="*/ 80 h 484"/>
                <a:gd name="T30" fmla="*/ 624 w 858"/>
                <a:gd name="T31" fmla="*/ 71 h 484"/>
                <a:gd name="T32" fmla="*/ 566 w 858"/>
                <a:gd name="T33" fmla="*/ 78 h 484"/>
                <a:gd name="T34" fmla="*/ 515 w 858"/>
                <a:gd name="T35" fmla="*/ 103 h 484"/>
                <a:gd name="T36" fmla="*/ 480 w 858"/>
                <a:gd name="T37" fmla="*/ 147 h 484"/>
                <a:gd name="T38" fmla="*/ 467 w 858"/>
                <a:gd name="T39" fmla="*/ 209 h 484"/>
                <a:gd name="T40" fmla="*/ 392 w 858"/>
                <a:gd name="T41" fmla="*/ 484 h 484"/>
                <a:gd name="T42" fmla="*/ 388 w 858"/>
                <a:gd name="T43" fmla="*/ 176 h 484"/>
                <a:gd name="T44" fmla="*/ 363 w 858"/>
                <a:gd name="T45" fmla="*/ 124 h 484"/>
                <a:gd name="T46" fmla="*/ 321 w 858"/>
                <a:gd name="T47" fmla="*/ 90 h 484"/>
                <a:gd name="T48" fmla="*/ 265 w 858"/>
                <a:gd name="T49" fmla="*/ 73 h 484"/>
                <a:gd name="T50" fmla="*/ 204 w 858"/>
                <a:gd name="T51" fmla="*/ 73 h 484"/>
                <a:gd name="T52" fmla="*/ 148 w 858"/>
                <a:gd name="T53" fmla="*/ 90 h 484"/>
                <a:gd name="T54" fmla="*/ 104 w 858"/>
                <a:gd name="T55" fmla="*/ 124 h 484"/>
                <a:gd name="T56" fmla="*/ 79 w 858"/>
                <a:gd name="T57" fmla="*/ 176 h 484"/>
                <a:gd name="T58" fmla="*/ 75 w 858"/>
                <a:gd name="T59" fmla="*/ 484 h 484"/>
                <a:gd name="T60" fmla="*/ 0 w 858"/>
                <a:gd name="T61" fmla="*/ 57 h 484"/>
                <a:gd name="T62" fmla="*/ 108 w 858"/>
                <a:gd name="T63" fmla="*/ 34 h 484"/>
                <a:gd name="T64" fmla="*/ 186 w 858"/>
                <a:gd name="T65" fmla="*/ 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8" h="484">
                  <a:moveTo>
                    <a:pt x="234" y="0"/>
                  </a:moveTo>
                  <a:lnTo>
                    <a:pt x="278" y="3"/>
                  </a:lnTo>
                  <a:lnTo>
                    <a:pt x="319" y="11"/>
                  </a:lnTo>
                  <a:lnTo>
                    <a:pt x="355" y="24"/>
                  </a:lnTo>
                  <a:lnTo>
                    <a:pt x="386" y="44"/>
                  </a:lnTo>
                  <a:lnTo>
                    <a:pt x="413" y="67"/>
                  </a:lnTo>
                  <a:lnTo>
                    <a:pt x="432" y="94"/>
                  </a:lnTo>
                  <a:lnTo>
                    <a:pt x="455" y="67"/>
                  </a:lnTo>
                  <a:lnTo>
                    <a:pt x="482" y="44"/>
                  </a:lnTo>
                  <a:lnTo>
                    <a:pt x="513" y="24"/>
                  </a:lnTo>
                  <a:lnTo>
                    <a:pt x="547" y="11"/>
                  </a:lnTo>
                  <a:lnTo>
                    <a:pt x="584" y="3"/>
                  </a:lnTo>
                  <a:lnTo>
                    <a:pt x="624" y="0"/>
                  </a:lnTo>
                  <a:lnTo>
                    <a:pt x="678" y="3"/>
                  </a:lnTo>
                  <a:lnTo>
                    <a:pt x="724" y="15"/>
                  </a:lnTo>
                  <a:lnTo>
                    <a:pt x="764" y="34"/>
                  </a:lnTo>
                  <a:lnTo>
                    <a:pt x="797" y="59"/>
                  </a:lnTo>
                  <a:lnTo>
                    <a:pt x="824" y="88"/>
                  </a:lnTo>
                  <a:lnTo>
                    <a:pt x="843" y="124"/>
                  </a:lnTo>
                  <a:lnTo>
                    <a:pt x="854" y="165"/>
                  </a:lnTo>
                  <a:lnTo>
                    <a:pt x="858" y="209"/>
                  </a:lnTo>
                  <a:lnTo>
                    <a:pt x="858" y="484"/>
                  </a:lnTo>
                  <a:lnTo>
                    <a:pt x="783" y="484"/>
                  </a:lnTo>
                  <a:lnTo>
                    <a:pt x="783" y="209"/>
                  </a:lnTo>
                  <a:lnTo>
                    <a:pt x="781" y="178"/>
                  </a:lnTo>
                  <a:lnTo>
                    <a:pt x="772" y="149"/>
                  </a:lnTo>
                  <a:lnTo>
                    <a:pt x="756" y="126"/>
                  </a:lnTo>
                  <a:lnTo>
                    <a:pt x="737" y="107"/>
                  </a:lnTo>
                  <a:lnTo>
                    <a:pt x="714" y="90"/>
                  </a:lnTo>
                  <a:lnTo>
                    <a:pt x="687" y="80"/>
                  </a:lnTo>
                  <a:lnTo>
                    <a:pt x="657" y="73"/>
                  </a:lnTo>
                  <a:lnTo>
                    <a:pt x="624" y="71"/>
                  </a:lnTo>
                  <a:lnTo>
                    <a:pt x="595" y="73"/>
                  </a:lnTo>
                  <a:lnTo>
                    <a:pt x="566" y="78"/>
                  </a:lnTo>
                  <a:lnTo>
                    <a:pt x="540" y="90"/>
                  </a:lnTo>
                  <a:lnTo>
                    <a:pt x="515" y="103"/>
                  </a:lnTo>
                  <a:lnTo>
                    <a:pt x="495" y="124"/>
                  </a:lnTo>
                  <a:lnTo>
                    <a:pt x="480" y="147"/>
                  </a:lnTo>
                  <a:lnTo>
                    <a:pt x="470" y="176"/>
                  </a:lnTo>
                  <a:lnTo>
                    <a:pt x="467" y="209"/>
                  </a:lnTo>
                  <a:lnTo>
                    <a:pt x="467" y="484"/>
                  </a:lnTo>
                  <a:lnTo>
                    <a:pt x="392" y="484"/>
                  </a:lnTo>
                  <a:lnTo>
                    <a:pt x="392" y="209"/>
                  </a:lnTo>
                  <a:lnTo>
                    <a:pt x="388" y="176"/>
                  </a:lnTo>
                  <a:lnTo>
                    <a:pt x="378" y="147"/>
                  </a:lnTo>
                  <a:lnTo>
                    <a:pt x="363" y="124"/>
                  </a:lnTo>
                  <a:lnTo>
                    <a:pt x="344" y="103"/>
                  </a:lnTo>
                  <a:lnTo>
                    <a:pt x="321" y="90"/>
                  </a:lnTo>
                  <a:lnTo>
                    <a:pt x="294" y="78"/>
                  </a:lnTo>
                  <a:lnTo>
                    <a:pt x="265" y="73"/>
                  </a:lnTo>
                  <a:lnTo>
                    <a:pt x="232" y="71"/>
                  </a:lnTo>
                  <a:lnTo>
                    <a:pt x="204" y="73"/>
                  </a:lnTo>
                  <a:lnTo>
                    <a:pt x="175" y="78"/>
                  </a:lnTo>
                  <a:lnTo>
                    <a:pt x="148" y="90"/>
                  </a:lnTo>
                  <a:lnTo>
                    <a:pt x="123" y="103"/>
                  </a:lnTo>
                  <a:lnTo>
                    <a:pt x="104" y="124"/>
                  </a:lnTo>
                  <a:lnTo>
                    <a:pt x="88" y="147"/>
                  </a:lnTo>
                  <a:lnTo>
                    <a:pt x="79" y="176"/>
                  </a:lnTo>
                  <a:lnTo>
                    <a:pt x="75" y="209"/>
                  </a:lnTo>
                  <a:lnTo>
                    <a:pt x="75" y="484"/>
                  </a:lnTo>
                  <a:lnTo>
                    <a:pt x="0" y="484"/>
                  </a:lnTo>
                  <a:lnTo>
                    <a:pt x="0" y="57"/>
                  </a:lnTo>
                  <a:lnTo>
                    <a:pt x="75" y="57"/>
                  </a:lnTo>
                  <a:lnTo>
                    <a:pt x="108" y="34"/>
                  </a:lnTo>
                  <a:lnTo>
                    <a:pt x="144" y="15"/>
                  </a:lnTo>
                  <a:lnTo>
                    <a:pt x="186" y="3"/>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507"/>
            <p:cNvSpPr>
              <a:spLocks/>
            </p:cNvSpPr>
            <p:nvPr/>
          </p:nvSpPr>
          <p:spPr bwMode="auto">
            <a:xfrm>
              <a:off x="948" y="2008"/>
              <a:ext cx="492" cy="493"/>
            </a:xfrm>
            <a:custGeom>
              <a:avLst/>
              <a:gdLst>
                <a:gd name="T0" fmla="*/ 290 w 492"/>
                <a:gd name="T1" fmla="*/ 3 h 493"/>
                <a:gd name="T2" fmla="*/ 411 w 492"/>
                <a:gd name="T3" fmla="*/ 26 h 493"/>
                <a:gd name="T4" fmla="*/ 465 w 492"/>
                <a:gd name="T5" fmla="*/ 124 h 493"/>
                <a:gd name="T6" fmla="*/ 348 w 492"/>
                <a:gd name="T7" fmla="*/ 80 h 493"/>
                <a:gd name="T8" fmla="*/ 225 w 492"/>
                <a:gd name="T9" fmla="*/ 67 h 493"/>
                <a:gd name="T10" fmla="*/ 166 w 492"/>
                <a:gd name="T11" fmla="*/ 71 h 493"/>
                <a:gd name="T12" fmla="*/ 120 w 492"/>
                <a:gd name="T13" fmla="*/ 84 h 493"/>
                <a:gd name="T14" fmla="*/ 98 w 492"/>
                <a:gd name="T15" fmla="*/ 99 h 493"/>
                <a:gd name="T16" fmla="*/ 83 w 492"/>
                <a:gd name="T17" fmla="*/ 122 h 493"/>
                <a:gd name="T18" fmla="*/ 81 w 492"/>
                <a:gd name="T19" fmla="*/ 149 h 493"/>
                <a:gd name="T20" fmla="*/ 87 w 492"/>
                <a:gd name="T21" fmla="*/ 165 h 493"/>
                <a:gd name="T22" fmla="*/ 102 w 492"/>
                <a:gd name="T23" fmla="*/ 176 h 493"/>
                <a:gd name="T24" fmla="*/ 137 w 492"/>
                <a:gd name="T25" fmla="*/ 188 h 493"/>
                <a:gd name="T26" fmla="*/ 206 w 492"/>
                <a:gd name="T27" fmla="*/ 197 h 493"/>
                <a:gd name="T28" fmla="*/ 315 w 492"/>
                <a:gd name="T29" fmla="*/ 205 h 493"/>
                <a:gd name="T30" fmla="*/ 408 w 492"/>
                <a:gd name="T31" fmla="*/ 224 h 493"/>
                <a:gd name="T32" fmla="*/ 465 w 492"/>
                <a:gd name="T33" fmla="*/ 257 h 493"/>
                <a:gd name="T34" fmla="*/ 490 w 492"/>
                <a:gd name="T35" fmla="*/ 307 h 493"/>
                <a:gd name="T36" fmla="*/ 488 w 492"/>
                <a:gd name="T37" fmla="*/ 378 h 493"/>
                <a:gd name="T38" fmla="*/ 454 w 492"/>
                <a:gd name="T39" fmla="*/ 438 h 493"/>
                <a:gd name="T40" fmla="*/ 390 w 492"/>
                <a:gd name="T41" fmla="*/ 474 h 493"/>
                <a:gd name="T42" fmla="*/ 298 w 492"/>
                <a:gd name="T43" fmla="*/ 491 h 493"/>
                <a:gd name="T44" fmla="*/ 177 w 492"/>
                <a:gd name="T45" fmla="*/ 491 h 493"/>
                <a:gd name="T46" fmla="*/ 58 w 492"/>
                <a:gd name="T47" fmla="*/ 466 h 493"/>
                <a:gd name="T48" fmla="*/ 0 w 492"/>
                <a:gd name="T49" fmla="*/ 363 h 493"/>
                <a:gd name="T50" fmla="*/ 118 w 492"/>
                <a:gd name="T51" fmla="*/ 411 h 493"/>
                <a:gd name="T52" fmla="*/ 242 w 492"/>
                <a:gd name="T53" fmla="*/ 426 h 493"/>
                <a:gd name="T54" fmla="*/ 315 w 492"/>
                <a:gd name="T55" fmla="*/ 422 h 493"/>
                <a:gd name="T56" fmla="*/ 371 w 492"/>
                <a:gd name="T57" fmla="*/ 407 h 493"/>
                <a:gd name="T58" fmla="*/ 404 w 492"/>
                <a:gd name="T59" fmla="*/ 380 h 493"/>
                <a:gd name="T60" fmla="*/ 417 w 492"/>
                <a:gd name="T61" fmla="*/ 341 h 493"/>
                <a:gd name="T62" fmla="*/ 413 w 492"/>
                <a:gd name="T63" fmla="*/ 322 h 493"/>
                <a:gd name="T64" fmla="*/ 404 w 492"/>
                <a:gd name="T65" fmla="*/ 307 h 493"/>
                <a:gd name="T66" fmla="*/ 383 w 492"/>
                <a:gd name="T67" fmla="*/ 295 h 493"/>
                <a:gd name="T68" fmla="*/ 333 w 492"/>
                <a:gd name="T69" fmla="*/ 282 h 493"/>
                <a:gd name="T70" fmla="*/ 248 w 492"/>
                <a:gd name="T71" fmla="*/ 272 h 493"/>
                <a:gd name="T72" fmla="*/ 125 w 492"/>
                <a:gd name="T73" fmla="*/ 259 h 493"/>
                <a:gd name="T74" fmla="*/ 56 w 492"/>
                <a:gd name="T75" fmla="*/ 236 h 493"/>
                <a:gd name="T76" fmla="*/ 24 w 492"/>
                <a:gd name="T77" fmla="*/ 209 h 493"/>
                <a:gd name="T78" fmla="*/ 6 w 492"/>
                <a:gd name="T79" fmla="*/ 169 h 493"/>
                <a:gd name="T80" fmla="*/ 6 w 492"/>
                <a:gd name="T81" fmla="*/ 115 h 493"/>
                <a:gd name="T82" fmla="*/ 25 w 492"/>
                <a:gd name="T83" fmla="*/ 73 h 493"/>
                <a:gd name="T84" fmla="*/ 60 w 492"/>
                <a:gd name="T85" fmla="*/ 40 h 493"/>
                <a:gd name="T86" fmla="*/ 127 w 492"/>
                <a:gd name="T87" fmla="*/ 11 h 493"/>
                <a:gd name="T88" fmla="*/ 225 w 492"/>
                <a:gd name="T8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2" h="493">
                  <a:moveTo>
                    <a:pt x="225" y="0"/>
                  </a:moveTo>
                  <a:lnTo>
                    <a:pt x="290" y="3"/>
                  </a:lnTo>
                  <a:lnTo>
                    <a:pt x="352" y="13"/>
                  </a:lnTo>
                  <a:lnTo>
                    <a:pt x="411" y="26"/>
                  </a:lnTo>
                  <a:lnTo>
                    <a:pt x="465" y="48"/>
                  </a:lnTo>
                  <a:lnTo>
                    <a:pt x="465" y="124"/>
                  </a:lnTo>
                  <a:lnTo>
                    <a:pt x="408" y="99"/>
                  </a:lnTo>
                  <a:lnTo>
                    <a:pt x="348" y="80"/>
                  </a:lnTo>
                  <a:lnTo>
                    <a:pt x="288" y="71"/>
                  </a:lnTo>
                  <a:lnTo>
                    <a:pt x="225" y="67"/>
                  </a:lnTo>
                  <a:lnTo>
                    <a:pt x="194" y="67"/>
                  </a:lnTo>
                  <a:lnTo>
                    <a:pt x="166" y="71"/>
                  </a:lnTo>
                  <a:lnTo>
                    <a:pt x="141" y="76"/>
                  </a:lnTo>
                  <a:lnTo>
                    <a:pt x="120" y="84"/>
                  </a:lnTo>
                  <a:lnTo>
                    <a:pt x="108" y="92"/>
                  </a:lnTo>
                  <a:lnTo>
                    <a:pt x="98" y="99"/>
                  </a:lnTo>
                  <a:lnTo>
                    <a:pt x="91" y="107"/>
                  </a:lnTo>
                  <a:lnTo>
                    <a:pt x="83" y="122"/>
                  </a:lnTo>
                  <a:lnTo>
                    <a:pt x="81" y="140"/>
                  </a:lnTo>
                  <a:lnTo>
                    <a:pt x="81" y="149"/>
                  </a:lnTo>
                  <a:lnTo>
                    <a:pt x="83" y="157"/>
                  </a:lnTo>
                  <a:lnTo>
                    <a:pt x="87" y="165"/>
                  </a:lnTo>
                  <a:lnTo>
                    <a:pt x="95" y="170"/>
                  </a:lnTo>
                  <a:lnTo>
                    <a:pt x="102" y="176"/>
                  </a:lnTo>
                  <a:lnTo>
                    <a:pt x="114" y="182"/>
                  </a:lnTo>
                  <a:lnTo>
                    <a:pt x="137" y="188"/>
                  </a:lnTo>
                  <a:lnTo>
                    <a:pt x="166" y="194"/>
                  </a:lnTo>
                  <a:lnTo>
                    <a:pt x="206" y="197"/>
                  </a:lnTo>
                  <a:lnTo>
                    <a:pt x="254" y="201"/>
                  </a:lnTo>
                  <a:lnTo>
                    <a:pt x="315" y="205"/>
                  </a:lnTo>
                  <a:lnTo>
                    <a:pt x="367" y="213"/>
                  </a:lnTo>
                  <a:lnTo>
                    <a:pt x="408" y="224"/>
                  </a:lnTo>
                  <a:lnTo>
                    <a:pt x="440" y="238"/>
                  </a:lnTo>
                  <a:lnTo>
                    <a:pt x="465" y="257"/>
                  </a:lnTo>
                  <a:lnTo>
                    <a:pt x="480" y="280"/>
                  </a:lnTo>
                  <a:lnTo>
                    <a:pt x="490" y="307"/>
                  </a:lnTo>
                  <a:lnTo>
                    <a:pt x="492" y="341"/>
                  </a:lnTo>
                  <a:lnTo>
                    <a:pt x="488" y="378"/>
                  </a:lnTo>
                  <a:lnTo>
                    <a:pt x="475" y="411"/>
                  </a:lnTo>
                  <a:lnTo>
                    <a:pt x="454" y="438"/>
                  </a:lnTo>
                  <a:lnTo>
                    <a:pt x="425" y="459"/>
                  </a:lnTo>
                  <a:lnTo>
                    <a:pt x="390" y="474"/>
                  </a:lnTo>
                  <a:lnTo>
                    <a:pt x="346" y="486"/>
                  </a:lnTo>
                  <a:lnTo>
                    <a:pt x="298" y="491"/>
                  </a:lnTo>
                  <a:lnTo>
                    <a:pt x="242" y="493"/>
                  </a:lnTo>
                  <a:lnTo>
                    <a:pt x="177" y="491"/>
                  </a:lnTo>
                  <a:lnTo>
                    <a:pt x="116" y="482"/>
                  </a:lnTo>
                  <a:lnTo>
                    <a:pt x="58" y="466"/>
                  </a:lnTo>
                  <a:lnTo>
                    <a:pt x="0" y="443"/>
                  </a:lnTo>
                  <a:lnTo>
                    <a:pt x="0" y="363"/>
                  </a:lnTo>
                  <a:lnTo>
                    <a:pt x="58" y="390"/>
                  </a:lnTo>
                  <a:lnTo>
                    <a:pt x="118" y="411"/>
                  </a:lnTo>
                  <a:lnTo>
                    <a:pt x="179" y="422"/>
                  </a:lnTo>
                  <a:lnTo>
                    <a:pt x="242" y="426"/>
                  </a:lnTo>
                  <a:lnTo>
                    <a:pt x="281" y="426"/>
                  </a:lnTo>
                  <a:lnTo>
                    <a:pt x="315" y="422"/>
                  </a:lnTo>
                  <a:lnTo>
                    <a:pt x="346" y="415"/>
                  </a:lnTo>
                  <a:lnTo>
                    <a:pt x="371" y="407"/>
                  </a:lnTo>
                  <a:lnTo>
                    <a:pt x="390" y="395"/>
                  </a:lnTo>
                  <a:lnTo>
                    <a:pt x="404" y="380"/>
                  </a:lnTo>
                  <a:lnTo>
                    <a:pt x="413" y="363"/>
                  </a:lnTo>
                  <a:lnTo>
                    <a:pt x="417" y="341"/>
                  </a:lnTo>
                  <a:lnTo>
                    <a:pt x="415" y="332"/>
                  </a:lnTo>
                  <a:lnTo>
                    <a:pt x="413" y="322"/>
                  </a:lnTo>
                  <a:lnTo>
                    <a:pt x="409" y="315"/>
                  </a:lnTo>
                  <a:lnTo>
                    <a:pt x="404" y="307"/>
                  </a:lnTo>
                  <a:lnTo>
                    <a:pt x="394" y="301"/>
                  </a:lnTo>
                  <a:lnTo>
                    <a:pt x="383" y="295"/>
                  </a:lnTo>
                  <a:lnTo>
                    <a:pt x="361" y="288"/>
                  </a:lnTo>
                  <a:lnTo>
                    <a:pt x="333" y="282"/>
                  </a:lnTo>
                  <a:lnTo>
                    <a:pt x="294" y="276"/>
                  </a:lnTo>
                  <a:lnTo>
                    <a:pt x="248" y="272"/>
                  </a:lnTo>
                  <a:lnTo>
                    <a:pt x="185" y="267"/>
                  </a:lnTo>
                  <a:lnTo>
                    <a:pt x="125" y="259"/>
                  </a:lnTo>
                  <a:lnTo>
                    <a:pt x="77" y="245"/>
                  </a:lnTo>
                  <a:lnTo>
                    <a:pt x="56" y="236"/>
                  </a:lnTo>
                  <a:lnTo>
                    <a:pt x="39" y="222"/>
                  </a:lnTo>
                  <a:lnTo>
                    <a:pt x="24" y="209"/>
                  </a:lnTo>
                  <a:lnTo>
                    <a:pt x="14" y="190"/>
                  </a:lnTo>
                  <a:lnTo>
                    <a:pt x="6" y="169"/>
                  </a:lnTo>
                  <a:lnTo>
                    <a:pt x="4" y="142"/>
                  </a:lnTo>
                  <a:lnTo>
                    <a:pt x="6" y="115"/>
                  </a:lnTo>
                  <a:lnTo>
                    <a:pt x="14" y="92"/>
                  </a:lnTo>
                  <a:lnTo>
                    <a:pt x="25" y="73"/>
                  </a:lnTo>
                  <a:lnTo>
                    <a:pt x="41" y="55"/>
                  </a:lnTo>
                  <a:lnTo>
                    <a:pt x="60" y="40"/>
                  </a:lnTo>
                  <a:lnTo>
                    <a:pt x="81" y="28"/>
                  </a:lnTo>
                  <a:lnTo>
                    <a:pt x="127" y="11"/>
                  </a:lnTo>
                  <a:lnTo>
                    <a:pt x="177"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508"/>
            <p:cNvSpPr>
              <a:spLocks/>
            </p:cNvSpPr>
            <p:nvPr/>
          </p:nvSpPr>
          <p:spPr bwMode="auto">
            <a:xfrm>
              <a:off x="1530" y="2008"/>
              <a:ext cx="528" cy="484"/>
            </a:xfrm>
            <a:custGeom>
              <a:avLst/>
              <a:gdLst>
                <a:gd name="T0" fmla="*/ 267 w 528"/>
                <a:gd name="T1" fmla="*/ 0 h 484"/>
                <a:gd name="T2" fmla="*/ 329 w 528"/>
                <a:gd name="T3" fmla="*/ 3 h 484"/>
                <a:gd name="T4" fmla="*/ 380 w 528"/>
                <a:gd name="T5" fmla="*/ 15 h 484"/>
                <a:gd name="T6" fmla="*/ 426 w 528"/>
                <a:gd name="T7" fmla="*/ 32 h 484"/>
                <a:gd name="T8" fmla="*/ 463 w 528"/>
                <a:gd name="T9" fmla="*/ 55 h 484"/>
                <a:gd name="T10" fmla="*/ 492 w 528"/>
                <a:gd name="T11" fmla="*/ 86 h 484"/>
                <a:gd name="T12" fmla="*/ 513 w 528"/>
                <a:gd name="T13" fmla="*/ 122 h 484"/>
                <a:gd name="T14" fmla="*/ 524 w 528"/>
                <a:gd name="T15" fmla="*/ 163 h 484"/>
                <a:gd name="T16" fmla="*/ 528 w 528"/>
                <a:gd name="T17" fmla="*/ 209 h 484"/>
                <a:gd name="T18" fmla="*/ 528 w 528"/>
                <a:gd name="T19" fmla="*/ 484 h 484"/>
                <a:gd name="T20" fmla="*/ 453 w 528"/>
                <a:gd name="T21" fmla="*/ 484 h 484"/>
                <a:gd name="T22" fmla="*/ 453 w 528"/>
                <a:gd name="T23" fmla="*/ 209 h 484"/>
                <a:gd name="T24" fmla="*/ 450 w 528"/>
                <a:gd name="T25" fmla="*/ 174 h 484"/>
                <a:gd name="T26" fmla="*/ 440 w 528"/>
                <a:gd name="T27" fmla="*/ 146 h 484"/>
                <a:gd name="T28" fmla="*/ 423 w 528"/>
                <a:gd name="T29" fmla="*/ 122 h 484"/>
                <a:gd name="T30" fmla="*/ 402 w 528"/>
                <a:gd name="T31" fmla="*/ 103 h 484"/>
                <a:gd name="T32" fmla="*/ 373 w 528"/>
                <a:gd name="T33" fmla="*/ 88 h 484"/>
                <a:gd name="T34" fmla="*/ 340 w 528"/>
                <a:gd name="T35" fmla="*/ 78 h 484"/>
                <a:gd name="T36" fmla="*/ 304 w 528"/>
                <a:gd name="T37" fmla="*/ 73 h 484"/>
                <a:gd name="T38" fmla="*/ 265 w 528"/>
                <a:gd name="T39" fmla="*/ 71 h 484"/>
                <a:gd name="T40" fmla="*/ 225 w 528"/>
                <a:gd name="T41" fmla="*/ 73 h 484"/>
                <a:gd name="T42" fmla="*/ 188 w 528"/>
                <a:gd name="T43" fmla="*/ 78 h 484"/>
                <a:gd name="T44" fmla="*/ 156 w 528"/>
                <a:gd name="T45" fmla="*/ 88 h 484"/>
                <a:gd name="T46" fmla="*/ 127 w 528"/>
                <a:gd name="T47" fmla="*/ 103 h 484"/>
                <a:gd name="T48" fmla="*/ 106 w 528"/>
                <a:gd name="T49" fmla="*/ 122 h 484"/>
                <a:gd name="T50" fmla="*/ 89 w 528"/>
                <a:gd name="T51" fmla="*/ 146 h 484"/>
                <a:gd name="T52" fmla="*/ 79 w 528"/>
                <a:gd name="T53" fmla="*/ 174 h 484"/>
                <a:gd name="T54" fmla="*/ 75 w 528"/>
                <a:gd name="T55" fmla="*/ 209 h 484"/>
                <a:gd name="T56" fmla="*/ 75 w 528"/>
                <a:gd name="T57" fmla="*/ 484 h 484"/>
                <a:gd name="T58" fmla="*/ 0 w 528"/>
                <a:gd name="T59" fmla="*/ 484 h 484"/>
                <a:gd name="T60" fmla="*/ 0 w 528"/>
                <a:gd name="T61" fmla="*/ 57 h 484"/>
                <a:gd name="T62" fmla="*/ 75 w 528"/>
                <a:gd name="T63" fmla="*/ 57 h 484"/>
                <a:gd name="T64" fmla="*/ 117 w 528"/>
                <a:gd name="T65" fmla="*/ 30 h 484"/>
                <a:gd name="T66" fmla="*/ 163 w 528"/>
                <a:gd name="T67" fmla="*/ 13 h 484"/>
                <a:gd name="T68" fmla="*/ 213 w 528"/>
                <a:gd name="T69" fmla="*/ 3 h 484"/>
                <a:gd name="T70" fmla="*/ 267 w 528"/>
                <a:gd name="T7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8" h="484">
                  <a:moveTo>
                    <a:pt x="267" y="0"/>
                  </a:moveTo>
                  <a:lnTo>
                    <a:pt x="329" y="3"/>
                  </a:lnTo>
                  <a:lnTo>
                    <a:pt x="380" y="15"/>
                  </a:lnTo>
                  <a:lnTo>
                    <a:pt x="426" y="32"/>
                  </a:lnTo>
                  <a:lnTo>
                    <a:pt x="463" y="55"/>
                  </a:lnTo>
                  <a:lnTo>
                    <a:pt x="492" y="86"/>
                  </a:lnTo>
                  <a:lnTo>
                    <a:pt x="513" y="122"/>
                  </a:lnTo>
                  <a:lnTo>
                    <a:pt x="524" y="163"/>
                  </a:lnTo>
                  <a:lnTo>
                    <a:pt x="528" y="209"/>
                  </a:lnTo>
                  <a:lnTo>
                    <a:pt x="528" y="484"/>
                  </a:lnTo>
                  <a:lnTo>
                    <a:pt x="453" y="484"/>
                  </a:lnTo>
                  <a:lnTo>
                    <a:pt x="453" y="209"/>
                  </a:lnTo>
                  <a:lnTo>
                    <a:pt x="450" y="174"/>
                  </a:lnTo>
                  <a:lnTo>
                    <a:pt x="440" y="146"/>
                  </a:lnTo>
                  <a:lnTo>
                    <a:pt x="423" y="122"/>
                  </a:lnTo>
                  <a:lnTo>
                    <a:pt x="402" y="103"/>
                  </a:lnTo>
                  <a:lnTo>
                    <a:pt x="373" y="88"/>
                  </a:lnTo>
                  <a:lnTo>
                    <a:pt x="340" y="78"/>
                  </a:lnTo>
                  <a:lnTo>
                    <a:pt x="304" y="73"/>
                  </a:lnTo>
                  <a:lnTo>
                    <a:pt x="265" y="71"/>
                  </a:lnTo>
                  <a:lnTo>
                    <a:pt x="225" y="73"/>
                  </a:lnTo>
                  <a:lnTo>
                    <a:pt x="188" y="78"/>
                  </a:lnTo>
                  <a:lnTo>
                    <a:pt x="156" y="88"/>
                  </a:lnTo>
                  <a:lnTo>
                    <a:pt x="127" y="103"/>
                  </a:lnTo>
                  <a:lnTo>
                    <a:pt x="106" y="122"/>
                  </a:lnTo>
                  <a:lnTo>
                    <a:pt x="89" y="146"/>
                  </a:lnTo>
                  <a:lnTo>
                    <a:pt x="79" y="174"/>
                  </a:lnTo>
                  <a:lnTo>
                    <a:pt x="75" y="209"/>
                  </a:lnTo>
                  <a:lnTo>
                    <a:pt x="75" y="484"/>
                  </a:lnTo>
                  <a:lnTo>
                    <a:pt x="0" y="484"/>
                  </a:lnTo>
                  <a:lnTo>
                    <a:pt x="0" y="57"/>
                  </a:lnTo>
                  <a:lnTo>
                    <a:pt x="75" y="57"/>
                  </a:lnTo>
                  <a:lnTo>
                    <a:pt x="117" y="30"/>
                  </a:lnTo>
                  <a:lnTo>
                    <a:pt x="163" y="13"/>
                  </a:lnTo>
                  <a:lnTo>
                    <a:pt x="213" y="3"/>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509"/>
            <p:cNvSpPr>
              <a:spLocks/>
            </p:cNvSpPr>
            <p:nvPr/>
          </p:nvSpPr>
          <p:spPr bwMode="auto">
            <a:xfrm>
              <a:off x="2959" y="2017"/>
              <a:ext cx="848" cy="479"/>
            </a:xfrm>
            <a:custGeom>
              <a:avLst/>
              <a:gdLst>
                <a:gd name="T0" fmla="*/ 274 w 848"/>
                <a:gd name="T1" fmla="*/ 4 h 479"/>
                <a:gd name="T2" fmla="*/ 349 w 848"/>
                <a:gd name="T3" fmla="*/ 25 h 479"/>
                <a:gd name="T4" fmla="*/ 407 w 848"/>
                <a:gd name="T5" fmla="*/ 67 h 479"/>
                <a:gd name="T6" fmla="*/ 451 w 848"/>
                <a:gd name="T7" fmla="*/ 67 h 479"/>
                <a:gd name="T8" fmla="*/ 507 w 848"/>
                <a:gd name="T9" fmla="*/ 25 h 479"/>
                <a:gd name="T10" fmla="*/ 578 w 848"/>
                <a:gd name="T11" fmla="*/ 4 h 479"/>
                <a:gd name="T12" fmla="*/ 668 w 848"/>
                <a:gd name="T13" fmla="*/ 4 h 479"/>
                <a:gd name="T14" fmla="*/ 754 w 848"/>
                <a:gd name="T15" fmla="*/ 33 h 479"/>
                <a:gd name="T16" fmla="*/ 814 w 848"/>
                <a:gd name="T17" fmla="*/ 88 h 479"/>
                <a:gd name="T18" fmla="*/ 845 w 848"/>
                <a:gd name="T19" fmla="*/ 163 h 479"/>
                <a:gd name="T20" fmla="*/ 848 w 848"/>
                <a:gd name="T21" fmla="*/ 479 h 479"/>
                <a:gd name="T22" fmla="*/ 773 w 848"/>
                <a:gd name="T23" fmla="*/ 208 h 479"/>
                <a:gd name="T24" fmla="*/ 762 w 848"/>
                <a:gd name="T25" fmla="*/ 148 h 479"/>
                <a:gd name="T26" fmla="*/ 729 w 848"/>
                <a:gd name="T27" fmla="*/ 106 h 479"/>
                <a:gd name="T28" fmla="*/ 677 w 848"/>
                <a:gd name="T29" fmla="*/ 79 h 479"/>
                <a:gd name="T30" fmla="*/ 618 w 848"/>
                <a:gd name="T31" fmla="*/ 69 h 479"/>
                <a:gd name="T32" fmla="*/ 558 w 848"/>
                <a:gd name="T33" fmla="*/ 77 h 479"/>
                <a:gd name="T34" fmla="*/ 509 w 848"/>
                <a:gd name="T35" fmla="*/ 104 h 479"/>
                <a:gd name="T36" fmla="*/ 474 w 848"/>
                <a:gd name="T37" fmla="*/ 146 h 479"/>
                <a:gd name="T38" fmla="*/ 461 w 848"/>
                <a:gd name="T39" fmla="*/ 208 h 479"/>
                <a:gd name="T40" fmla="*/ 386 w 848"/>
                <a:gd name="T41" fmla="*/ 479 h 479"/>
                <a:gd name="T42" fmla="*/ 384 w 848"/>
                <a:gd name="T43" fmla="*/ 175 h 479"/>
                <a:gd name="T44" fmla="*/ 359 w 848"/>
                <a:gd name="T45" fmla="*/ 123 h 479"/>
                <a:gd name="T46" fmla="*/ 317 w 848"/>
                <a:gd name="T47" fmla="*/ 88 h 479"/>
                <a:gd name="T48" fmla="*/ 261 w 848"/>
                <a:gd name="T49" fmla="*/ 71 h 479"/>
                <a:gd name="T50" fmla="*/ 199 w 848"/>
                <a:gd name="T51" fmla="*/ 71 h 479"/>
                <a:gd name="T52" fmla="*/ 146 w 848"/>
                <a:gd name="T53" fmla="*/ 88 h 479"/>
                <a:gd name="T54" fmla="*/ 101 w 848"/>
                <a:gd name="T55" fmla="*/ 123 h 479"/>
                <a:gd name="T56" fmla="*/ 77 w 848"/>
                <a:gd name="T57" fmla="*/ 175 h 479"/>
                <a:gd name="T58" fmla="*/ 73 w 848"/>
                <a:gd name="T59" fmla="*/ 479 h 479"/>
                <a:gd name="T60" fmla="*/ 0 w 848"/>
                <a:gd name="T61" fmla="*/ 56 h 479"/>
                <a:gd name="T62" fmla="*/ 105 w 848"/>
                <a:gd name="T63" fmla="*/ 33 h 479"/>
                <a:gd name="T64" fmla="*/ 184 w 848"/>
                <a:gd name="T65" fmla="*/ 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8" h="479">
                  <a:moveTo>
                    <a:pt x="230" y="0"/>
                  </a:moveTo>
                  <a:lnTo>
                    <a:pt x="274" y="4"/>
                  </a:lnTo>
                  <a:lnTo>
                    <a:pt x="315" y="12"/>
                  </a:lnTo>
                  <a:lnTo>
                    <a:pt x="349" y="25"/>
                  </a:lnTo>
                  <a:lnTo>
                    <a:pt x="382" y="44"/>
                  </a:lnTo>
                  <a:lnTo>
                    <a:pt x="407" y="67"/>
                  </a:lnTo>
                  <a:lnTo>
                    <a:pt x="428" y="92"/>
                  </a:lnTo>
                  <a:lnTo>
                    <a:pt x="451" y="67"/>
                  </a:lnTo>
                  <a:lnTo>
                    <a:pt x="478" y="44"/>
                  </a:lnTo>
                  <a:lnTo>
                    <a:pt x="507" y="25"/>
                  </a:lnTo>
                  <a:lnTo>
                    <a:pt x="541" y="12"/>
                  </a:lnTo>
                  <a:lnTo>
                    <a:pt x="578" y="4"/>
                  </a:lnTo>
                  <a:lnTo>
                    <a:pt x="618" y="0"/>
                  </a:lnTo>
                  <a:lnTo>
                    <a:pt x="668" y="4"/>
                  </a:lnTo>
                  <a:lnTo>
                    <a:pt x="714" y="15"/>
                  </a:lnTo>
                  <a:lnTo>
                    <a:pt x="754" y="33"/>
                  </a:lnTo>
                  <a:lnTo>
                    <a:pt x="787" y="58"/>
                  </a:lnTo>
                  <a:lnTo>
                    <a:pt x="814" y="88"/>
                  </a:lnTo>
                  <a:lnTo>
                    <a:pt x="833" y="123"/>
                  </a:lnTo>
                  <a:lnTo>
                    <a:pt x="845" y="163"/>
                  </a:lnTo>
                  <a:lnTo>
                    <a:pt x="848" y="208"/>
                  </a:lnTo>
                  <a:lnTo>
                    <a:pt x="848" y="479"/>
                  </a:lnTo>
                  <a:lnTo>
                    <a:pt x="773" y="479"/>
                  </a:lnTo>
                  <a:lnTo>
                    <a:pt x="773" y="208"/>
                  </a:lnTo>
                  <a:lnTo>
                    <a:pt x="772" y="177"/>
                  </a:lnTo>
                  <a:lnTo>
                    <a:pt x="762" y="148"/>
                  </a:lnTo>
                  <a:lnTo>
                    <a:pt x="747" y="125"/>
                  </a:lnTo>
                  <a:lnTo>
                    <a:pt x="729" y="106"/>
                  </a:lnTo>
                  <a:lnTo>
                    <a:pt x="706" y="90"/>
                  </a:lnTo>
                  <a:lnTo>
                    <a:pt x="677" y="79"/>
                  </a:lnTo>
                  <a:lnTo>
                    <a:pt x="649" y="71"/>
                  </a:lnTo>
                  <a:lnTo>
                    <a:pt x="618" y="69"/>
                  </a:lnTo>
                  <a:lnTo>
                    <a:pt x="587" y="71"/>
                  </a:lnTo>
                  <a:lnTo>
                    <a:pt x="558" y="77"/>
                  </a:lnTo>
                  <a:lnTo>
                    <a:pt x="533" y="88"/>
                  </a:lnTo>
                  <a:lnTo>
                    <a:pt x="509" y="104"/>
                  </a:lnTo>
                  <a:lnTo>
                    <a:pt x="489" y="123"/>
                  </a:lnTo>
                  <a:lnTo>
                    <a:pt x="474" y="146"/>
                  </a:lnTo>
                  <a:lnTo>
                    <a:pt x="464" y="175"/>
                  </a:lnTo>
                  <a:lnTo>
                    <a:pt x="461" y="208"/>
                  </a:lnTo>
                  <a:lnTo>
                    <a:pt x="461" y="479"/>
                  </a:lnTo>
                  <a:lnTo>
                    <a:pt x="386" y="479"/>
                  </a:lnTo>
                  <a:lnTo>
                    <a:pt x="386" y="208"/>
                  </a:lnTo>
                  <a:lnTo>
                    <a:pt x="384" y="175"/>
                  </a:lnTo>
                  <a:lnTo>
                    <a:pt x="374" y="146"/>
                  </a:lnTo>
                  <a:lnTo>
                    <a:pt x="359" y="123"/>
                  </a:lnTo>
                  <a:lnTo>
                    <a:pt x="340" y="104"/>
                  </a:lnTo>
                  <a:lnTo>
                    <a:pt x="317" y="88"/>
                  </a:lnTo>
                  <a:lnTo>
                    <a:pt x="290" y="77"/>
                  </a:lnTo>
                  <a:lnTo>
                    <a:pt x="261" y="71"/>
                  </a:lnTo>
                  <a:lnTo>
                    <a:pt x="230" y="69"/>
                  </a:lnTo>
                  <a:lnTo>
                    <a:pt x="199" y="71"/>
                  </a:lnTo>
                  <a:lnTo>
                    <a:pt x="173" y="77"/>
                  </a:lnTo>
                  <a:lnTo>
                    <a:pt x="146" y="88"/>
                  </a:lnTo>
                  <a:lnTo>
                    <a:pt x="123" y="104"/>
                  </a:lnTo>
                  <a:lnTo>
                    <a:pt x="101" y="123"/>
                  </a:lnTo>
                  <a:lnTo>
                    <a:pt x="86" y="146"/>
                  </a:lnTo>
                  <a:lnTo>
                    <a:pt x="77" y="175"/>
                  </a:lnTo>
                  <a:lnTo>
                    <a:pt x="73" y="208"/>
                  </a:lnTo>
                  <a:lnTo>
                    <a:pt x="73" y="479"/>
                  </a:lnTo>
                  <a:lnTo>
                    <a:pt x="0" y="479"/>
                  </a:lnTo>
                  <a:lnTo>
                    <a:pt x="0" y="56"/>
                  </a:lnTo>
                  <a:lnTo>
                    <a:pt x="73" y="56"/>
                  </a:lnTo>
                  <a:lnTo>
                    <a:pt x="105" y="33"/>
                  </a:lnTo>
                  <a:lnTo>
                    <a:pt x="142" y="15"/>
                  </a:lnTo>
                  <a:lnTo>
                    <a:pt x="184"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510"/>
            <p:cNvSpPr>
              <a:spLocks noEditPoints="1"/>
            </p:cNvSpPr>
            <p:nvPr/>
          </p:nvSpPr>
          <p:spPr bwMode="auto">
            <a:xfrm>
              <a:off x="3905" y="2017"/>
              <a:ext cx="588" cy="488"/>
            </a:xfrm>
            <a:custGeom>
              <a:avLst/>
              <a:gdLst>
                <a:gd name="T0" fmla="*/ 250 w 588"/>
                <a:gd name="T1" fmla="*/ 69 h 488"/>
                <a:gd name="T2" fmla="*/ 171 w 588"/>
                <a:gd name="T3" fmla="*/ 90 h 488"/>
                <a:gd name="T4" fmla="*/ 114 w 588"/>
                <a:gd name="T5" fmla="*/ 137 h 488"/>
                <a:gd name="T6" fmla="*/ 85 w 588"/>
                <a:gd name="T7" fmla="*/ 190 h 488"/>
                <a:gd name="T8" fmla="*/ 77 w 588"/>
                <a:gd name="T9" fmla="*/ 246 h 488"/>
                <a:gd name="T10" fmla="*/ 85 w 588"/>
                <a:gd name="T11" fmla="*/ 300 h 488"/>
                <a:gd name="T12" fmla="*/ 114 w 588"/>
                <a:gd name="T13" fmla="*/ 354 h 488"/>
                <a:gd name="T14" fmla="*/ 171 w 588"/>
                <a:gd name="T15" fmla="*/ 398 h 488"/>
                <a:gd name="T16" fmla="*/ 250 w 588"/>
                <a:gd name="T17" fmla="*/ 419 h 488"/>
                <a:gd name="T18" fmla="*/ 340 w 588"/>
                <a:gd name="T19" fmla="*/ 419 h 488"/>
                <a:gd name="T20" fmla="*/ 419 w 588"/>
                <a:gd name="T21" fmla="*/ 398 h 488"/>
                <a:gd name="T22" fmla="*/ 476 w 588"/>
                <a:gd name="T23" fmla="*/ 354 h 488"/>
                <a:gd name="T24" fmla="*/ 505 w 588"/>
                <a:gd name="T25" fmla="*/ 300 h 488"/>
                <a:gd name="T26" fmla="*/ 513 w 588"/>
                <a:gd name="T27" fmla="*/ 246 h 488"/>
                <a:gd name="T28" fmla="*/ 505 w 588"/>
                <a:gd name="T29" fmla="*/ 190 h 488"/>
                <a:gd name="T30" fmla="*/ 476 w 588"/>
                <a:gd name="T31" fmla="*/ 137 h 488"/>
                <a:gd name="T32" fmla="*/ 419 w 588"/>
                <a:gd name="T33" fmla="*/ 90 h 488"/>
                <a:gd name="T34" fmla="*/ 340 w 588"/>
                <a:gd name="T35" fmla="*/ 69 h 488"/>
                <a:gd name="T36" fmla="*/ 294 w 588"/>
                <a:gd name="T37" fmla="*/ 0 h 488"/>
                <a:gd name="T38" fmla="*/ 411 w 588"/>
                <a:gd name="T39" fmla="*/ 15 h 488"/>
                <a:gd name="T40" fmla="*/ 475 w 588"/>
                <a:gd name="T41" fmla="*/ 44 h 488"/>
                <a:gd name="T42" fmla="*/ 528 w 588"/>
                <a:gd name="T43" fmla="*/ 85 h 488"/>
                <a:gd name="T44" fmla="*/ 565 w 588"/>
                <a:gd name="T45" fmla="*/ 140 h 488"/>
                <a:gd name="T46" fmla="*/ 586 w 588"/>
                <a:gd name="T47" fmla="*/ 206 h 488"/>
                <a:gd name="T48" fmla="*/ 586 w 588"/>
                <a:gd name="T49" fmla="*/ 283 h 488"/>
                <a:gd name="T50" fmla="*/ 565 w 588"/>
                <a:gd name="T51" fmla="*/ 350 h 488"/>
                <a:gd name="T52" fmla="*/ 528 w 588"/>
                <a:gd name="T53" fmla="*/ 404 h 488"/>
                <a:gd name="T54" fmla="*/ 475 w 588"/>
                <a:gd name="T55" fmla="*/ 444 h 488"/>
                <a:gd name="T56" fmla="*/ 411 w 588"/>
                <a:gd name="T57" fmla="*/ 473 h 488"/>
                <a:gd name="T58" fmla="*/ 294 w 588"/>
                <a:gd name="T59" fmla="*/ 488 h 488"/>
                <a:gd name="T60" fmla="*/ 179 w 588"/>
                <a:gd name="T61" fmla="*/ 473 h 488"/>
                <a:gd name="T62" fmla="*/ 114 w 588"/>
                <a:gd name="T63" fmla="*/ 444 h 488"/>
                <a:gd name="T64" fmla="*/ 62 w 588"/>
                <a:gd name="T65" fmla="*/ 404 h 488"/>
                <a:gd name="T66" fmla="*/ 23 w 588"/>
                <a:gd name="T67" fmla="*/ 350 h 488"/>
                <a:gd name="T68" fmla="*/ 4 w 588"/>
                <a:gd name="T69" fmla="*/ 283 h 488"/>
                <a:gd name="T70" fmla="*/ 4 w 588"/>
                <a:gd name="T71" fmla="*/ 206 h 488"/>
                <a:gd name="T72" fmla="*/ 23 w 588"/>
                <a:gd name="T73" fmla="*/ 140 h 488"/>
                <a:gd name="T74" fmla="*/ 62 w 588"/>
                <a:gd name="T75" fmla="*/ 85 h 488"/>
                <a:gd name="T76" fmla="*/ 114 w 588"/>
                <a:gd name="T77" fmla="*/ 44 h 488"/>
                <a:gd name="T78" fmla="*/ 179 w 588"/>
                <a:gd name="T79" fmla="*/ 15 h 488"/>
                <a:gd name="T80" fmla="*/ 294 w 588"/>
                <a:gd name="T81"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8" h="488">
                  <a:moveTo>
                    <a:pt x="296" y="65"/>
                  </a:moveTo>
                  <a:lnTo>
                    <a:pt x="250" y="69"/>
                  </a:lnTo>
                  <a:lnTo>
                    <a:pt x="208" y="77"/>
                  </a:lnTo>
                  <a:lnTo>
                    <a:pt x="171" y="90"/>
                  </a:lnTo>
                  <a:lnTo>
                    <a:pt x="139" y="112"/>
                  </a:lnTo>
                  <a:lnTo>
                    <a:pt x="114" y="137"/>
                  </a:lnTo>
                  <a:lnTo>
                    <a:pt x="94" y="167"/>
                  </a:lnTo>
                  <a:lnTo>
                    <a:pt x="85" y="190"/>
                  </a:lnTo>
                  <a:lnTo>
                    <a:pt x="79" y="217"/>
                  </a:lnTo>
                  <a:lnTo>
                    <a:pt x="77" y="246"/>
                  </a:lnTo>
                  <a:lnTo>
                    <a:pt x="79" y="273"/>
                  </a:lnTo>
                  <a:lnTo>
                    <a:pt x="85" y="300"/>
                  </a:lnTo>
                  <a:lnTo>
                    <a:pt x="94" y="323"/>
                  </a:lnTo>
                  <a:lnTo>
                    <a:pt x="114" y="354"/>
                  </a:lnTo>
                  <a:lnTo>
                    <a:pt x="139" y="379"/>
                  </a:lnTo>
                  <a:lnTo>
                    <a:pt x="171" y="398"/>
                  </a:lnTo>
                  <a:lnTo>
                    <a:pt x="208" y="411"/>
                  </a:lnTo>
                  <a:lnTo>
                    <a:pt x="250" y="419"/>
                  </a:lnTo>
                  <a:lnTo>
                    <a:pt x="296" y="423"/>
                  </a:lnTo>
                  <a:lnTo>
                    <a:pt x="340" y="419"/>
                  </a:lnTo>
                  <a:lnTo>
                    <a:pt x="380" y="411"/>
                  </a:lnTo>
                  <a:lnTo>
                    <a:pt x="419" y="398"/>
                  </a:lnTo>
                  <a:lnTo>
                    <a:pt x="451" y="379"/>
                  </a:lnTo>
                  <a:lnTo>
                    <a:pt x="476" y="354"/>
                  </a:lnTo>
                  <a:lnTo>
                    <a:pt x="496" y="323"/>
                  </a:lnTo>
                  <a:lnTo>
                    <a:pt x="505" y="300"/>
                  </a:lnTo>
                  <a:lnTo>
                    <a:pt x="511" y="273"/>
                  </a:lnTo>
                  <a:lnTo>
                    <a:pt x="513" y="246"/>
                  </a:lnTo>
                  <a:lnTo>
                    <a:pt x="511" y="217"/>
                  </a:lnTo>
                  <a:lnTo>
                    <a:pt x="505" y="190"/>
                  </a:lnTo>
                  <a:lnTo>
                    <a:pt x="496" y="167"/>
                  </a:lnTo>
                  <a:lnTo>
                    <a:pt x="476" y="137"/>
                  </a:lnTo>
                  <a:lnTo>
                    <a:pt x="451" y="112"/>
                  </a:lnTo>
                  <a:lnTo>
                    <a:pt x="419" y="90"/>
                  </a:lnTo>
                  <a:lnTo>
                    <a:pt x="380" y="77"/>
                  </a:lnTo>
                  <a:lnTo>
                    <a:pt x="340" y="69"/>
                  </a:lnTo>
                  <a:lnTo>
                    <a:pt x="296" y="65"/>
                  </a:lnTo>
                  <a:close/>
                  <a:moveTo>
                    <a:pt x="294" y="0"/>
                  </a:moveTo>
                  <a:lnTo>
                    <a:pt x="355" y="4"/>
                  </a:lnTo>
                  <a:lnTo>
                    <a:pt x="411" y="15"/>
                  </a:lnTo>
                  <a:lnTo>
                    <a:pt x="444" y="29"/>
                  </a:lnTo>
                  <a:lnTo>
                    <a:pt x="475" y="44"/>
                  </a:lnTo>
                  <a:lnTo>
                    <a:pt x="503" y="64"/>
                  </a:lnTo>
                  <a:lnTo>
                    <a:pt x="528" y="85"/>
                  </a:lnTo>
                  <a:lnTo>
                    <a:pt x="549" y="110"/>
                  </a:lnTo>
                  <a:lnTo>
                    <a:pt x="565" y="140"/>
                  </a:lnTo>
                  <a:lnTo>
                    <a:pt x="578" y="171"/>
                  </a:lnTo>
                  <a:lnTo>
                    <a:pt x="586" y="206"/>
                  </a:lnTo>
                  <a:lnTo>
                    <a:pt x="588" y="244"/>
                  </a:lnTo>
                  <a:lnTo>
                    <a:pt x="586" y="283"/>
                  </a:lnTo>
                  <a:lnTo>
                    <a:pt x="578" y="317"/>
                  </a:lnTo>
                  <a:lnTo>
                    <a:pt x="565" y="350"/>
                  </a:lnTo>
                  <a:lnTo>
                    <a:pt x="549" y="379"/>
                  </a:lnTo>
                  <a:lnTo>
                    <a:pt x="528" y="404"/>
                  </a:lnTo>
                  <a:lnTo>
                    <a:pt x="503" y="425"/>
                  </a:lnTo>
                  <a:lnTo>
                    <a:pt x="475" y="444"/>
                  </a:lnTo>
                  <a:lnTo>
                    <a:pt x="444" y="461"/>
                  </a:lnTo>
                  <a:lnTo>
                    <a:pt x="411" y="473"/>
                  </a:lnTo>
                  <a:lnTo>
                    <a:pt x="355" y="484"/>
                  </a:lnTo>
                  <a:lnTo>
                    <a:pt x="294" y="488"/>
                  </a:lnTo>
                  <a:lnTo>
                    <a:pt x="235" y="484"/>
                  </a:lnTo>
                  <a:lnTo>
                    <a:pt x="179" y="473"/>
                  </a:lnTo>
                  <a:lnTo>
                    <a:pt x="144" y="461"/>
                  </a:lnTo>
                  <a:lnTo>
                    <a:pt x="114" y="444"/>
                  </a:lnTo>
                  <a:lnTo>
                    <a:pt x="85" y="425"/>
                  </a:lnTo>
                  <a:lnTo>
                    <a:pt x="62" y="404"/>
                  </a:lnTo>
                  <a:lnTo>
                    <a:pt x="41" y="379"/>
                  </a:lnTo>
                  <a:lnTo>
                    <a:pt x="23" y="350"/>
                  </a:lnTo>
                  <a:lnTo>
                    <a:pt x="12" y="317"/>
                  </a:lnTo>
                  <a:lnTo>
                    <a:pt x="4" y="283"/>
                  </a:lnTo>
                  <a:lnTo>
                    <a:pt x="0" y="244"/>
                  </a:lnTo>
                  <a:lnTo>
                    <a:pt x="4" y="206"/>
                  </a:lnTo>
                  <a:lnTo>
                    <a:pt x="12" y="171"/>
                  </a:lnTo>
                  <a:lnTo>
                    <a:pt x="23" y="140"/>
                  </a:lnTo>
                  <a:lnTo>
                    <a:pt x="41" y="110"/>
                  </a:lnTo>
                  <a:lnTo>
                    <a:pt x="62" y="85"/>
                  </a:lnTo>
                  <a:lnTo>
                    <a:pt x="85" y="64"/>
                  </a:lnTo>
                  <a:lnTo>
                    <a:pt x="114" y="44"/>
                  </a:lnTo>
                  <a:lnTo>
                    <a:pt x="144" y="29"/>
                  </a:lnTo>
                  <a:lnTo>
                    <a:pt x="179" y="15"/>
                  </a:lnTo>
                  <a:lnTo>
                    <a:pt x="235" y="4"/>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511"/>
            <p:cNvSpPr>
              <a:spLocks/>
            </p:cNvSpPr>
            <p:nvPr/>
          </p:nvSpPr>
          <p:spPr bwMode="auto">
            <a:xfrm>
              <a:off x="4595" y="2017"/>
              <a:ext cx="522" cy="479"/>
            </a:xfrm>
            <a:custGeom>
              <a:avLst/>
              <a:gdLst>
                <a:gd name="T0" fmla="*/ 265 w 522"/>
                <a:gd name="T1" fmla="*/ 0 h 479"/>
                <a:gd name="T2" fmla="*/ 305 w 522"/>
                <a:gd name="T3" fmla="*/ 2 h 479"/>
                <a:gd name="T4" fmla="*/ 343 w 522"/>
                <a:gd name="T5" fmla="*/ 6 h 479"/>
                <a:gd name="T6" fmla="*/ 376 w 522"/>
                <a:gd name="T7" fmla="*/ 14 h 479"/>
                <a:gd name="T8" fmla="*/ 407 w 522"/>
                <a:gd name="T9" fmla="*/ 25 h 479"/>
                <a:gd name="T10" fmla="*/ 433 w 522"/>
                <a:gd name="T11" fmla="*/ 39 h 479"/>
                <a:gd name="T12" fmla="*/ 457 w 522"/>
                <a:gd name="T13" fmla="*/ 56 h 479"/>
                <a:gd name="T14" fmla="*/ 485 w 522"/>
                <a:gd name="T15" fmla="*/ 85 h 479"/>
                <a:gd name="T16" fmla="*/ 505 w 522"/>
                <a:gd name="T17" fmla="*/ 121 h 479"/>
                <a:gd name="T18" fmla="*/ 518 w 522"/>
                <a:gd name="T19" fmla="*/ 161 h 479"/>
                <a:gd name="T20" fmla="*/ 522 w 522"/>
                <a:gd name="T21" fmla="*/ 208 h 479"/>
                <a:gd name="T22" fmla="*/ 522 w 522"/>
                <a:gd name="T23" fmla="*/ 479 h 479"/>
                <a:gd name="T24" fmla="*/ 449 w 522"/>
                <a:gd name="T25" fmla="*/ 479 h 479"/>
                <a:gd name="T26" fmla="*/ 449 w 522"/>
                <a:gd name="T27" fmla="*/ 208 h 479"/>
                <a:gd name="T28" fmla="*/ 445 w 522"/>
                <a:gd name="T29" fmla="*/ 173 h 479"/>
                <a:gd name="T30" fmla="*/ 433 w 522"/>
                <a:gd name="T31" fmla="*/ 144 h 479"/>
                <a:gd name="T32" fmla="*/ 418 w 522"/>
                <a:gd name="T33" fmla="*/ 121 h 479"/>
                <a:gd name="T34" fmla="*/ 395 w 522"/>
                <a:gd name="T35" fmla="*/ 102 h 479"/>
                <a:gd name="T36" fmla="*/ 368 w 522"/>
                <a:gd name="T37" fmla="*/ 88 h 479"/>
                <a:gd name="T38" fmla="*/ 336 w 522"/>
                <a:gd name="T39" fmla="*/ 77 h 479"/>
                <a:gd name="T40" fmla="*/ 301 w 522"/>
                <a:gd name="T41" fmla="*/ 71 h 479"/>
                <a:gd name="T42" fmla="*/ 261 w 522"/>
                <a:gd name="T43" fmla="*/ 69 h 479"/>
                <a:gd name="T44" fmla="*/ 220 w 522"/>
                <a:gd name="T45" fmla="*/ 71 h 479"/>
                <a:gd name="T46" fmla="*/ 184 w 522"/>
                <a:gd name="T47" fmla="*/ 77 h 479"/>
                <a:gd name="T48" fmla="*/ 153 w 522"/>
                <a:gd name="T49" fmla="*/ 88 h 479"/>
                <a:gd name="T50" fmla="*/ 126 w 522"/>
                <a:gd name="T51" fmla="*/ 102 h 479"/>
                <a:gd name="T52" fmla="*/ 103 w 522"/>
                <a:gd name="T53" fmla="*/ 121 h 479"/>
                <a:gd name="T54" fmla="*/ 88 w 522"/>
                <a:gd name="T55" fmla="*/ 144 h 479"/>
                <a:gd name="T56" fmla="*/ 76 w 522"/>
                <a:gd name="T57" fmla="*/ 173 h 479"/>
                <a:gd name="T58" fmla="*/ 73 w 522"/>
                <a:gd name="T59" fmla="*/ 208 h 479"/>
                <a:gd name="T60" fmla="*/ 73 w 522"/>
                <a:gd name="T61" fmla="*/ 479 h 479"/>
                <a:gd name="T62" fmla="*/ 0 w 522"/>
                <a:gd name="T63" fmla="*/ 479 h 479"/>
                <a:gd name="T64" fmla="*/ 0 w 522"/>
                <a:gd name="T65" fmla="*/ 56 h 479"/>
                <a:gd name="T66" fmla="*/ 73 w 522"/>
                <a:gd name="T67" fmla="*/ 56 h 479"/>
                <a:gd name="T68" fmla="*/ 115 w 522"/>
                <a:gd name="T69" fmla="*/ 31 h 479"/>
                <a:gd name="T70" fmla="*/ 161 w 522"/>
                <a:gd name="T71" fmla="*/ 14 h 479"/>
                <a:gd name="T72" fmla="*/ 211 w 522"/>
                <a:gd name="T73" fmla="*/ 4 h 479"/>
                <a:gd name="T74" fmla="*/ 265 w 522"/>
                <a:gd name="T7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479">
                  <a:moveTo>
                    <a:pt x="265" y="0"/>
                  </a:moveTo>
                  <a:lnTo>
                    <a:pt x="305" y="2"/>
                  </a:lnTo>
                  <a:lnTo>
                    <a:pt x="343" y="6"/>
                  </a:lnTo>
                  <a:lnTo>
                    <a:pt x="376" y="14"/>
                  </a:lnTo>
                  <a:lnTo>
                    <a:pt x="407" y="25"/>
                  </a:lnTo>
                  <a:lnTo>
                    <a:pt x="433" y="39"/>
                  </a:lnTo>
                  <a:lnTo>
                    <a:pt x="457" y="56"/>
                  </a:lnTo>
                  <a:lnTo>
                    <a:pt x="485" y="85"/>
                  </a:lnTo>
                  <a:lnTo>
                    <a:pt x="505" y="121"/>
                  </a:lnTo>
                  <a:lnTo>
                    <a:pt x="518" y="161"/>
                  </a:lnTo>
                  <a:lnTo>
                    <a:pt x="522" y="208"/>
                  </a:lnTo>
                  <a:lnTo>
                    <a:pt x="522" y="479"/>
                  </a:lnTo>
                  <a:lnTo>
                    <a:pt x="449" y="479"/>
                  </a:lnTo>
                  <a:lnTo>
                    <a:pt x="449" y="208"/>
                  </a:lnTo>
                  <a:lnTo>
                    <a:pt x="445" y="173"/>
                  </a:lnTo>
                  <a:lnTo>
                    <a:pt x="433" y="144"/>
                  </a:lnTo>
                  <a:lnTo>
                    <a:pt x="418" y="121"/>
                  </a:lnTo>
                  <a:lnTo>
                    <a:pt x="395" y="102"/>
                  </a:lnTo>
                  <a:lnTo>
                    <a:pt x="368" y="88"/>
                  </a:lnTo>
                  <a:lnTo>
                    <a:pt x="336" y="77"/>
                  </a:lnTo>
                  <a:lnTo>
                    <a:pt x="301" y="71"/>
                  </a:lnTo>
                  <a:lnTo>
                    <a:pt x="261" y="69"/>
                  </a:lnTo>
                  <a:lnTo>
                    <a:pt x="220" y="71"/>
                  </a:lnTo>
                  <a:lnTo>
                    <a:pt x="184" y="77"/>
                  </a:lnTo>
                  <a:lnTo>
                    <a:pt x="153" y="88"/>
                  </a:lnTo>
                  <a:lnTo>
                    <a:pt x="126" y="102"/>
                  </a:lnTo>
                  <a:lnTo>
                    <a:pt x="103" y="121"/>
                  </a:lnTo>
                  <a:lnTo>
                    <a:pt x="88" y="144"/>
                  </a:lnTo>
                  <a:lnTo>
                    <a:pt x="76" y="173"/>
                  </a:lnTo>
                  <a:lnTo>
                    <a:pt x="73" y="208"/>
                  </a:lnTo>
                  <a:lnTo>
                    <a:pt x="73" y="479"/>
                  </a:lnTo>
                  <a:lnTo>
                    <a:pt x="0" y="479"/>
                  </a:lnTo>
                  <a:lnTo>
                    <a:pt x="0" y="56"/>
                  </a:lnTo>
                  <a:lnTo>
                    <a:pt x="73" y="56"/>
                  </a:lnTo>
                  <a:lnTo>
                    <a:pt x="115" y="31"/>
                  </a:lnTo>
                  <a:lnTo>
                    <a:pt x="161" y="14"/>
                  </a:lnTo>
                  <a:lnTo>
                    <a:pt x="211" y="4"/>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512"/>
            <p:cNvSpPr>
              <a:spLocks noEditPoints="1"/>
            </p:cNvSpPr>
            <p:nvPr/>
          </p:nvSpPr>
          <p:spPr bwMode="auto">
            <a:xfrm>
              <a:off x="5217" y="2017"/>
              <a:ext cx="528" cy="488"/>
            </a:xfrm>
            <a:custGeom>
              <a:avLst/>
              <a:gdLst>
                <a:gd name="T0" fmla="*/ 230 w 528"/>
                <a:gd name="T1" fmla="*/ 67 h 488"/>
                <a:gd name="T2" fmla="*/ 171 w 528"/>
                <a:gd name="T3" fmla="*/ 85 h 488"/>
                <a:gd name="T4" fmla="*/ 121 w 528"/>
                <a:gd name="T5" fmla="*/ 117 h 488"/>
                <a:gd name="T6" fmla="*/ 88 w 528"/>
                <a:gd name="T7" fmla="*/ 169 h 488"/>
                <a:gd name="T8" fmla="*/ 449 w 528"/>
                <a:gd name="T9" fmla="*/ 202 h 488"/>
                <a:gd name="T10" fmla="*/ 426 w 528"/>
                <a:gd name="T11" fmla="*/ 144 h 488"/>
                <a:gd name="T12" fmla="*/ 386 w 528"/>
                <a:gd name="T13" fmla="*/ 102 h 488"/>
                <a:gd name="T14" fmla="*/ 332 w 528"/>
                <a:gd name="T15" fmla="*/ 75 h 488"/>
                <a:gd name="T16" fmla="*/ 263 w 528"/>
                <a:gd name="T17" fmla="*/ 65 h 488"/>
                <a:gd name="T18" fmla="*/ 318 w 528"/>
                <a:gd name="T19" fmla="*/ 4 h 488"/>
                <a:gd name="T20" fmla="*/ 399 w 528"/>
                <a:gd name="T21" fmla="*/ 29 h 488"/>
                <a:gd name="T22" fmla="*/ 453 w 528"/>
                <a:gd name="T23" fmla="*/ 65 h 488"/>
                <a:gd name="T24" fmla="*/ 493 w 528"/>
                <a:gd name="T25" fmla="*/ 113 h 488"/>
                <a:gd name="T26" fmla="*/ 518 w 528"/>
                <a:gd name="T27" fmla="*/ 175 h 488"/>
                <a:gd name="T28" fmla="*/ 528 w 528"/>
                <a:gd name="T29" fmla="*/ 250 h 488"/>
                <a:gd name="T30" fmla="*/ 76 w 528"/>
                <a:gd name="T31" fmla="*/ 267 h 488"/>
                <a:gd name="T32" fmla="*/ 98 w 528"/>
                <a:gd name="T33" fmla="*/ 334 h 488"/>
                <a:gd name="T34" fmla="*/ 142 w 528"/>
                <a:gd name="T35" fmla="*/ 384 h 488"/>
                <a:gd name="T36" fmla="*/ 205 w 528"/>
                <a:gd name="T37" fmla="*/ 413 h 488"/>
                <a:gd name="T38" fmla="*/ 284 w 528"/>
                <a:gd name="T39" fmla="*/ 423 h 488"/>
                <a:gd name="T40" fmla="*/ 391 w 528"/>
                <a:gd name="T41" fmla="*/ 406 h 488"/>
                <a:gd name="T42" fmla="*/ 485 w 528"/>
                <a:gd name="T43" fmla="*/ 363 h 488"/>
                <a:gd name="T44" fmla="*/ 439 w 528"/>
                <a:gd name="T45" fmla="*/ 461 h 488"/>
                <a:gd name="T46" fmla="*/ 339 w 528"/>
                <a:gd name="T47" fmla="*/ 486 h 488"/>
                <a:gd name="T48" fmla="*/ 222 w 528"/>
                <a:gd name="T49" fmla="*/ 484 h 488"/>
                <a:gd name="T50" fmla="*/ 136 w 528"/>
                <a:gd name="T51" fmla="*/ 461 h 488"/>
                <a:gd name="T52" fmla="*/ 78 w 528"/>
                <a:gd name="T53" fmla="*/ 427 h 488"/>
                <a:gd name="T54" fmla="*/ 36 w 528"/>
                <a:gd name="T55" fmla="*/ 381 h 488"/>
                <a:gd name="T56" fmla="*/ 9 w 528"/>
                <a:gd name="T57" fmla="*/ 319 h 488"/>
                <a:gd name="T58" fmla="*/ 0 w 528"/>
                <a:gd name="T59" fmla="*/ 248 h 488"/>
                <a:gd name="T60" fmla="*/ 7 w 528"/>
                <a:gd name="T61" fmla="*/ 173 h 488"/>
                <a:gd name="T62" fmla="*/ 34 w 528"/>
                <a:gd name="T63" fmla="*/ 112 h 488"/>
                <a:gd name="T64" fmla="*/ 76 w 528"/>
                <a:gd name="T65" fmla="*/ 64 h 488"/>
                <a:gd name="T66" fmla="*/ 159 w 528"/>
                <a:gd name="T67" fmla="*/ 15 h 488"/>
                <a:gd name="T68" fmla="*/ 263 w 528"/>
                <a:gd name="T6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8" h="488">
                  <a:moveTo>
                    <a:pt x="263" y="65"/>
                  </a:moveTo>
                  <a:lnTo>
                    <a:pt x="230" y="67"/>
                  </a:lnTo>
                  <a:lnTo>
                    <a:pt x="199" y="75"/>
                  </a:lnTo>
                  <a:lnTo>
                    <a:pt x="171" y="85"/>
                  </a:lnTo>
                  <a:lnTo>
                    <a:pt x="144" y="98"/>
                  </a:lnTo>
                  <a:lnTo>
                    <a:pt x="121" y="117"/>
                  </a:lnTo>
                  <a:lnTo>
                    <a:pt x="103" y="142"/>
                  </a:lnTo>
                  <a:lnTo>
                    <a:pt x="88" y="169"/>
                  </a:lnTo>
                  <a:lnTo>
                    <a:pt x="78" y="202"/>
                  </a:lnTo>
                  <a:lnTo>
                    <a:pt x="449" y="202"/>
                  </a:lnTo>
                  <a:lnTo>
                    <a:pt x="439" y="171"/>
                  </a:lnTo>
                  <a:lnTo>
                    <a:pt x="426" y="144"/>
                  </a:lnTo>
                  <a:lnTo>
                    <a:pt x="409" y="119"/>
                  </a:lnTo>
                  <a:lnTo>
                    <a:pt x="386" y="102"/>
                  </a:lnTo>
                  <a:lnTo>
                    <a:pt x="361" y="87"/>
                  </a:lnTo>
                  <a:lnTo>
                    <a:pt x="332" y="75"/>
                  </a:lnTo>
                  <a:lnTo>
                    <a:pt x="299" y="67"/>
                  </a:lnTo>
                  <a:lnTo>
                    <a:pt x="263" y="65"/>
                  </a:lnTo>
                  <a:close/>
                  <a:moveTo>
                    <a:pt x="263" y="0"/>
                  </a:moveTo>
                  <a:lnTo>
                    <a:pt x="318" y="4"/>
                  </a:lnTo>
                  <a:lnTo>
                    <a:pt x="368" y="17"/>
                  </a:lnTo>
                  <a:lnTo>
                    <a:pt x="399" y="29"/>
                  </a:lnTo>
                  <a:lnTo>
                    <a:pt x="428" y="44"/>
                  </a:lnTo>
                  <a:lnTo>
                    <a:pt x="453" y="65"/>
                  </a:lnTo>
                  <a:lnTo>
                    <a:pt x="474" y="88"/>
                  </a:lnTo>
                  <a:lnTo>
                    <a:pt x="493" y="113"/>
                  </a:lnTo>
                  <a:lnTo>
                    <a:pt x="507" y="144"/>
                  </a:lnTo>
                  <a:lnTo>
                    <a:pt x="518" y="175"/>
                  </a:lnTo>
                  <a:lnTo>
                    <a:pt x="524" y="211"/>
                  </a:lnTo>
                  <a:lnTo>
                    <a:pt x="528" y="250"/>
                  </a:lnTo>
                  <a:lnTo>
                    <a:pt x="528" y="267"/>
                  </a:lnTo>
                  <a:lnTo>
                    <a:pt x="76" y="267"/>
                  </a:lnTo>
                  <a:lnTo>
                    <a:pt x="82" y="304"/>
                  </a:lnTo>
                  <a:lnTo>
                    <a:pt x="98" y="334"/>
                  </a:lnTo>
                  <a:lnTo>
                    <a:pt x="117" y="361"/>
                  </a:lnTo>
                  <a:lnTo>
                    <a:pt x="142" y="384"/>
                  </a:lnTo>
                  <a:lnTo>
                    <a:pt x="172" y="400"/>
                  </a:lnTo>
                  <a:lnTo>
                    <a:pt x="205" y="413"/>
                  </a:lnTo>
                  <a:lnTo>
                    <a:pt x="243" y="419"/>
                  </a:lnTo>
                  <a:lnTo>
                    <a:pt x="284" y="423"/>
                  </a:lnTo>
                  <a:lnTo>
                    <a:pt x="338" y="417"/>
                  </a:lnTo>
                  <a:lnTo>
                    <a:pt x="391" y="406"/>
                  </a:lnTo>
                  <a:lnTo>
                    <a:pt x="439" y="388"/>
                  </a:lnTo>
                  <a:lnTo>
                    <a:pt x="485" y="363"/>
                  </a:lnTo>
                  <a:lnTo>
                    <a:pt x="485" y="440"/>
                  </a:lnTo>
                  <a:lnTo>
                    <a:pt x="439" y="461"/>
                  </a:lnTo>
                  <a:lnTo>
                    <a:pt x="391" y="477"/>
                  </a:lnTo>
                  <a:lnTo>
                    <a:pt x="339" y="486"/>
                  </a:lnTo>
                  <a:lnTo>
                    <a:pt x="282" y="488"/>
                  </a:lnTo>
                  <a:lnTo>
                    <a:pt x="222" y="484"/>
                  </a:lnTo>
                  <a:lnTo>
                    <a:pt x="169" y="473"/>
                  </a:lnTo>
                  <a:lnTo>
                    <a:pt x="136" y="461"/>
                  </a:lnTo>
                  <a:lnTo>
                    <a:pt x="105" y="446"/>
                  </a:lnTo>
                  <a:lnTo>
                    <a:pt x="78" y="427"/>
                  </a:lnTo>
                  <a:lnTo>
                    <a:pt x="55" y="406"/>
                  </a:lnTo>
                  <a:lnTo>
                    <a:pt x="36" y="381"/>
                  </a:lnTo>
                  <a:lnTo>
                    <a:pt x="21" y="352"/>
                  </a:lnTo>
                  <a:lnTo>
                    <a:pt x="9" y="319"/>
                  </a:lnTo>
                  <a:lnTo>
                    <a:pt x="2" y="284"/>
                  </a:lnTo>
                  <a:lnTo>
                    <a:pt x="0" y="248"/>
                  </a:lnTo>
                  <a:lnTo>
                    <a:pt x="2" y="210"/>
                  </a:lnTo>
                  <a:lnTo>
                    <a:pt x="7" y="173"/>
                  </a:lnTo>
                  <a:lnTo>
                    <a:pt x="19" y="142"/>
                  </a:lnTo>
                  <a:lnTo>
                    <a:pt x="34" y="112"/>
                  </a:lnTo>
                  <a:lnTo>
                    <a:pt x="53" y="87"/>
                  </a:lnTo>
                  <a:lnTo>
                    <a:pt x="76" y="64"/>
                  </a:lnTo>
                  <a:lnTo>
                    <a:pt x="115" y="37"/>
                  </a:lnTo>
                  <a:lnTo>
                    <a:pt x="159" y="15"/>
                  </a:lnTo>
                  <a:lnTo>
                    <a:pt x="209" y="4"/>
                  </a:lnTo>
                  <a:lnTo>
                    <a:pt x="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513"/>
            <p:cNvSpPr>
              <a:spLocks/>
            </p:cNvSpPr>
            <p:nvPr/>
          </p:nvSpPr>
          <p:spPr bwMode="auto">
            <a:xfrm>
              <a:off x="5775" y="2027"/>
              <a:ext cx="555" cy="688"/>
            </a:xfrm>
            <a:custGeom>
              <a:avLst/>
              <a:gdLst>
                <a:gd name="T0" fmla="*/ 0 w 555"/>
                <a:gd name="T1" fmla="*/ 0 h 688"/>
                <a:gd name="T2" fmla="*/ 85 w 555"/>
                <a:gd name="T3" fmla="*/ 0 h 688"/>
                <a:gd name="T4" fmla="*/ 223 w 555"/>
                <a:gd name="T5" fmla="*/ 273 h 688"/>
                <a:gd name="T6" fmla="*/ 227 w 555"/>
                <a:gd name="T7" fmla="*/ 280 h 688"/>
                <a:gd name="T8" fmla="*/ 233 w 555"/>
                <a:gd name="T9" fmla="*/ 292 h 688"/>
                <a:gd name="T10" fmla="*/ 238 w 555"/>
                <a:gd name="T11" fmla="*/ 301 h 688"/>
                <a:gd name="T12" fmla="*/ 254 w 555"/>
                <a:gd name="T13" fmla="*/ 334 h 688"/>
                <a:gd name="T14" fmla="*/ 269 w 555"/>
                <a:gd name="T15" fmla="*/ 369 h 688"/>
                <a:gd name="T16" fmla="*/ 283 w 555"/>
                <a:gd name="T17" fmla="*/ 399 h 688"/>
                <a:gd name="T18" fmla="*/ 285 w 555"/>
                <a:gd name="T19" fmla="*/ 399 h 688"/>
                <a:gd name="T20" fmla="*/ 298 w 555"/>
                <a:gd name="T21" fmla="*/ 367 h 688"/>
                <a:gd name="T22" fmla="*/ 313 w 555"/>
                <a:gd name="T23" fmla="*/ 332 h 688"/>
                <a:gd name="T24" fmla="*/ 329 w 555"/>
                <a:gd name="T25" fmla="*/ 299 h 688"/>
                <a:gd name="T26" fmla="*/ 334 w 555"/>
                <a:gd name="T27" fmla="*/ 290 h 688"/>
                <a:gd name="T28" fmla="*/ 338 w 555"/>
                <a:gd name="T29" fmla="*/ 278 h 688"/>
                <a:gd name="T30" fmla="*/ 344 w 555"/>
                <a:gd name="T31" fmla="*/ 271 h 688"/>
                <a:gd name="T32" fmla="*/ 473 w 555"/>
                <a:gd name="T33" fmla="*/ 0 h 688"/>
                <a:gd name="T34" fmla="*/ 555 w 555"/>
                <a:gd name="T35" fmla="*/ 0 h 688"/>
                <a:gd name="T36" fmla="*/ 555 w 555"/>
                <a:gd name="T37" fmla="*/ 0 h 688"/>
                <a:gd name="T38" fmla="*/ 279 w 555"/>
                <a:gd name="T39" fmla="*/ 553 h 688"/>
                <a:gd name="T40" fmla="*/ 261 w 555"/>
                <a:gd name="T41" fmla="*/ 586 h 688"/>
                <a:gd name="T42" fmla="*/ 242 w 555"/>
                <a:gd name="T43" fmla="*/ 613 h 688"/>
                <a:gd name="T44" fmla="*/ 223 w 555"/>
                <a:gd name="T45" fmla="*/ 636 h 688"/>
                <a:gd name="T46" fmla="*/ 202 w 555"/>
                <a:gd name="T47" fmla="*/ 655 h 688"/>
                <a:gd name="T48" fmla="*/ 181 w 555"/>
                <a:gd name="T49" fmla="*/ 670 h 688"/>
                <a:gd name="T50" fmla="*/ 156 w 555"/>
                <a:gd name="T51" fmla="*/ 680 h 688"/>
                <a:gd name="T52" fmla="*/ 131 w 555"/>
                <a:gd name="T53" fmla="*/ 686 h 688"/>
                <a:gd name="T54" fmla="*/ 102 w 555"/>
                <a:gd name="T55" fmla="*/ 688 h 688"/>
                <a:gd name="T56" fmla="*/ 85 w 555"/>
                <a:gd name="T57" fmla="*/ 688 h 688"/>
                <a:gd name="T58" fmla="*/ 69 w 555"/>
                <a:gd name="T59" fmla="*/ 686 h 688"/>
                <a:gd name="T60" fmla="*/ 60 w 555"/>
                <a:gd name="T61" fmla="*/ 684 h 688"/>
                <a:gd name="T62" fmla="*/ 50 w 555"/>
                <a:gd name="T63" fmla="*/ 682 h 688"/>
                <a:gd name="T64" fmla="*/ 43 w 555"/>
                <a:gd name="T65" fmla="*/ 678 h 688"/>
                <a:gd name="T66" fmla="*/ 43 w 555"/>
                <a:gd name="T67" fmla="*/ 611 h 688"/>
                <a:gd name="T68" fmla="*/ 56 w 555"/>
                <a:gd name="T69" fmla="*/ 615 h 688"/>
                <a:gd name="T70" fmla="*/ 71 w 555"/>
                <a:gd name="T71" fmla="*/ 620 h 688"/>
                <a:gd name="T72" fmla="*/ 85 w 555"/>
                <a:gd name="T73" fmla="*/ 622 h 688"/>
                <a:gd name="T74" fmla="*/ 98 w 555"/>
                <a:gd name="T75" fmla="*/ 622 h 688"/>
                <a:gd name="T76" fmla="*/ 121 w 555"/>
                <a:gd name="T77" fmla="*/ 620 h 688"/>
                <a:gd name="T78" fmla="*/ 142 w 555"/>
                <a:gd name="T79" fmla="*/ 611 h 688"/>
                <a:gd name="T80" fmla="*/ 162 w 555"/>
                <a:gd name="T81" fmla="*/ 597 h 688"/>
                <a:gd name="T82" fmla="*/ 189 w 555"/>
                <a:gd name="T83" fmla="*/ 567 h 688"/>
                <a:gd name="T84" fmla="*/ 217 w 555"/>
                <a:gd name="T85" fmla="*/ 522 h 688"/>
                <a:gd name="T86" fmla="*/ 246 w 555"/>
                <a:gd name="T87" fmla="*/ 469 h 688"/>
                <a:gd name="T88" fmla="*/ 0 w 555"/>
                <a:gd name="T8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88">
                  <a:moveTo>
                    <a:pt x="0" y="0"/>
                  </a:moveTo>
                  <a:lnTo>
                    <a:pt x="85" y="0"/>
                  </a:lnTo>
                  <a:lnTo>
                    <a:pt x="223" y="273"/>
                  </a:lnTo>
                  <a:lnTo>
                    <a:pt x="227" y="280"/>
                  </a:lnTo>
                  <a:lnTo>
                    <a:pt x="233" y="292"/>
                  </a:lnTo>
                  <a:lnTo>
                    <a:pt x="238" y="301"/>
                  </a:lnTo>
                  <a:lnTo>
                    <a:pt x="254" y="334"/>
                  </a:lnTo>
                  <a:lnTo>
                    <a:pt x="269" y="369"/>
                  </a:lnTo>
                  <a:lnTo>
                    <a:pt x="283" y="399"/>
                  </a:lnTo>
                  <a:lnTo>
                    <a:pt x="285" y="399"/>
                  </a:lnTo>
                  <a:lnTo>
                    <a:pt x="298" y="367"/>
                  </a:lnTo>
                  <a:lnTo>
                    <a:pt x="313" y="332"/>
                  </a:lnTo>
                  <a:lnTo>
                    <a:pt x="329" y="299"/>
                  </a:lnTo>
                  <a:lnTo>
                    <a:pt x="334" y="290"/>
                  </a:lnTo>
                  <a:lnTo>
                    <a:pt x="338" y="278"/>
                  </a:lnTo>
                  <a:lnTo>
                    <a:pt x="344" y="271"/>
                  </a:lnTo>
                  <a:lnTo>
                    <a:pt x="473" y="0"/>
                  </a:lnTo>
                  <a:lnTo>
                    <a:pt x="555" y="0"/>
                  </a:lnTo>
                  <a:lnTo>
                    <a:pt x="555" y="0"/>
                  </a:lnTo>
                  <a:lnTo>
                    <a:pt x="279" y="553"/>
                  </a:lnTo>
                  <a:lnTo>
                    <a:pt x="261" y="586"/>
                  </a:lnTo>
                  <a:lnTo>
                    <a:pt x="242" y="613"/>
                  </a:lnTo>
                  <a:lnTo>
                    <a:pt x="223" y="636"/>
                  </a:lnTo>
                  <a:lnTo>
                    <a:pt x="202" y="655"/>
                  </a:lnTo>
                  <a:lnTo>
                    <a:pt x="181" y="670"/>
                  </a:lnTo>
                  <a:lnTo>
                    <a:pt x="156" y="680"/>
                  </a:lnTo>
                  <a:lnTo>
                    <a:pt x="131" y="686"/>
                  </a:lnTo>
                  <a:lnTo>
                    <a:pt x="102" y="688"/>
                  </a:lnTo>
                  <a:lnTo>
                    <a:pt x="85" y="688"/>
                  </a:lnTo>
                  <a:lnTo>
                    <a:pt x="69" y="686"/>
                  </a:lnTo>
                  <a:lnTo>
                    <a:pt x="60" y="684"/>
                  </a:lnTo>
                  <a:lnTo>
                    <a:pt x="50" y="682"/>
                  </a:lnTo>
                  <a:lnTo>
                    <a:pt x="43" y="678"/>
                  </a:lnTo>
                  <a:lnTo>
                    <a:pt x="43" y="611"/>
                  </a:lnTo>
                  <a:lnTo>
                    <a:pt x="56" y="615"/>
                  </a:lnTo>
                  <a:lnTo>
                    <a:pt x="71" y="620"/>
                  </a:lnTo>
                  <a:lnTo>
                    <a:pt x="85" y="622"/>
                  </a:lnTo>
                  <a:lnTo>
                    <a:pt x="98" y="622"/>
                  </a:lnTo>
                  <a:lnTo>
                    <a:pt x="121" y="620"/>
                  </a:lnTo>
                  <a:lnTo>
                    <a:pt x="142" y="611"/>
                  </a:lnTo>
                  <a:lnTo>
                    <a:pt x="162" y="597"/>
                  </a:lnTo>
                  <a:lnTo>
                    <a:pt x="189" y="567"/>
                  </a:lnTo>
                  <a:lnTo>
                    <a:pt x="217" y="522"/>
                  </a:lnTo>
                  <a:lnTo>
                    <a:pt x="246" y="4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4390" y="855914"/>
            <a:ext cx="809263" cy="30220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4994" y="3055202"/>
            <a:ext cx="978050" cy="223728"/>
          </a:xfrm>
          <a:prstGeom prst="rect">
            <a:avLst/>
          </a:prstGeom>
        </p:spPr>
      </p:pic>
      <p:sp>
        <p:nvSpPr>
          <p:cNvPr id="150" name="TextBox 149"/>
          <p:cNvSpPr txBox="1"/>
          <p:nvPr/>
        </p:nvSpPr>
        <p:spPr>
          <a:xfrm>
            <a:off x="1352935" y="1164544"/>
            <a:ext cx="135143" cy="120299"/>
          </a:xfrm>
          <a:prstGeom prst="rect">
            <a:avLst/>
          </a:prstGeom>
          <a:noFill/>
        </p:spPr>
        <p:txBody>
          <a:bodyPr wrap="square" lIns="0" tIns="0" rIns="0" bIns="0" rtlCol="0" anchor="t">
            <a:noAutofit/>
          </a:bodyPr>
          <a:lstStyle/>
          <a:p>
            <a:pPr>
              <a:lnSpc>
                <a:spcPct val="90000"/>
              </a:lnSpc>
              <a:spcAft>
                <a:spcPts val="600"/>
              </a:spcAft>
            </a:pPr>
            <a:r>
              <a:rPr lang="en-US" sz="800" dirty="0" smtClean="0">
                <a:solidFill>
                  <a:schemeClr val="tx2"/>
                </a:solidFill>
                <a:latin typeface="+mj-lt"/>
              </a:rPr>
              <a:t>1</a:t>
            </a:r>
            <a:endParaRPr lang="en-US" sz="700" dirty="0" smtClean="0">
              <a:solidFill>
                <a:schemeClr val="tx2"/>
              </a:solidFill>
              <a:latin typeface="+mj-lt"/>
            </a:endParaRPr>
          </a:p>
        </p:txBody>
      </p:sp>
      <p:sp>
        <p:nvSpPr>
          <p:cNvPr id="151" name="TextBox 150"/>
          <p:cNvSpPr txBox="1"/>
          <p:nvPr/>
        </p:nvSpPr>
        <p:spPr>
          <a:xfrm>
            <a:off x="5634802" y="2965001"/>
            <a:ext cx="135143" cy="120299"/>
          </a:xfrm>
          <a:prstGeom prst="rect">
            <a:avLst/>
          </a:prstGeom>
          <a:noFill/>
        </p:spPr>
        <p:txBody>
          <a:bodyPr wrap="square" lIns="0" tIns="0" rIns="0" bIns="0" rtlCol="0" anchor="t">
            <a:noAutofit/>
          </a:bodyPr>
          <a:lstStyle/>
          <a:p>
            <a:pPr>
              <a:lnSpc>
                <a:spcPct val="90000"/>
              </a:lnSpc>
              <a:spcAft>
                <a:spcPts val="600"/>
              </a:spcAft>
            </a:pPr>
            <a:r>
              <a:rPr lang="en-US" sz="800" dirty="0" smtClean="0">
                <a:solidFill>
                  <a:schemeClr val="tx2"/>
                </a:solidFill>
                <a:latin typeface="+mj-lt"/>
              </a:rPr>
              <a:t>3</a:t>
            </a:r>
            <a:endParaRPr lang="en-US" sz="700" dirty="0" smtClean="0">
              <a:solidFill>
                <a:schemeClr val="tx2"/>
              </a:solidFill>
              <a:latin typeface="+mj-lt"/>
            </a:endParaRPr>
          </a:p>
        </p:txBody>
      </p:sp>
      <p:sp>
        <p:nvSpPr>
          <p:cNvPr id="152" name="TextBox 151"/>
          <p:cNvSpPr txBox="1"/>
          <p:nvPr/>
        </p:nvSpPr>
        <p:spPr>
          <a:xfrm>
            <a:off x="5182119" y="1410185"/>
            <a:ext cx="135143" cy="120299"/>
          </a:xfrm>
          <a:prstGeom prst="rect">
            <a:avLst/>
          </a:prstGeom>
          <a:noFill/>
        </p:spPr>
        <p:txBody>
          <a:bodyPr wrap="square" lIns="0" tIns="0" rIns="0" bIns="0" rtlCol="0" anchor="t">
            <a:noAutofit/>
          </a:bodyPr>
          <a:lstStyle/>
          <a:p>
            <a:pPr>
              <a:lnSpc>
                <a:spcPct val="90000"/>
              </a:lnSpc>
              <a:spcAft>
                <a:spcPts val="600"/>
              </a:spcAft>
            </a:pPr>
            <a:r>
              <a:rPr lang="en-US" sz="800" dirty="0">
                <a:solidFill>
                  <a:schemeClr val="tx2"/>
                </a:solidFill>
                <a:latin typeface="+mj-lt"/>
              </a:rPr>
              <a:t>2</a:t>
            </a:r>
            <a:endParaRPr lang="en-US" sz="700" dirty="0" smtClean="0">
              <a:solidFill>
                <a:schemeClr val="tx2"/>
              </a:solidFill>
              <a:latin typeface="+mj-lt"/>
            </a:endParaRPr>
          </a:p>
        </p:txBody>
      </p:sp>
      <p:sp>
        <p:nvSpPr>
          <p:cNvPr id="153" name="TextBox 152"/>
          <p:cNvSpPr txBox="1"/>
          <p:nvPr/>
        </p:nvSpPr>
        <p:spPr>
          <a:xfrm>
            <a:off x="1503472" y="3610629"/>
            <a:ext cx="135143" cy="120299"/>
          </a:xfrm>
          <a:prstGeom prst="rect">
            <a:avLst/>
          </a:prstGeom>
          <a:noFill/>
        </p:spPr>
        <p:txBody>
          <a:bodyPr wrap="square" lIns="0" tIns="0" rIns="0" bIns="0" rtlCol="0" anchor="t">
            <a:noAutofit/>
          </a:bodyPr>
          <a:lstStyle/>
          <a:p>
            <a:pPr>
              <a:lnSpc>
                <a:spcPct val="90000"/>
              </a:lnSpc>
              <a:spcAft>
                <a:spcPts val="600"/>
              </a:spcAft>
            </a:pPr>
            <a:r>
              <a:rPr lang="en-US" sz="800" dirty="0">
                <a:solidFill>
                  <a:schemeClr val="tx2"/>
                </a:solidFill>
                <a:latin typeface="+mj-lt"/>
              </a:rPr>
              <a:t>2</a:t>
            </a:r>
            <a:endParaRPr lang="en-US" sz="700" dirty="0" smtClean="0">
              <a:solidFill>
                <a:schemeClr val="tx2"/>
              </a:solidFill>
              <a:latin typeface="+mj-lt"/>
            </a:endParaRPr>
          </a:p>
        </p:txBody>
      </p:sp>
    </p:spTree>
    <p:extLst>
      <p:ext uri="{BB962C8B-B14F-4D97-AF65-F5344CB8AC3E}">
        <p14:creationId xmlns:p14="http://schemas.microsoft.com/office/powerpoint/2010/main" val="4174206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Insurance consumers are engaged </a:t>
            </a:r>
            <a:r>
              <a:rPr lang="en-US" dirty="0" smtClean="0"/>
              <a:t/>
            </a:r>
            <a:br>
              <a:rPr lang="en-US" dirty="0" smtClean="0"/>
            </a:br>
            <a:r>
              <a:rPr lang="en-US" dirty="0" smtClean="0"/>
              <a:t>across </a:t>
            </a:r>
            <a:r>
              <a:rPr lang="en-US" dirty="0"/>
              <a:t>MSN channels</a:t>
            </a:r>
            <a:r>
              <a:rPr lang="en-US" dirty="0" smtClean="0"/>
              <a:t>.</a:t>
            </a:r>
            <a:endParaRPr lang="en-US" dirty="0"/>
          </a:p>
        </p:txBody>
      </p:sp>
      <p:sp>
        <p:nvSpPr>
          <p:cNvPr id="3" name="Text Placeholder 2"/>
          <p:cNvSpPr>
            <a:spLocks noGrp="1"/>
          </p:cNvSpPr>
          <p:nvPr>
            <p:ph type="body" sz="quarter" idx="18"/>
          </p:nvPr>
        </p:nvSpPr>
        <p:spPr/>
        <p:txBody>
          <a:bodyPr/>
          <a:lstStyle/>
          <a:p>
            <a:endParaRPr lang="en-US"/>
          </a:p>
        </p:txBody>
      </p:sp>
      <p:sp>
        <p:nvSpPr>
          <p:cNvPr id="5" name="Rectangle 4"/>
          <p:cNvSpPr/>
          <p:nvPr/>
        </p:nvSpPr>
        <p:spPr>
          <a:xfrm>
            <a:off x="301623" y="1156491"/>
            <a:ext cx="3345343" cy="3247826"/>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a:xfrm>
            <a:off x="469062" y="1156492"/>
            <a:ext cx="2904133" cy="1235834"/>
          </a:xfrm>
          <a:prstGeom prst="rect">
            <a:avLst/>
          </a:prstGeom>
        </p:spPr>
        <p:txBody>
          <a:bodyPr wrap="square" lIns="0" tIns="0" rIns="0" bIns="0" anchor="ctr">
            <a:noAutofit/>
          </a:bodyPr>
          <a:lstStyle/>
          <a:p>
            <a:pPr lvl="0"/>
            <a:r>
              <a:rPr lang="en-US" sz="1200" dirty="0">
                <a:solidFill>
                  <a:prstClr val="white"/>
                </a:solidFill>
              </a:rPr>
              <a:t>Auto insurance researchers skew </a:t>
            </a:r>
            <a:br>
              <a:rPr lang="en-US" sz="1200" dirty="0">
                <a:solidFill>
                  <a:prstClr val="white"/>
                </a:solidFill>
              </a:rPr>
            </a:br>
            <a:r>
              <a:rPr lang="en-US" sz="1200" dirty="0">
                <a:solidFill>
                  <a:prstClr val="white"/>
                </a:solidFill>
              </a:rPr>
              <a:t>towards the MSN Homepage, </a:t>
            </a:r>
            <a:r>
              <a:rPr lang="en-US" sz="1200" dirty="0" err="1">
                <a:solidFill>
                  <a:prstClr val="white"/>
                </a:solidFill>
              </a:rPr>
              <a:t>Wonderwall</a:t>
            </a:r>
            <a:r>
              <a:rPr lang="en-US" sz="1200" dirty="0">
                <a:solidFill>
                  <a:prstClr val="white"/>
                </a:solidFill>
              </a:rPr>
              <a:t>, MSN Money and MSN Autos when compared to the </a:t>
            </a:r>
            <a:r>
              <a:rPr lang="en-US" sz="1200" dirty="0" smtClean="0">
                <a:solidFill>
                  <a:prstClr val="white"/>
                </a:solidFill>
              </a:rPr>
              <a:t>general </a:t>
            </a:r>
            <a:r>
              <a:rPr lang="en-US" sz="1200" dirty="0">
                <a:solidFill>
                  <a:prstClr val="white"/>
                </a:solidFill>
              </a:rPr>
              <a:t>MSN audience</a:t>
            </a:r>
          </a:p>
        </p:txBody>
      </p:sp>
      <p:sp>
        <p:nvSpPr>
          <p:cNvPr id="7" name="Rectangle 6"/>
          <p:cNvSpPr/>
          <p:nvPr/>
        </p:nvSpPr>
        <p:spPr bwMode="auto">
          <a:xfrm>
            <a:off x="469063" y="2115879"/>
            <a:ext cx="2904132" cy="2288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376473">
              <a:lnSpc>
                <a:spcPct val="90000"/>
              </a:lnSpc>
              <a:spcBef>
                <a:spcPct val="20000"/>
              </a:spcBef>
              <a:buClr>
                <a:srgbClr val="EF3A42"/>
              </a:buClr>
            </a:pPr>
            <a:r>
              <a:rPr lang="en-US" sz="2400" dirty="0" smtClean="0">
                <a:solidFill>
                  <a:prstClr val="white"/>
                </a:solidFill>
                <a:latin typeface="Segoe UI Light"/>
              </a:rPr>
              <a:t>54% </a:t>
            </a:r>
            <a:r>
              <a:rPr lang="en-US" sz="1200" dirty="0">
                <a:solidFill>
                  <a:prstClr val="white"/>
                </a:solidFill>
              </a:rPr>
              <a:t>lift in numbers of users engaging in brand </a:t>
            </a:r>
            <a:r>
              <a:rPr lang="en-US" sz="1200" dirty="0" smtClean="0">
                <a:solidFill>
                  <a:prstClr val="white"/>
                </a:solidFill>
              </a:rPr>
              <a:t>behavior</a:t>
            </a:r>
          </a:p>
          <a:p>
            <a:pPr defTabSz="376473">
              <a:lnSpc>
                <a:spcPct val="90000"/>
              </a:lnSpc>
              <a:spcBef>
                <a:spcPct val="20000"/>
              </a:spcBef>
              <a:buClr>
                <a:srgbClr val="EF3A42"/>
              </a:buClr>
            </a:pPr>
            <a:r>
              <a:rPr lang="en-US" sz="2400" dirty="0" smtClean="0">
                <a:solidFill>
                  <a:prstClr val="white"/>
                </a:solidFill>
                <a:latin typeface="Segoe UI Light"/>
              </a:rPr>
              <a:t>171%+ </a:t>
            </a:r>
            <a:r>
              <a:rPr lang="en-US" sz="1200" dirty="0">
                <a:solidFill>
                  <a:prstClr val="white"/>
                </a:solidFill>
              </a:rPr>
              <a:t>lift to homepages </a:t>
            </a:r>
            <a:r>
              <a:rPr lang="en-US" sz="1200" dirty="0" smtClean="0">
                <a:solidFill>
                  <a:prstClr val="white"/>
                </a:solidFill>
              </a:rPr>
              <a:t/>
            </a:r>
            <a:br>
              <a:rPr lang="en-US" sz="1200" dirty="0" smtClean="0">
                <a:solidFill>
                  <a:prstClr val="white"/>
                </a:solidFill>
              </a:rPr>
            </a:br>
            <a:r>
              <a:rPr lang="en-US" sz="1200" dirty="0" smtClean="0">
                <a:solidFill>
                  <a:prstClr val="white"/>
                </a:solidFill>
              </a:rPr>
              <a:t>post </a:t>
            </a:r>
            <a:r>
              <a:rPr lang="en-US" sz="1200" dirty="0">
                <a:solidFill>
                  <a:prstClr val="white"/>
                </a:solidFill>
              </a:rPr>
              <a:t>ad exposure</a:t>
            </a:r>
          </a:p>
          <a:p>
            <a:pPr defTabSz="376473">
              <a:lnSpc>
                <a:spcPct val="90000"/>
              </a:lnSpc>
              <a:spcBef>
                <a:spcPct val="20000"/>
              </a:spcBef>
              <a:buClr>
                <a:srgbClr val="EF3A42"/>
              </a:buClr>
            </a:pPr>
            <a:r>
              <a:rPr lang="en-US" sz="2400" dirty="0" smtClean="0">
                <a:solidFill>
                  <a:prstClr val="white"/>
                </a:solidFill>
                <a:latin typeface="Segoe UI Light"/>
              </a:rPr>
              <a:t>63% </a:t>
            </a:r>
            <a:r>
              <a:rPr lang="en-US" sz="1200" dirty="0">
                <a:solidFill>
                  <a:prstClr val="white"/>
                </a:solidFill>
              </a:rPr>
              <a:t>of the Auto insurance researcher audience’ site visitation is to MSN Homepage, </a:t>
            </a:r>
            <a:r>
              <a:rPr lang="en-US" sz="1200" dirty="0" err="1">
                <a:solidFill>
                  <a:prstClr val="white"/>
                </a:solidFill>
              </a:rPr>
              <a:t>Wonderwall</a:t>
            </a:r>
            <a:r>
              <a:rPr lang="en-US" sz="1200" dirty="0">
                <a:solidFill>
                  <a:prstClr val="white"/>
                </a:solidFill>
              </a:rPr>
              <a:t> and MSN Money</a:t>
            </a:r>
          </a:p>
        </p:txBody>
      </p:sp>
      <p:sp>
        <p:nvSpPr>
          <p:cNvPr id="8" name="Rectangle 7"/>
          <p:cNvSpPr/>
          <p:nvPr/>
        </p:nvSpPr>
        <p:spPr bwMode="auto">
          <a:xfrm>
            <a:off x="3646966" y="1156491"/>
            <a:ext cx="5211284" cy="3247826"/>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9" name="Chart 8"/>
          <p:cNvGraphicFramePr/>
          <p:nvPr>
            <p:extLst>
              <p:ext uri="{D42A27DB-BD31-4B8C-83A1-F6EECF244321}">
                <p14:modId xmlns:p14="http://schemas.microsoft.com/office/powerpoint/2010/main" val="2050292230"/>
              </p:ext>
            </p:extLst>
          </p:nvPr>
        </p:nvGraphicFramePr>
        <p:xfrm>
          <a:off x="3646966" y="1156491"/>
          <a:ext cx="5211284" cy="3232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50460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insurance: where to expand spend</a:t>
            </a:r>
          </a:p>
        </p:txBody>
      </p:sp>
      <p:sp>
        <p:nvSpPr>
          <p:cNvPr id="3" name="Text Placeholder 2"/>
          <p:cNvSpPr>
            <a:spLocks noGrp="1"/>
          </p:cNvSpPr>
          <p:nvPr>
            <p:ph type="body" sz="quarter" idx="18"/>
          </p:nvPr>
        </p:nvSpPr>
        <p:spPr/>
        <p:txBody>
          <a:bodyPr/>
          <a:lstStyle/>
          <a:p>
            <a:r>
              <a:rPr lang="en-US" dirty="0"/>
              <a:t>Source: Microsoft Advertising Internal Reports for US, May 2013</a:t>
            </a:r>
          </a:p>
          <a:p>
            <a:endParaRPr lang="en-US" dirty="0"/>
          </a:p>
        </p:txBody>
      </p:sp>
      <p:sp>
        <p:nvSpPr>
          <p:cNvPr id="4" name="Rectangle 3"/>
          <p:cNvSpPr/>
          <p:nvPr/>
        </p:nvSpPr>
        <p:spPr bwMode="auto">
          <a:xfrm>
            <a:off x="3646966" y="744279"/>
            <a:ext cx="5211284" cy="3660038"/>
          </a:xfrm>
          <a:prstGeom prst="rect">
            <a:avLst/>
          </a:prstGeom>
          <a:solidFill>
            <a:schemeClr val="tx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97" tIns="109757" rIns="137197" bIns="109757" numCol="1" spcCol="0" rtlCol="0" fromWordArt="0" anchor="t" anchorCtr="0" forceAA="0" compatLnSpc="1">
            <a:prstTxWarp prst="textNoShape">
              <a:avLst/>
            </a:prstTxWarp>
            <a:noAutofit/>
          </a:bodyPr>
          <a:lstStyle/>
          <a:p>
            <a:pPr algn="ctr" defTabSz="699540"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01623" y="744279"/>
            <a:ext cx="3345343" cy="3660038"/>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7232" rIns="0" bIns="0" numCol="1" spcCol="0" rtlCol="0" fromWordArt="0" anchor="t" anchorCtr="0" forceAA="0" compatLnSpc="1">
            <a:prstTxWarp prst="textNoShape">
              <a:avLst/>
            </a:prstTxWarp>
            <a:noAutofit/>
          </a:bodyPr>
          <a:lstStyle/>
          <a:p>
            <a:pPr algn="ctr" defTabSz="895897" fontAlgn="base">
              <a:spcBef>
                <a:spcPts val="331"/>
              </a:spcBef>
              <a:spcAft>
                <a:spcPct val="0"/>
              </a:spcAft>
            </a:pPr>
            <a:endParaRPr lang="en-US" sz="1618" b="1"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a:xfrm>
            <a:off x="469062" y="744279"/>
            <a:ext cx="2904133" cy="3660038"/>
          </a:xfrm>
          <a:prstGeom prst="rect">
            <a:avLst/>
          </a:prstGeom>
        </p:spPr>
        <p:txBody>
          <a:bodyPr wrap="square" lIns="0" tIns="0" rIns="0" bIns="0" anchor="ctr">
            <a:noAutofit/>
          </a:bodyPr>
          <a:lstStyle/>
          <a:p>
            <a:pPr lvl="0"/>
            <a:r>
              <a:rPr lang="en-US" sz="1600" dirty="0">
                <a:solidFill>
                  <a:prstClr val="white"/>
                </a:solidFill>
              </a:rPr>
              <a:t>Auto insurance advertisers increased their spend focus on Xbox Live, MSN Video, MSN Money and </a:t>
            </a:r>
            <a:r>
              <a:rPr lang="en-US" sz="1600" dirty="0" err="1">
                <a:solidFill>
                  <a:prstClr val="white"/>
                </a:solidFill>
              </a:rPr>
              <a:t>Wonderwall</a:t>
            </a:r>
            <a:r>
              <a:rPr lang="en-US" sz="1600" dirty="0">
                <a:solidFill>
                  <a:prstClr val="white"/>
                </a:solidFill>
              </a:rPr>
              <a:t>. </a:t>
            </a:r>
          </a:p>
        </p:txBody>
      </p:sp>
      <p:graphicFrame>
        <p:nvGraphicFramePr>
          <p:cNvPr id="7" name="Chart 6"/>
          <p:cNvGraphicFramePr/>
          <p:nvPr>
            <p:extLst>
              <p:ext uri="{D42A27DB-BD31-4B8C-83A1-F6EECF244321}">
                <p14:modId xmlns:p14="http://schemas.microsoft.com/office/powerpoint/2010/main" val="1174678790"/>
              </p:ext>
            </p:extLst>
          </p:nvPr>
        </p:nvGraphicFramePr>
        <p:xfrm>
          <a:off x="3646966" y="744279"/>
          <a:ext cx="5211284" cy="3660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69055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00764" y="4474153"/>
            <a:ext cx="8068991" cy="455274"/>
          </a:xfrm>
          <a:prstGeom prst="rect">
            <a:avLst/>
          </a:prstGeom>
          <a:noFill/>
          <a:ln w="12700">
            <a:noFill/>
            <a:miter lim="800000"/>
            <a:headEnd type="none" w="sm" len="sm"/>
            <a:tailEnd type="none" w="sm" len="sm"/>
          </a:ln>
          <a:effectLst/>
        </p:spPr>
        <p:txBody>
          <a:bodyPr vert="horz" wrap="square" lIns="134500" tIns="107600" rIns="134500" bIns="107600" numCol="1" anchor="t" anchorCtr="0" compatLnSpc="1">
            <a:prstTxWarp prst="textNoShape">
              <a:avLst/>
            </a:prstTxWarp>
            <a:spAutoFit/>
          </a:bodyPr>
          <a:lstStyle/>
          <a:p>
            <a:pPr defTabSz="685626" eaLnBrk="0" hangingPunct="0"/>
            <a:r>
              <a:rPr lang="en-US" sz="500" dirty="0">
                <a:gradFill>
                  <a:gsLst>
                    <a:gs pos="0">
                      <a:srgbClr val="FFFFFF"/>
                    </a:gs>
                    <a:gs pos="100000">
                      <a:srgbClr val="FFFFFF"/>
                    </a:gs>
                  </a:gsLst>
                  <a:lin ang="5400000" scaled="0"/>
                </a:gradFill>
                <a:cs typeface="Segoe UI" pitchFamily="34" charset="0"/>
              </a:rPr>
              <a:t>© 2013 Microsoft Corporation. All rights reserved. Microsoft, Windows, Windows Vista and other product names are or may be registered trademarks and/or trademarks in the U.S. and/or other countries.</a:t>
            </a:r>
          </a:p>
          <a:p>
            <a:pPr defTabSz="685626"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337653" y="2314919"/>
            <a:ext cx="2417896" cy="518427"/>
          </a:xfrm>
          <a:prstGeom prst="rect">
            <a:avLst/>
          </a:prstGeom>
        </p:spPr>
      </p:pic>
    </p:spTree>
    <p:extLst>
      <p:ext uri="{BB962C8B-B14F-4D97-AF65-F5344CB8AC3E}">
        <p14:creationId xmlns:p14="http://schemas.microsoft.com/office/powerpoint/2010/main" val="3605325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USE THIS">
  <a:themeElements>
    <a:clrScheme name="MSA_2013">
      <a:dk1>
        <a:srgbClr val="505050"/>
      </a:dk1>
      <a:lt1>
        <a:srgbClr val="000000"/>
      </a:lt1>
      <a:dk2>
        <a:srgbClr val="FFFFFF"/>
      </a:dk2>
      <a:lt2>
        <a:srgbClr val="D2D2D2"/>
      </a:lt2>
      <a:accent1>
        <a:srgbClr val="E81123"/>
      </a:accent1>
      <a:accent2>
        <a:srgbClr val="BA141A"/>
      </a:accent2>
      <a:accent3>
        <a:srgbClr val="DC3C00"/>
      </a:accent3>
      <a:accent4>
        <a:srgbClr val="FF8C00"/>
      </a:accent4>
      <a:accent5>
        <a:srgbClr val="EC008C"/>
      </a:accent5>
      <a:accent6>
        <a:srgbClr val="B4009E"/>
      </a:accent6>
      <a:hlink>
        <a:srgbClr val="E81123"/>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noAutofit/>
      </a:bodyPr>
      <a:lstStyle>
        <a:defPPr defTabSz="376573">
          <a:lnSpc>
            <a:spcPct val="90000"/>
          </a:lnSpc>
          <a:spcBef>
            <a:spcPct val="20000"/>
          </a:spcBef>
          <a:buClr>
            <a:srgbClr val="EF3A42"/>
          </a:buClr>
          <a:defRPr dirty="0">
            <a:solidFill>
              <a:prstClr val="white"/>
            </a:solidFill>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MSA_Theme_5-14-13" id="{9614CD11-F3D8-40D7-A92E-E2DF97D5571F}" vid="{CACB0E64-DC6C-424B-A4F2-C4EFED990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7381228629348BE9BF7098358BCED" ma:contentTypeVersion="1" ma:contentTypeDescription="Create a new document." ma:contentTypeScope="" ma:versionID="18fde90f2b09e8d9db985fa78c20a3de">
  <xsd:schema xmlns:xsd="http://www.w3.org/2001/XMLSchema" xmlns:xs="http://www.w3.org/2001/XMLSchema" xmlns:p="http://schemas.microsoft.com/office/2006/metadata/properties" xmlns:ns3="748bd536-e49e-478d-b3ac-eb05d0cf5d02" targetNamespace="http://schemas.microsoft.com/office/2006/metadata/properties" ma:root="true" ma:fieldsID="8d1da37caab38dfef8525d6b8bbe26a7" ns3:_="">
    <xsd:import namespace="748bd536-e49e-478d-b3ac-eb05d0cf5d02"/>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bd536-e49e-478d-b3ac-eb05d0cf5d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48bd536-e49e-478d-b3ac-eb05d0cf5d02">
      <UserInfo>
        <DisplayName>Christopher Olsen (Perfect Planit, Inc)</DisplayName>
        <AccountId>11</AccountId>
        <AccountType/>
      </UserInfo>
      <UserInfo>
        <DisplayName>Alison Swift (Simplicity Consulting Inc)</DisplayName>
        <AccountId>22</AccountId>
        <AccountType/>
      </UserInfo>
    </SharedWithUsers>
  </documentManagement>
</p:properties>
</file>

<file path=customXml/itemProps1.xml><?xml version="1.0" encoding="utf-8"?>
<ds:datastoreItem xmlns:ds="http://schemas.openxmlformats.org/officeDocument/2006/customXml" ds:itemID="{41C06DDB-4CA0-4C3C-8436-4F55BB42CC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8bd536-e49e-478d-b3ac-eb05d0cf5d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81F6B1-A727-48E4-A257-80FA3B2C1100}">
  <ds:schemaRefs>
    <ds:schemaRef ds:uri="http://schemas.microsoft.com/sharepoint/v3/contenttype/forms"/>
  </ds:schemaRefs>
</ds:datastoreItem>
</file>

<file path=customXml/itemProps3.xml><?xml version="1.0" encoding="utf-8"?>
<ds:datastoreItem xmlns:ds="http://schemas.openxmlformats.org/officeDocument/2006/customXml" ds:itemID="{C33DE2D6-BF8E-4C1C-B123-3A53C015198B}">
  <ds:schemaRefs>
    <ds:schemaRef ds:uri="http://purl.org/dc/elements/1.1/"/>
    <ds:schemaRef ds:uri="http://schemas.microsoft.com/office/2006/documentManagement/types"/>
    <ds:schemaRef ds:uri="http://schemas.microsoft.com/office/infopath/2007/PartnerControls"/>
    <ds:schemaRef ds:uri="748bd536-e49e-478d-b3ac-eb05d0cf5d02"/>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9801</TotalTime>
  <Words>8764</Words>
  <Application>Microsoft Macintosh PowerPoint</Application>
  <PresentationFormat>Custom</PresentationFormat>
  <Paragraphs>1362</Paragraphs>
  <Slides>92</Slides>
  <Notes>34</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USE THIS</vt:lpstr>
      <vt:lpstr>Connect with Microsoft’s Financial Consumers</vt:lpstr>
      <vt:lpstr>Industry Impacts</vt:lpstr>
      <vt:lpstr>Shifting Market Environment</vt:lpstr>
      <vt:lpstr>Your hot topics are our deliverables</vt:lpstr>
      <vt:lpstr>Hot Topic: Data and Insights Drive Brand Action</vt:lpstr>
      <vt:lpstr>Hot Topic: Cross Screen Builds Reach</vt:lpstr>
      <vt:lpstr>Hot Topic: Making Social Impactful</vt:lpstr>
      <vt:lpstr>Investing in the  Financial Services Consumer </vt:lpstr>
      <vt:lpstr>Finance Consumers across Microsoft</vt:lpstr>
      <vt:lpstr>Our ads drive brand and site engagement</vt:lpstr>
      <vt:lpstr>Our visitors are truly unique</vt:lpstr>
      <vt:lpstr>Our visitors are your target audience</vt:lpstr>
      <vt:lpstr>Amplify your performance with Targeting</vt:lpstr>
      <vt:lpstr>Meet our Financial Services Audience</vt:lpstr>
      <vt:lpstr>PowerPoint Presentation</vt:lpstr>
      <vt:lpstr>Microsoft engages consumers</vt:lpstr>
      <vt:lpstr>Financial consumers interact with our ecosystem</vt:lpstr>
      <vt:lpstr>PowerPoint Presentation</vt:lpstr>
      <vt:lpstr>Our Financial Services audience spends time  on Microsoft properties throughout the day</vt:lpstr>
      <vt:lpstr>MSN Money is your match</vt:lpstr>
      <vt:lpstr>Why MSN Money?</vt:lpstr>
      <vt:lpstr>Our audience is affluent and financially savvy</vt:lpstr>
      <vt:lpstr>We attract engaged users</vt:lpstr>
      <vt:lpstr>We continue to grow</vt:lpstr>
      <vt:lpstr>MSN Money delivers</vt:lpstr>
      <vt:lpstr>Intention</vt:lpstr>
      <vt:lpstr>Connection</vt:lpstr>
      <vt:lpstr>Innovation</vt:lpstr>
      <vt:lpstr>MSN Money returns with strong lineup</vt:lpstr>
      <vt:lpstr>PowerPoint Presentation</vt:lpstr>
      <vt:lpstr>Coming Soon: Quote Tile Sponsorship</vt:lpstr>
      <vt:lpstr>PowerPoint Presentation</vt:lpstr>
      <vt:lpstr>APPENDIX</vt:lpstr>
      <vt:lpstr>Slide Library Table of Contents</vt:lpstr>
      <vt:lpstr>PowerPoint Presentation</vt:lpstr>
      <vt:lpstr>Find Financial Services researchers on Microsoft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Advertisers like you sponsor human emotion  through free Skype services</vt:lpstr>
      <vt:lpstr>Advertiser Value Proposition</vt:lpstr>
      <vt:lpstr>The Skype audience is a Financial Services audience</vt:lpstr>
      <vt:lpstr>Growth Opportunities on Skype</vt:lpstr>
      <vt:lpstr>650x170 Skype Homepage takeover</vt:lpstr>
      <vt:lpstr>Partner across properties to reach key target audiences</vt:lpstr>
      <vt:lpstr>PowerPoint Presentation</vt:lpstr>
      <vt:lpstr>Xbox attracts your audience too</vt:lpstr>
      <vt:lpstr>Growth opportunities on Xbox</vt:lpstr>
      <vt:lpstr>Chase Freedom – 263x197</vt:lpstr>
      <vt:lpstr>Chase Freedom – BDE Landing Page</vt:lpstr>
      <vt:lpstr>PowerPoint Presentation</vt:lpstr>
      <vt:lpstr>Bing Apps</vt:lpstr>
      <vt:lpstr>Coming Soon: Quote Tile Sponsorship</vt:lpstr>
      <vt:lpstr>Bing Finance AiA Advertising </vt:lpstr>
      <vt:lpstr>PowerPoint Presentation</vt:lpstr>
      <vt:lpstr>Video Opportunity  for Financial Services</vt:lpstr>
      <vt:lpstr>Mobile Ad Inventory</vt:lpstr>
      <vt:lpstr>Finserv Mobile Inventory Opportunities</vt:lpstr>
      <vt:lpstr>Premium App Ecosystem</vt:lpstr>
      <vt:lpstr>Own MSN mobile HP takeover for a day. </vt:lpstr>
      <vt:lpstr>PowerPoint Presentation</vt:lpstr>
      <vt:lpstr>Windows 8 - Gaining Momentum</vt:lpstr>
      <vt:lpstr>Custom Ad Opportunities (AiA)</vt:lpstr>
      <vt:lpstr>Windows 8 Ads in App</vt:lpstr>
      <vt:lpstr>PowerPoint Presentation</vt:lpstr>
      <vt:lpstr>Finserv Targeting Opportunities</vt:lpstr>
      <vt:lpstr>More Targeting Options coming in early 2014</vt:lpstr>
      <vt:lpstr>Financial Service Targeting Segments</vt:lpstr>
      <vt:lpstr>Why Bing search remessaging on the  Microsoft Media Network? </vt:lpstr>
      <vt:lpstr>Bing and the finance industry, Your audience is... </vt:lpstr>
      <vt:lpstr>PowerPoint Presentation</vt:lpstr>
      <vt:lpstr>PowerPoint Presentation</vt:lpstr>
      <vt:lpstr>Banking services researchers on MSN are young &amp;  affluent; are prospective auto buyers</vt:lpstr>
      <vt:lpstr>Banking Services researchers are on  Microsoft properties throughout the day</vt:lpstr>
      <vt:lpstr>Banking Services consumers are  engaged across MSN channels.. </vt:lpstr>
      <vt:lpstr>Banking and Lending: where to expand spend</vt:lpstr>
      <vt:lpstr>PowerPoint Presentation</vt:lpstr>
      <vt:lpstr>Microsoft reaches all categories of brokerage audiences</vt:lpstr>
      <vt:lpstr>Brokerage Audience are on  Microsoft properties throughout the day</vt:lpstr>
      <vt:lpstr>Brokerage consumers are engaged across MSN channels.. </vt:lpstr>
      <vt:lpstr>Brokerage: where to expand spend</vt:lpstr>
      <vt:lpstr>PowerPoint Presentation</vt:lpstr>
      <vt:lpstr>Auto Insurance researchers on MSN are young &amp;  affluent; are prospective auto buyers</vt:lpstr>
      <vt:lpstr>Auto Insurance researchers are on  Microsoft properties throughout the day</vt:lpstr>
      <vt:lpstr>Find millions of auto insurance researchers on Microsoft properties, who cannot be found on competing sites</vt:lpstr>
      <vt:lpstr>Auto Insurance consumers are engaged  across MSN channels.</vt:lpstr>
      <vt:lpstr>Auto insurance: where to expand spend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Fetty</dc:creator>
  <cp:lastModifiedBy>Christopher Olsen</cp:lastModifiedBy>
  <cp:revision>447</cp:revision>
  <dcterms:created xsi:type="dcterms:W3CDTF">2013-07-30T17:48:55Z</dcterms:created>
  <dcterms:modified xsi:type="dcterms:W3CDTF">2014-07-19T23:17:20Z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0x0101002CB7381228629348BE9BF7098358BCED</vt:lpwstr>
  </property>
  <property fmtid="{D5CDD505-2E9C-101B-9397-08002B2CF9AE}" pid="3" name="IsMyDocuments">
    <vt:bool>true</vt:bool>
  </property>
</Properties>
</file>