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9" r:id="rId1"/>
    <p:sldMasterId id="2147483747" r:id="rId2"/>
  </p:sldMasterIdLst>
  <p:notesMasterIdLst>
    <p:notesMasterId r:id="rId23"/>
  </p:notesMasterIdLst>
  <p:sldIdLst>
    <p:sldId id="297" r:id="rId3"/>
    <p:sldId id="313" r:id="rId4"/>
    <p:sldId id="298" r:id="rId5"/>
    <p:sldId id="299" r:id="rId6"/>
    <p:sldId id="310" r:id="rId7"/>
    <p:sldId id="345" r:id="rId8"/>
    <p:sldId id="267" r:id="rId9"/>
    <p:sldId id="332" r:id="rId10"/>
    <p:sldId id="272" r:id="rId11"/>
    <p:sldId id="311" r:id="rId12"/>
    <p:sldId id="291" r:id="rId13"/>
    <p:sldId id="293" r:id="rId14"/>
    <p:sldId id="344" r:id="rId15"/>
    <p:sldId id="282" r:id="rId16"/>
    <p:sldId id="307" r:id="rId17"/>
    <p:sldId id="337" r:id="rId18"/>
    <p:sldId id="336" r:id="rId19"/>
    <p:sldId id="315" r:id="rId20"/>
    <p:sldId id="340" r:id="rId21"/>
    <p:sldId id="288"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guide id="3" orient="horz" pos="1824">
          <p15:clr>
            <a:srgbClr val="A4A3A4"/>
          </p15:clr>
        </p15:guide>
        <p15:guide id="4" orient="horz" pos="3024">
          <p15:clr>
            <a:srgbClr val="A4A3A4"/>
          </p15:clr>
        </p15:guide>
        <p15:guide id="5" pos="148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Martin (Lista Group)" initials="MM(G" lastIdx="1" clrIdx="0"/>
  <p:cmAuthor id="1" name="Alison Swift (Simplicity Consulting Inc)" initials="AS(CI" lastIdx="7" clrIdx="1">
    <p:extLst/>
  </p:cmAuthor>
  <p:cmAuthor id="2" name="Jamie Ringstad (LEADY)" initials="JLR" lastIdx="16" clrIdx="2"/>
  <p:cmAuthor id="3" name="Sam Bae (Perfect Planit, Inc)" initials="SB(PI" lastIdx="1" clrIdx="3"/>
  <p:cmAuthor id="4" name="Christopher Olsen"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07E"/>
    <a:srgbClr val="008580"/>
    <a:srgbClr val="CA1C5E"/>
    <a:srgbClr val="009933"/>
    <a:srgbClr val="E66400"/>
    <a:srgbClr val="007EB0"/>
    <a:srgbClr val="636363"/>
    <a:srgbClr val="8DC63F"/>
    <a:srgbClr val="D24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1" autoAdjust="0"/>
    <p:restoredTop sz="66902" autoAdjust="0"/>
  </p:normalViewPr>
  <p:slideViewPr>
    <p:cSldViewPr>
      <p:cViewPr>
        <p:scale>
          <a:sx n="70" d="100"/>
          <a:sy n="70" d="100"/>
        </p:scale>
        <p:origin x="-2688" y="-440"/>
      </p:cViewPr>
      <p:guideLst>
        <p:guide orient="horz" pos="2160"/>
        <p:guide orient="horz" pos="1824"/>
        <p:guide orient="horz" pos="3024"/>
        <p:guide pos="3839"/>
        <p:guide pos="1487"/>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2654"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3-03-06T14:32:28.288" idx="9">
    <p:pos x="-2397" y="-17"/>
    <p:text>Switch the order, with Quantum last, grazing first</p:text>
  </p:cm>
  <p:cm authorId="2" dt="2013-03-06T14:34:07.038" idx="10">
    <p:pos x="-1792" y="-88"/>
    <p:text>Could we do a stack of two boxes on top of two and use bullets or arrows to call out the key findings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3-03-06T15:16:20.365" idx="11">
    <p:pos x="7838" y="18"/>
    <p:text>This slide should accrue back to the previous slides with photos of our products called out:
*Content Grazing (Xbox)
Notes: Casual gaming via Xbox apps in Windows 8 provide fast engagement for short attention spans. 
*Investigative Spider Webbing (Windows 8 Surface) 
In notes For example: Windows 8 is the ultimate spider-webbing enabler. Spark a Spider-Webbing pathway by connecting an Xbox streaming experience to the tablet’s unique ability to enable exploration through SmartGlass
*Social Spider-webbing (Skype) 
In Notes For example: Connect social applications such as Skype to conversational spaces
*Quantum Journeys (SkyDrive)
In Notes For example: technology such as Xbox’s SmartGlass and cloud storage such as SkyDrive can help consumers access content easily and efficiently to get things done
*Skype
*Windows 8 Tablet/PC/Laptop/Phone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B3E5E-774F-43C8-AE9A-011F7CA120A2}" type="datetimeFigureOut">
              <a:rPr lang="en-US" smtClean="0"/>
              <a:t>10/30/14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74D7C-D83E-46AD-AF31-0021BBABE069}" type="slidenum">
              <a:rPr lang="en-US" smtClean="0"/>
              <a:t>‹#›</a:t>
            </a:fld>
            <a:endParaRPr lang="en-US"/>
          </a:p>
        </p:txBody>
      </p:sp>
    </p:spTree>
    <p:extLst>
      <p:ext uri="{BB962C8B-B14F-4D97-AF65-F5344CB8AC3E}">
        <p14:creationId xmlns:p14="http://schemas.microsoft.com/office/powerpoint/2010/main" val="362797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Multi-screen consumer behavior</a:t>
            </a:r>
            <a:r>
              <a:rPr lang="en-US" sz="1200" kern="1200" baseline="0" dirty="0" smtClean="0">
                <a:solidFill>
                  <a:schemeClr val="tx1"/>
                </a:solidFill>
                <a:effectLst/>
                <a:latin typeface="+mn-lt"/>
                <a:ea typeface="+mn-ea"/>
                <a:cs typeface="+mn-cs"/>
              </a:rPr>
              <a:t> is changing. </a:t>
            </a:r>
            <a:r>
              <a:rPr lang="en-US" sz="1200" kern="1200" dirty="0" smtClean="0">
                <a:solidFill>
                  <a:schemeClr val="tx1"/>
                </a:solidFill>
                <a:effectLst/>
                <a:latin typeface="+mn-lt"/>
                <a:ea typeface="+mn-ea"/>
                <a:cs typeface="+mn-cs"/>
              </a:rPr>
              <a:t>Our screens—televisions, computers, tablets, gaming consoles, e-readers and mobile phones—have become more powerful than the sum of their parts. The content we engage with on our devices, whether our intent is social, productive or entertaining in nature, helps us make sense of our lives, our communities and even ourselves.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fact, in our custom survey, </a:t>
            </a:r>
            <a:r>
              <a:rPr lang="en-US" sz="1200" kern="1200" dirty="0" smtClean="0">
                <a:solidFill>
                  <a:schemeClr val="tx1"/>
                </a:solidFill>
                <a:effectLst/>
                <a:latin typeface="+mn-lt"/>
                <a:ea typeface="+mn-ea"/>
                <a:cs typeface="+mn-cs"/>
              </a:rPr>
              <a:t>65% say the only way they can get everything done is to multi-task and use two or more devices at the same time*</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800" b="0" i="0" u="none" strike="noStrike" kern="1200" baseline="0" dirty="0" smtClean="0">
              <a:solidFill>
                <a:schemeClr val="tx1"/>
              </a:solidFill>
              <a:latin typeface="+mn-lt"/>
              <a:ea typeface="+mn-ea"/>
              <a:cs typeface="+mn-cs"/>
            </a:endParaRPr>
          </a:p>
          <a:p>
            <a:endParaRPr lang="en-US" sz="800" b="0" i="0" u="none" strike="noStrike" kern="1200" baseline="0" dirty="0" smtClean="0">
              <a:solidFill>
                <a:schemeClr val="tx1"/>
              </a:solidFill>
              <a:latin typeface="+mn-lt"/>
              <a:ea typeface="+mn-ea"/>
              <a:cs typeface="+mn-cs"/>
            </a:endParaRPr>
          </a:p>
          <a:p>
            <a:endParaRPr lang="en-US" sz="800" b="0" i="0" u="none" strike="noStrike" kern="1200" baseline="0" dirty="0" smtClean="0">
              <a:solidFill>
                <a:schemeClr val="tx1"/>
              </a:solidFill>
              <a:latin typeface="+mn-lt"/>
              <a:ea typeface="+mn-ea"/>
              <a:cs typeface="+mn-cs"/>
            </a:endParaRPr>
          </a:p>
          <a:p>
            <a:endParaRPr lang="en-US" sz="800" b="0" i="0" u="none" strike="noStrike" kern="1200" baseline="0" dirty="0" smtClean="0">
              <a:solidFill>
                <a:schemeClr val="tx1"/>
              </a:solidFill>
              <a:latin typeface="+mn-lt"/>
              <a:ea typeface="+mn-ea"/>
              <a:cs typeface="+mn-cs"/>
            </a:endParaRPr>
          </a:p>
          <a:p>
            <a:endParaRPr lang="en-US" sz="800" b="0" i="0" u="none" strike="noStrike" kern="1200" baseline="0" dirty="0" smtClean="0">
              <a:solidFill>
                <a:schemeClr val="tx1"/>
              </a:solidFill>
              <a:latin typeface="+mn-lt"/>
              <a:ea typeface="+mn-ea"/>
              <a:cs typeface="+mn-cs"/>
            </a:endParaRPr>
          </a:p>
          <a:p>
            <a:endParaRPr lang="en-US" sz="800" b="0" i="0" u="none" strike="noStrike" kern="1200" baseline="0" dirty="0" smtClean="0">
              <a:solidFill>
                <a:schemeClr val="tx1"/>
              </a:solidFill>
              <a:latin typeface="+mn-lt"/>
              <a:ea typeface="+mn-ea"/>
              <a:cs typeface="+mn-cs"/>
            </a:endParaRPr>
          </a:p>
          <a:p>
            <a:endParaRPr lang="en-US" sz="8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baseline="0" dirty="0" smtClean="0">
                <a:solidFill>
                  <a:schemeClr val="tx1"/>
                </a:solidFill>
                <a:latin typeface="+mn-lt"/>
                <a:ea typeface="+mn-ea"/>
                <a:cs typeface="+mn-cs"/>
              </a:rPr>
              <a:t>*Source: </a:t>
            </a:r>
            <a:r>
              <a:rPr lang="en-US" sz="800" kern="1200" dirty="0" smtClean="0">
                <a:solidFill>
                  <a:schemeClr val="tx1"/>
                </a:solidFill>
                <a:effectLst/>
                <a:latin typeface="+mn-lt"/>
                <a:ea typeface="+mn-ea"/>
                <a:cs typeface="+mn-cs"/>
              </a:rPr>
              <a:t>% of consumer who agree* strongly agree</a:t>
            </a:r>
            <a:r>
              <a:rPr lang="en-US" sz="800" kern="1200" baseline="0" dirty="0" smtClean="0">
                <a:solidFill>
                  <a:schemeClr val="tx1"/>
                </a:solidFill>
                <a:effectLst/>
                <a:latin typeface="+mn-lt"/>
                <a:ea typeface="+mn-ea"/>
                <a:cs typeface="+mn-cs"/>
              </a:rPr>
              <a:t> or somewhat agree. </a:t>
            </a:r>
            <a:r>
              <a:rPr lang="en-US" sz="800" b="0" i="0" u="none" strike="noStrike" kern="1200" baseline="0" dirty="0" smtClean="0">
                <a:solidFill>
                  <a:schemeClr val="tx1"/>
                </a:solidFill>
                <a:latin typeface="+mn-lt"/>
                <a:ea typeface="+mn-ea"/>
                <a:cs typeface="+mn-cs"/>
              </a:rPr>
              <a:t>‘Cross Screen Engagement,” Flamingo &amp; </a:t>
            </a:r>
            <a:r>
              <a:rPr lang="en-US" sz="800" b="0" i="0" u="none" strike="noStrike" kern="1200" baseline="0" dirty="0" err="1" smtClean="0">
                <a:solidFill>
                  <a:schemeClr val="tx1"/>
                </a:solidFill>
                <a:latin typeface="+mn-lt"/>
                <a:ea typeface="+mn-ea"/>
                <a:cs typeface="+mn-cs"/>
              </a:rPr>
              <a:t>Ipsos</a:t>
            </a:r>
            <a:r>
              <a:rPr lang="en-US" sz="800" b="0" i="0" u="none" strike="noStrike" kern="1200" baseline="0" dirty="0" smtClean="0">
                <a:solidFill>
                  <a:schemeClr val="tx1"/>
                </a:solidFill>
                <a:latin typeface="+mn-lt"/>
                <a:ea typeface="+mn-ea"/>
                <a:cs typeface="+mn-cs"/>
              </a:rPr>
              <a:t> OTX, commissioned by Microsoft Advertising, November 2012 – February 2013. Qualitative study of USA, Australia, Brazil, Canada &amp; UK conducted online and in personal interviews; Quantitative Sample = 1035 (USA)</a:t>
            </a:r>
            <a:endParaRPr lang="en-US" dirty="0"/>
          </a:p>
        </p:txBody>
      </p:sp>
      <p:sp>
        <p:nvSpPr>
          <p:cNvPr id="4" name="Slide Number Placeholder 3"/>
          <p:cNvSpPr>
            <a:spLocks noGrp="1"/>
          </p:cNvSpPr>
          <p:nvPr>
            <p:ph type="sldNum" sz="quarter" idx="10"/>
          </p:nvPr>
        </p:nvSpPr>
        <p:spPr/>
        <p:txBody>
          <a:bodyPr/>
          <a:lstStyle/>
          <a:p>
            <a:fld id="{7D674D7C-D83E-46AD-AF31-0021BBABE069}" type="slidenum">
              <a:rPr lang="en-US" smtClean="0"/>
              <a:t>1</a:t>
            </a:fld>
            <a:endParaRPr lang="en-US"/>
          </a:p>
        </p:txBody>
      </p:sp>
    </p:spTree>
    <p:extLst>
      <p:ext uri="{BB962C8B-B14F-4D97-AF65-F5344CB8AC3E}">
        <p14:creationId xmlns:p14="http://schemas.microsoft.com/office/powerpoint/2010/main" val="196552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and third is what we called </a:t>
            </a:r>
            <a:r>
              <a:rPr lang="en-US" sz="1200" b="1" kern="1200" dirty="0" smtClean="0">
                <a:solidFill>
                  <a:schemeClr val="tx1"/>
                </a:solidFill>
                <a:effectLst/>
                <a:latin typeface="+mn-lt"/>
                <a:ea typeface="+mn-ea"/>
                <a:cs typeface="+mn-cs"/>
              </a:rPr>
              <a:t>Spider-Webbing</a:t>
            </a:r>
            <a:r>
              <a:rPr lang="en-US" sz="1200" kern="1200" dirty="0" smtClean="0">
                <a:solidFill>
                  <a:schemeClr val="tx1"/>
                </a:solidFill>
                <a:effectLst/>
                <a:latin typeface="+mn-lt"/>
                <a:ea typeface="+mn-ea"/>
                <a:cs typeface="+mn-cs"/>
              </a:rPr>
              <a:t>, where consumers engage with related content on two or more screens simultaneously. The </a:t>
            </a:r>
            <a:r>
              <a:rPr lang="en-US" sz="1200" b="0" kern="1200" dirty="0" smtClean="0">
                <a:solidFill>
                  <a:schemeClr val="tx1"/>
                </a:solidFill>
                <a:effectLst/>
                <a:latin typeface="+mn-lt"/>
                <a:ea typeface="+mn-ea"/>
                <a:cs typeface="+mn-cs"/>
              </a:rPr>
              <a:t>most common screen combination here is TV + PC.</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Again, the PC is</a:t>
            </a:r>
            <a:r>
              <a:rPr lang="en-US" sz="1200" kern="1200" baseline="0" dirty="0" smtClean="0">
                <a:solidFill>
                  <a:schemeClr val="tx1"/>
                </a:solidFill>
                <a:effectLst/>
                <a:latin typeface="+mn-lt"/>
                <a:ea typeface="+mn-ea"/>
                <a:cs typeface="+mn-cs"/>
              </a:rPr>
              <a:t> one of the primary screens .</a:t>
            </a:r>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this pathway, 57% of consumers journey </a:t>
            </a:r>
            <a:r>
              <a:rPr lang="en-US" sz="1200" b="0" i="1" kern="1200" baseline="0" dirty="0" smtClean="0">
                <a:solidFill>
                  <a:schemeClr val="tx1"/>
                </a:solidFill>
                <a:effectLst/>
                <a:latin typeface="+mn-lt"/>
                <a:ea typeface="+mn-ea"/>
                <a:cs typeface="+mn-cs"/>
              </a:rPr>
              <a:t>around </a:t>
            </a:r>
            <a:r>
              <a:rPr lang="en-US" sz="1200" b="0" i="0" kern="1200" baseline="0" dirty="0" smtClean="0">
                <a:solidFill>
                  <a:schemeClr val="tx1"/>
                </a:solidFill>
                <a:effectLst/>
                <a:latin typeface="+mn-lt"/>
                <a:ea typeface="+mn-ea"/>
                <a:cs typeface="+mn-cs"/>
              </a:rPr>
              <a:t>content and is the </a:t>
            </a:r>
            <a:r>
              <a:rPr lang="en-US" sz="1200" b="0" kern="1200" dirty="0" smtClean="0">
                <a:solidFill>
                  <a:schemeClr val="tx1"/>
                </a:solidFill>
                <a:effectLst/>
                <a:latin typeface="+mn-lt"/>
                <a:ea typeface="+mn-ea"/>
                <a:cs typeface="+mn-cs"/>
              </a:rPr>
              <a:t>2</a:t>
            </a:r>
            <a:r>
              <a:rPr lang="en-US" sz="1200" b="0" kern="1200" baseline="30000" dirty="0" smtClean="0">
                <a:solidFill>
                  <a:schemeClr val="tx1"/>
                </a:solidFill>
                <a:effectLst/>
                <a:latin typeface="+mn-lt"/>
                <a:ea typeface="+mn-ea"/>
                <a:cs typeface="+mn-cs"/>
              </a:rPr>
              <a:t>nd</a:t>
            </a:r>
            <a:r>
              <a:rPr lang="en-US" sz="1200" b="0" kern="1200" baseline="0" dirty="0" smtClean="0">
                <a:solidFill>
                  <a:schemeClr val="tx1"/>
                </a:solidFill>
                <a:effectLst/>
                <a:latin typeface="+mn-lt"/>
                <a:ea typeface="+mn-ea"/>
                <a:cs typeface="+mn-cs"/>
              </a:rPr>
              <a:t> most common multi-screen behavior, behind Content Grazing. </a:t>
            </a:r>
            <a:r>
              <a:rPr lang="en-US" sz="1200" kern="1200" dirty="0" smtClean="0">
                <a:solidFill>
                  <a:schemeClr val="tx1"/>
                </a:solidFill>
                <a:effectLst/>
                <a:latin typeface="+mn-lt"/>
                <a:ea typeface="+mn-ea"/>
                <a:cs typeface="+mn-cs"/>
              </a:rPr>
              <a:t>This is where consumers view related content on two or more devices at the same time. This is a curiosity-led and slightly introverted moment of deep engagement, where consumers seek information or content that complements and amplifies the primary screen.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Consumers may face frustrations if they can’t find compelling enough supplementary content and subsequently abandon even the original activity. There’s an opportunity for marketers to distribute content thoughtfully, dispersing it along exploratory threads to encourage deeper exploration and satisfy the consumers’ need to search and find more. </a:t>
            </a:r>
            <a:r>
              <a:rPr lang="en-US" sz="1200" kern="1200" dirty="0" smtClean="0">
                <a:solidFill>
                  <a:schemeClr val="bg1"/>
                </a:solidFill>
                <a:latin typeface="+mn-lt"/>
                <a:ea typeface="+mn-ea"/>
                <a:cs typeface="+mn-cs"/>
              </a:rPr>
              <a:t>Entertainment, bonus rewards for seeking more are the payoff.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Johnny watches his favorite rugby match on the Xbox ESPN app television, while checking stats and looking up players on his Win8 Surface tablet.]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solidFill>
              <a:latin typeface="+mn-lt"/>
              <a:ea typeface="+mn-ea"/>
              <a:cs typeface="+mn-cs"/>
            </a:endParaRPr>
          </a:p>
          <a:p>
            <a:r>
              <a:rPr lang="en-US" b="0" u="sng" dirty="0" smtClean="0"/>
              <a:t>Microsoft</a:t>
            </a:r>
            <a:r>
              <a:rPr lang="en-US" b="0" u="sng" baseline="0" dirty="0" smtClean="0"/>
              <a:t> solution:</a:t>
            </a:r>
          </a:p>
          <a:p>
            <a:r>
              <a:rPr lang="en-US" sz="1200" b="0" i="0" u="none" strike="noStrike" kern="1200" baseline="0" dirty="0" smtClean="0">
                <a:solidFill>
                  <a:schemeClr val="tx1"/>
                </a:solidFill>
                <a:latin typeface="+mn-lt"/>
                <a:ea typeface="+mn-ea"/>
                <a:cs typeface="+mn-cs"/>
              </a:rPr>
              <a:t>Windows 8 is the ultimate Spider-webbing enabler. Connect an Xbox streaming experience to tablet’s exploration mode using </a:t>
            </a:r>
            <a:r>
              <a:rPr lang="en-US" sz="1200" b="0" i="0" u="none" strike="noStrike" kern="1200" baseline="0" dirty="0" err="1" smtClean="0">
                <a:solidFill>
                  <a:schemeClr val="tx1"/>
                </a:solidFill>
                <a:latin typeface="+mn-lt"/>
                <a:ea typeface="+mn-ea"/>
                <a:cs typeface="+mn-cs"/>
              </a:rPr>
              <a:t>SmartGlass</a:t>
            </a:r>
            <a:r>
              <a:rPr lang="en-US" sz="1200" b="0" i="0" u="none" strike="noStrike" kern="1200" baseline="0" dirty="0" smtClean="0">
                <a:solidFill>
                  <a:schemeClr val="tx1"/>
                </a:solidFill>
                <a:latin typeface="+mn-lt"/>
                <a:ea typeface="+mn-ea"/>
                <a:cs typeface="+mn-cs"/>
              </a:rPr>
              <a:t>, which enables devices to work together to show rich, interactive activities and new content.</a:t>
            </a:r>
            <a:endParaRPr lang="en-US" dirty="0" smtClean="0"/>
          </a:p>
          <a:p>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74D7C-D83E-46AD-AF31-0021BBABE069}" type="slidenum">
              <a:rPr lang="en-US" smtClean="0"/>
              <a:t>11</a:t>
            </a:fld>
            <a:endParaRPr lang="en-US"/>
          </a:p>
        </p:txBody>
      </p:sp>
    </p:spTree>
    <p:extLst>
      <p:ext uri="{BB962C8B-B14F-4D97-AF65-F5344CB8AC3E}">
        <p14:creationId xmlns:p14="http://schemas.microsoft.com/office/powerpoint/2010/main" val="20700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Social</a:t>
            </a:r>
            <a:r>
              <a:rPr lang="en-US" sz="1200" b="1" kern="1200" baseline="0" dirty="0" smtClean="0">
                <a:solidFill>
                  <a:schemeClr val="tx1"/>
                </a:solidFill>
                <a:effectLst/>
                <a:latin typeface="+mn-lt"/>
                <a:ea typeface="+mn-ea"/>
                <a:cs typeface="+mn-cs"/>
              </a:rPr>
              <a:t> Spider-Webbing</a:t>
            </a:r>
            <a:r>
              <a:rPr lang="en-US" sz="1200" b="1"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pathway, this involves </a:t>
            </a:r>
            <a:r>
              <a:rPr lang="en-US" sz="1200" kern="1200" baseline="0" dirty="0" smtClean="0">
                <a:solidFill>
                  <a:schemeClr val="bg1"/>
                </a:solidFill>
                <a:effectLst/>
                <a:latin typeface="+mn-lt"/>
                <a:ea typeface="+mn-ea"/>
                <a:cs typeface="+mn-cs"/>
              </a:rPr>
              <a:t>t</a:t>
            </a:r>
            <a:r>
              <a:rPr lang="en-US" dirty="0" smtClean="0">
                <a:solidFill>
                  <a:schemeClr val="bg1"/>
                </a:solidFill>
              </a:rPr>
              <a:t>ransferring the experience with your primary screen into a more enjoyable, shared one.  The commentary is just as important as the content here.</a:t>
            </a:r>
            <a:r>
              <a:rPr lang="en-US" baseline="0" dirty="0" smtClean="0">
                <a:solidFill>
                  <a:schemeClr val="bg1"/>
                </a:solidFill>
              </a:rPr>
              <a:t> </a:t>
            </a:r>
            <a:r>
              <a:rPr lang="en-US" sz="1200" kern="1200" dirty="0" smtClean="0">
                <a:solidFill>
                  <a:schemeClr val="tx1"/>
                </a:solidFill>
                <a:effectLst/>
                <a:latin typeface="+mn-lt"/>
                <a:ea typeface="+mn-ea"/>
                <a:cs typeface="+mn-cs"/>
              </a:rPr>
              <a:t>TV + PC,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PC +Mobile are the top multi-screen</a:t>
            </a:r>
            <a:r>
              <a:rPr lang="en-US" sz="1200" kern="1200" baseline="0" dirty="0" smtClean="0">
                <a:solidFill>
                  <a:schemeClr val="tx1"/>
                </a:solidFill>
                <a:effectLst/>
                <a:latin typeface="+mn-lt"/>
                <a:ea typeface="+mn-ea"/>
                <a:cs typeface="+mn-cs"/>
              </a:rPr>
              <a:t> combinations.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at the polar end of Investigative Spider-Webbing despite the similar web-like pattern; it’s extroverted, and focused on sharing and connecting.  The need to connect to like-minded communities and add to the conversation drives this multi-screening behavior. A potential drawback is that brands still face challenges integrating with socially-generated content, but the opportunity to target audiences where they are likely to interact deeply and emotionally with the community is compelling. </a:t>
            </a:r>
            <a:endParaRPr lang="en-US" sz="16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[Example: Ann watches election coverage on her surface, while tweeting and checking Facebook on her mobile]</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b="0" u="sng" dirty="0" smtClean="0"/>
              <a:t>Microsoft</a:t>
            </a:r>
            <a:r>
              <a:rPr lang="en-US" b="0" u="sng" baseline="0" dirty="0" smtClean="0"/>
              <a:t> solution:</a:t>
            </a: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Skype helps you tell your brand story at scale and on the platform that consumers prefer: across PCs, TVs and mobile devices. Connect through rich,</a:t>
            </a:r>
          </a:p>
          <a:p>
            <a:r>
              <a:rPr lang="en-US" sz="1200" b="0" i="0" u="none" strike="noStrike" kern="1200" baseline="0" dirty="0" smtClean="0">
                <a:solidFill>
                  <a:schemeClr val="tx1"/>
                </a:solidFill>
                <a:latin typeface="+mn-lt"/>
                <a:ea typeface="+mn-ea"/>
                <a:cs typeface="+mn-cs"/>
              </a:rPr>
              <a:t>engaging ad experiences in environments where consumers make more personal social connections.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Xbox</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NUads</a:t>
            </a:r>
            <a:r>
              <a:rPr lang="en-US" sz="1200" kern="1200" baseline="0" dirty="0" smtClean="0">
                <a:solidFill>
                  <a:schemeClr val="tx1"/>
                </a:solidFill>
                <a:effectLst/>
                <a:latin typeface="+mn-lt"/>
                <a:ea typeface="+mn-ea"/>
                <a:cs typeface="+mn-cs"/>
              </a:rPr>
              <a:t> make TV more engaging through interactive polling experiences that allow brands to connect instantly with consumers.</a:t>
            </a:r>
          </a:p>
        </p:txBody>
      </p:sp>
      <p:sp>
        <p:nvSpPr>
          <p:cNvPr id="4" name="Slide Number Placeholder 3"/>
          <p:cNvSpPr>
            <a:spLocks noGrp="1"/>
          </p:cNvSpPr>
          <p:nvPr>
            <p:ph type="sldNum" sz="quarter" idx="10"/>
          </p:nvPr>
        </p:nvSpPr>
        <p:spPr/>
        <p:txBody>
          <a:bodyPr/>
          <a:lstStyle/>
          <a:p>
            <a:fld id="{7D674D7C-D83E-46AD-AF31-0021BBABE069}" type="slidenum">
              <a:rPr lang="en-US" smtClean="0"/>
              <a:t>12</a:t>
            </a:fld>
            <a:endParaRPr lang="en-US"/>
          </a:p>
        </p:txBody>
      </p:sp>
    </p:spTree>
    <p:extLst>
      <p:ext uri="{BB962C8B-B14F-4D97-AF65-F5344CB8AC3E}">
        <p14:creationId xmlns:p14="http://schemas.microsoft.com/office/powerpoint/2010/main" val="207007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pathway is called </a:t>
            </a:r>
            <a:r>
              <a:rPr lang="en-US" sz="1200" b="1" kern="1200" dirty="0" smtClean="0">
                <a:solidFill>
                  <a:schemeClr val="tx1"/>
                </a:solidFill>
                <a:effectLst/>
                <a:latin typeface="+mn-lt"/>
                <a:ea typeface="+mn-ea"/>
                <a:cs typeface="+mn-cs"/>
              </a:rPr>
              <a:t>Quantum</a:t>
            </a:r>
            <a:r>
              <a:rPr lang="en-US" sz="1200" kern="1200" dirty="0" smtClean="0">
                <a:solidFill>
                  <a:schemeClr val="tx1"/>
                </a:solidFill>
                <a:effectLst/>
                <a:latin typeface="+mn-lt"/>
                <a:ea typeface="+mn-ea"/>
                <a:cs typeface="+mn-cs"/>
              </a:rPr>
              <a:t>, the same related journey over time, where consumers start an activity on one screen and complete it on another. Quantum</a:t>
            </a:r>
            <a:r>
              <a:rPr lang="en-US" sz="1200" kern="1200" baseline="0" dirty="0" smtClean="0">
                <a:solidFill>
                  <a:schemeClr val="tx1"/>
                </a:solidFill>
                <a:effectLst/>
                <a:latin typeface="+mn-lt"/>
                <a:ea typeface="+mn-ea"/>
                <a:cs typeface="+mn-cs"/>
              </a:rPr>
              <a:t> journeys are all about efficiency. C</a:t>
            </a:r>
            <a:r>
              <a:rPr lang="en-US" sz="1200" kern="1200" dirty="0" smtClean="0">
                <a:solidFill>
                  <a:schemeClr val="tx1"/>
                </a:solidFill>
                <a:effectLst/>
                <a:latin typeface="+mn-lt"/>
                <a:ea typeface="+mn-ea"/>
                <a:cs typeface="+mn-cs"/>
              </a:rPr>
              <a:t>onsumers leap over time, space and screen to due to location or ease-of-use. This pathway is distinctly </a:t>
            </a:r>
            <a:r>
              <a:rPr lang="en-US" sz="1200" u="sng" kern="1200" dirty="0" smtClean="0">
                <a:solidFill>
                  <a:schemeClr val="tx1"/>
                </a:solidFill>
                <a:effectLst/>
                <a:latin typeface="+mn-lt"/>
                <a:ea typeface="+mn-ea"/>
                <a:cs typeface="+mn-cs"/>
              </a:rPr>
              <a:t>intent-based</a:t>
            </a:r>
            <a:r>
              <a:rPr lang="en-US" sz="1200" kern="1200" dirty="0" smtClean="0">
                <a:solidFill>
                  <a:schemeClr val="tx1"/>
                </a:solidFill>
                <a:effectLst/>
                <a:latin typeface="+mn-lt"/>
                <a:ea typeface="+mn-ea"/>
                <a:cs typeface="+mn-cs"/>
              </a:rPr>
              <a:t>, and as a result, efficiency and productivity is paramount.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consumers expect consistent, cohesive experiences, the technology is often still not seamless. Quantum journeys can often be chaotic and disjointed. Marketers should seek out partners who can help deliver seamless experiences, where they can seed ideas on one screen for further exploration on another, and then encourage consumers to move to the screen that best suits their goal.</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[Example:</a:t>
            </a:r>
            <a:r>
              <a:rPr lang="en-US" sz="1200" i="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napping picture of a pair of shoes you see on your mobile phone while window shopping. When you get home, you get on your laptop to learn more or buy the shoes.]</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Microsoft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Windows 8’s consistent UI provides a unified user experience across PCs, tablets, mobile phones and Xbox gaming consoles. Easy access to cloud-based efficiency tools such as Outlook.com and Sky</a:t>
            </a:r>
            <a:r>
              <a:rPr lang="en-US" sz="1200" kern="1200" baseline="0" dirty="0" smtClean="0">
                <a:solidFill>
                  <a:schemeClr val="tx1"/>
                </a:solidFill>
                <a:effectLst/>
                <a:latin typeface="+mn-lt"/>
                <a:ea typeface="+mn-ea"/>
                <a:cs typeface="+mn-cs"/>
              </a:rPr>
              <a:t> Drive</a:t>
            </a:r>
            <a:r>
              <a:rPr lang="en-US" sz="1200" kern="1200" dirty="0" smtClean="0">
                <a:solidFill>
                  <a:schemeClr val="tx1"/>
                </a:solidFill>
                <a:effectLst/>
                <a:latin typeface="+mn-lt"/>
                <a:ea typeface="+mn-ea"/>
                <a:cs typeface="+mn-cs"/>
              </a:rPr>
              <a:t> make moving from work to home —while getting things done—simple and seamless.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74D7C-D83E-46AD-AF31-0021BBABE069}" type="slidenum">
              <a:rPr lang="en-US" smtClean="0"/>
              <a:t>13</a:t>
            </a:fld>
            <a:endParaRPr lang="en-US"/>
          </a:p>
        </p:txBody>
      </p:sp>
    </p:spTree>
    <p:extLst>
      <p:ext uri="{BB962C8B-B14F-4D97-AF65-F5344CB8AC3E}">
        <p14:creationId xmlns:p14="http://schemas.microsoft.com/office/powerpoint/2010/main" val="20700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How can marketers act on</a:t>
            </a:r>
            <a:r>
              <a:rPr lang="en-US" b="0" baseline="0" dirty="0" smtClean="0"/>
              <a:t> these insights? </a:t>
            </a:r>
          </a:p>
          <a:p>
            <a:endParaRPr lang="en-US" b="0" baseline="0" dirty="0" smtClean="0"/>
          </a:p>
          <a:p>
            <a:r>
              <a:rPr lang="en-US" b="0" dirty="0" smtClean="0"/>
              <a:t>While consumers are Content Grazing:</a:t>
            </a:r>
          </a:p>
          <a:p>
            <a:r>
              <a:rPr lang="en-US" b="0" dirty="0" smtClean="0"/>
              <a:t>o	Keep it bite-sized, fun, quick and efficient</a:t>
            </a:r>
          </a:p>
          <a:p>
            <a:r>
              <a:rPr lang="en-US" b="0" dirty="0" smtClean="0"/>
              <a:t>o	Understand the measurement implications: consumers may not want to hang around, so dwell time and other engagement metrics likely won’t be effective here</a:t>
            </a:r>
          </a:p>
          <a:p>
            <a:endParaRPr lang="en-US" b="0" dirty="0" smtClean="0"/>
          </a:p>
          <a:p>
            <a:r>
              <a:rPr lang="en-US" b="0" dirty="0" smtClean="0"/>
              <a:t>While</a:t>
            </a:r>
            <a:r>
              <a:rPr lang="en-US" b="0" baseline="0" dirty="0" smtClean="0"/>
              <a:t> consumers are Investigative Spider-webbing:</a:t>
            </a:r>
            <a:endParaRPr lang="en-US" b="0" dirty="0" smtClean="0"/>
          </a:p>
          <a:p>
            <a:r>
              <a:rPr lang="en-US" b="0" dirty="0" smtClean="0"/>
              <a:t>o	Pique curiosity and provide an appetite for supplemental information</a:t>
            </a:r>
          </a:p>
          <a:p>
            <a:r>
              <a:rPr lang="en-US" b="0" dirty="0" smtClean="0"/>
              <a:t>o	Curate content and leave a compelling trail for consumers to explore</a:t>
            </a:r>
          </a:p>
          <a:p>
            <a:endParaRPr lang="en-US" b="0" dirty="0" smtClean="0"/>
          </a:p>
          <a:p>
            <a:r>
              <a:rPr lang="en-US" b="0" dirty="0" smtClean="0"/>
              <a:t>While consumers are Social Spider-Webbing:</a:t>
            </a:r>
          </a:p>
          <a:p>
            <a:r>
              <a:rPr lang="en-US" b="0" dirty="0" smtClean="0"/>
              <a:t>o	Facilitate social interaction through conversation</a:t>
            </a:r>
          </a:p>
          <a:p>
            <a:r>
              <a:rPr lang="en-US" b="0" dirty="0" smtClean="0"/>
              <a:t>o	Weave your own social threads for consumers to explore; keep it valuable and interactive</a:t>
            </a:r>
          </a:p>
          <a:p>
            <a:endParaRPr lang="en-US" b="0" dirty="0" smtClean="0"/>
          </a:p>
          <a:p>
            <a:r>
              <a:rPr lang="en-US" b="0" dirty="0" smtClean="0"/>
              <a:t>While consumers are Quantum Leaping:</a:t>
            </a:r>
          </a:p>
          <a:p>
            <a:r>
              <a:rPr lang="en-US" b="0" dirty="0" smtClean="0"/>
              <a:t>o	Keep it simple and seamless; leverage connected devices to move the consumer to the best screen for your goal</a:t>
            </a:r>
          </a:p>
          <a:p>
            <a:r>
              <a:rPr lang="en-US" b="0" dirty="0" smtClean="0"/>
              <a:t>o	Add value to the experience as the consumer adds incremental screens, i.e., deliver mobile coupons that can easily be utilized via the cloud and ‘cashed in’ on computers </a:t>
            </a:r>
          </a:p>
          <a:p>
            <a:endParaRPr lang="en-US" b="0" dirty="0"/>
          </a:p>
        </p:txBody>
      </p:sp>
      <p:sp>
        <p:nvSpPr>
          <p:cNvPr id="4" name="Slide Number Placeholder 3"/>
          <p:cNvSpPr>
            <a:spLocks noGrp="1"/>
          </p:cNvSpPr>
          <p:nvPr>
            <p:ph type="sldNum" sz="quarter" idx="10"/>
          </p:nvPr>
        </p:nvSpPr>
        <p:spPr/>
        <p:txBody>
          <a:bodyPr/>
          <a:lstStyle/>
          <a:p>
            <a:fld id="{7D674D7C-D83E-46AD-AF31-0021BBABE069}" type="slidenum">
              <a:rPr lang="en-US" smtClean="0"/>
              <a:t>15</a:t>
            </a:fld>
            <a:endParaRPr lang="en-US"/>
          </a:p>
        </p:txBody>
      </p:sp>
    </p:spTree>
    <p:extLst>
      <p:ext uri="{BB962C8B-B14F-4D97-AF65-F5344CB8AC3E}">
        <p14:creationId xmlns:p14="http://schemas.microsoft.com/office/powerpoint/2010/main" val="3416661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CONTENT GRAZING</a:t>
            </a:r>
          </a:p>
          <a:p>
            <a:r>
              <a:rPr lang="en-US" dirty="0" smtClean="0"/>
              <a:t>TV</a:t>
            </a:r>
            <a:r>
              <a:rPr lang="en-US" baseline="0" dirty="0" smtClean="0"/>
              <a:t> + PC/laptop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505050"/>
                </a:solidFill>
                <a:latin typeface="Segoe UI Light" pitchFamily="34" charset="0"/>
              </a:rPr>
              <a:t>Quick bites of content via </a:t>
            </a:r>
            <a:r>
              <a:rPr lang="en-US" sz="1200" b="1" dirty="0" smtClean="0">
                <a:solidFill>
                  <a:srgbClr val="505050"/>
                </a:solidFill>
                <a:latin typeface="Segoe UI Light" pitchFamily="34" charset="0"/>
              </a:rPr>
              <a:t>Xbox and Bing apps in Windows 8</a:t>
            </a:r>
            <a:r>
              <a:rPr lang="en-US" sz="1200" dirty="0" smtClean="0">
                <a:solidFill>
                  <a:srgbClr val="505050"/>
                </a:solidFill>
                <a:latin typeface="Segoe UI Light" pitchFamily="34" charset="0"/>
              </a:rPr>
              <a:t> provide fast, fun engagement for short attention spans. And in fact, </a:t>
            </a:r>
            <a:r>
              <a:rPr lang="en-US" sz="1200" b="1" dirty="0" smtClean="0">
                <a:solidFill>
                  <a:srgbClr val="505050"/>
                </a:solidFill>
                <a:latin typeface="Segoe UI Light" pitchFamily="34" charset="0"/>
              </a:rPr>
              <a:t>scores for ad recall </a:t>
            </a:r>
            <a:r>
              <a:rPr lang="en-US" sz="1200" dirty="0" smtClean="0">
                <a:solidFill>
                  <a:srgbClr val="505050"/>
                </a:solidFill>
                <a:latin typeface="Segoe UI Light" pitchFamily="34" charset="0"/>
              </a:rPr>
              <a:t>for the Windows 8 Ads in Apps pilot program outperform the benchmark for microsite evaluation at a 92% rate of recall.</a:t>
            </a:r>
          </a:p>
          <a:p>
            <a:endParaRPr lang="en-US" baseline="0" dirty="0" smtClean="0"/>
          </a:p>
          <a:p>
            <a:r>
              <a:rPr lang="en-US" u="sng" dirty="0" smtClean="0"/>
              <a:t>SPIDER-WEBBING</a:t>
            </a:r>
            <a:r>
              <a:rPr lang="en-US" u="sng" baseline="0" dirty="0" smtClean="0"/>
              <a:t> INVESTIGATIVE</a:t>
            </a:r>
          </a:p>
          <a:p>
            <a:r>
              <a:rPr lang="en-US" baseline="0" dirty="0" smtClean="0"/>
              <a:t>TV + PC/laptop</a:t>
            </a:r>
          </a:p>
          <a:p>
            <a:pPr marL="0" lvl="0" indent="0">
              <a:lnSpc>
                <a:spcPct val="114000"/>
              </a:lnSpc>
              <a:buFont typeface="Arial" panose="020B0604020202020204" pitchFamily="34" charset="0"/>
              <a:buNone/>
            </a:pPr>
            <a:r>
              <a:rPr lang="en-US" sz="1200" b="1" dirty="0" smtClean="0">
                <a:latin typeface="Segoe UI Light" pitchFamily="34" charset="0"/>
              </a:rPr>
              <a:t>Windows 8 is the ultimate spider-webbing enabler</a:t>
            </a:r>
            <a:r>
              <a:rPr lang="en-US" sz="1200" dirty="0" smtClean="0">
                <a:latin typeface="Segoe UI Light" pitchFamily="34" charset="0"/>
              </a:rPr>
              <a:t>. Spark a Spider-Webbing pathway by connecting an Xbox streaming experience to tablet’s exploration mode using </a:t>
            </a:r>
            <a:r>
              <a:rPr lang="en-US" sz="1200" dirty="0" err="1" smtClean="0">
                <a:latin typeface="Segoe UI Light" pitchFamily="34" charset="0"/>
              </a:rPr>
              <a:t>SmartGlass</a:t>
            </a:r>
            <a:r>
              <a:rPr lang="en-US" sz="1200" dirty="0" smtClean="0">
                <a:latin typeface="Segoe UI Light" pitchFamily="34" charset="0"/>
              </a:rPr>
              <a:t>, which enables devices to work together to show rich interactive activities and new content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SPIDER-WEBBING</a:t>
            </a:r>
            <a:r>
              <a:rPr lang="en-US" baseline="0" dirty="0" smtClean="0"/>
              <a:t> SOCIAL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TV + PC, PC+ Mobile</a:t>
            </a:r>
          </a:p>
          <a:p>
            <a:pPr marL="171450" indent="-171450">
              <a:buFont typeface="Arial" panose="020B0604020202020204" pitchFamily="34" charset="0"/>
              <a:buChar char="•"/>
            </a:pPr>
            <a:r>
              <a:rPr lang="en-US" sz="1200" b="1" dirty="0" smtClean="0">
                <a:latin typeface="Segoe UI Light" pitchFamily="34" charset="0"/>
              </a:rPr>
              <a:t>Skype is a powerhouse Social Spider-Webbing tool.</a:t>
            </a:r>
            <a:r>
              <a:rPr lang="en-US" sz="1200" dirty="0" smtClean="0">
                <a:latin typeface="Segoe UI Light" pitchFamily="34" charset="0"/>
              </a:rPr>
              <a:t> Utilize Skype’s broad social platforms in conversational spaces. Consider hosting branded Skype chat sessions during popular live events. </a:t>
            </a:r>
          </a:p>
          <a:p>
            <a:pPr marL="171450" indent="-171450">
              <a:buFont typeface="Arial" panose="020B0604020202020204" pitchFamily="34" charset="0"/>
              <a:buChar char="•"/>
            </a:pPr>
            <a:r>
              <a:rPr lang="en-US" sz="1200" kern="1200" baseline="0" dirty="0" smtClean="0">
                <a:solidFill>
                  <a:schemeClr val="tx1"/>
                </a:solidFill>
                <a:effectLst/>
                <a:latin typeface="Segoe UI Light" pitchFamily="34" charset="0"/>
                <a:ea typeface="+mn-ea"/>
                <a:cs typeface="+mn-cs"/>
              </a:rPr>
              <a:t>Xbox </a:t>
            </a:r>
            <a:r>
              <a:rPr lang="en-US" sz="1200" kern="1200" baseline="0" dirty="0" err="1" smtClean="0">
                <a:solidFill>
                  <a:schemeClr val="tx1"/>
                </a:solidFill>
                <a:effectLst/>
                <a:latin typeface="+mn-lt"/>
                <a:ea typeface="+mn-ea"/>
                <a:cs typeface="+mn-cs"/>
              </a:rPr>
              <a:t>Nuads</a:t>
            </a:r>
            <a:r>
              <a:rPr lang="en-US" sz="1200" kern="1200" baseline="0" dirty="0" smtClean="0">
                <a:solidFill>
                  <a:schemeClr val="tx1"/>
                </a:solidFill>
                <a:effectLst/>
                <a:latin typeface="+mn-lt"/>
                <a:ea typeface="+mn-ea"/>
                <a:cs typeface="+mn-cs"/>
              </a:rPr>
              <a:t> enable social sharing features that help launch a social spider-webbing journey</a:t>
            </a: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QUANTUM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Mobile + PC</a:t>
            </a:r>
          </a:p>
          <a:p>
            <a:pPr marL="171450" lvl="0" indent="-171450">
              <a:buFont typeface="Arial" panose="020B0604020202020204" pitchFamily="34" charset="0"/>
              <a:buChar char="•"/>
            </a:pPr>
            <a:r>
              <a:rPr lang="en-US" sz="1200" b="1" dirty="0" smtClean="0">
                <a:latin typeface="Segoe UI Light" pitchFamily="34" charset="0"/>
              </a:rPr>
              <a:t>Windows 8</a:t>
            </a:r>
            <a:r>
              <a:rPr lang="en-US" sz="1200" dirty="0" smtClean="0">
                <a:latin typeface="Segoe UI Light" pitchFamily="34" charset="0"/>
              </a:rPr>
              <a:t>’s consistent UI provides a unified user experience across PCs, tablets, mobile phones and the </a:t>
            </a:r>
            <a:r>
              <a:rPr lang="en-US" sz="1200" b="1" dirty="0" smtClean="0">
                <a:latin typeface="Segoe UI Light" pitchFamily="34" charset="0"/>
              </a:rPr>
              <a:t>Xbox</a:t>
            </a:r>
            <a:r>
              <a:rPr lang="en-US" sz="1200" dirty="0" smtClean="0">
                <a:latin typeface="Segoe UI Light" pitchFamily="34" charset="0"/>
              </a:rPr>
              <a:t> gaming consoles.  Easy access to cloud-based efficiency tools such as </a:t>
            </a:r>
            <a:r>
              <a:rPr lang="en-US" sz="1200" b="1" dirty="0" smtClean="0">
                <a:latin typeface="Segoe UI Light" pitchFamily="34" charset="0"/>
              </a:rPr>
              <a:t>SkyDrive</a:t>
            </a:r>
            <a:r>
              <a:rPr lang="en-US" sz="1200" dirty="0" smtClean="0">
                <a:latin typeface="Segoe UI Light" pitchFamily="34" charset="0"/>
              </a:rPr>
              <a:t> &amp; </a:t>
            </a:r>
            <a:r>
              <a:rPr lang="en-US" sz="1200" b="1" dirty="0" smtClean="0">
                <a:latin typeface="Segoe UI Light" pitchFamily="34" charset="0"/>
              </a:rPr>
              <a:t>Outlook.com</a:t>
            </a:r>
            <a:r>
              <a:rPr lang="en-US" sz="1200" dirty="0" smtClean="0">
                <a:latin typeface="Segoe UI Light" pitchFamily="34" charset="0"/>
              </a:rPr>
              <a:t> make moving from work to home while getting things done simple and seamless.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D674D7C-D83E-46AD-AF31-0021BBABE069}" type="slidenum">
              <a:rPr lang="en-US" smtClean="0"/>
              <a:t>17</a:t>
            </a:fld>
            <a:endParaRPr lang="en-US"/>
          </a:p>
        </p:txBody>
      </p:sp>
    </p:spTree>
    <p:extLst>
      <p:ext uri="{BB962C8B-B14F-4D97-AF65-F5344CB8AC3E}">
        <p14:creationId xmlns:p14="http://schemas.microsoft.com/office/powerpoint/2010/main" val="125100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Windows 8’s consistent UI provides a unified, relevant user experience across PCs, tablets, mobile phones and Xbox gaming consoles.</a:t>
            </a:r>
          </a:p>
          <a:p>
            <a:pPr marL="0" indent="0" eaLnBrk="0" hangingPunct="0">
              <a:spcBef>
                <a:spcPts val="600"/>
              </a:spcBef>
              <a:buClr>
                <a:schemeClr val="accent2"/>
              </a:buClr>
              <a:buFont typeface="Arial" pitchFamily="34" charset="0"/>
              <a:buNone/>
              <a:defRPr/>
            </a:pPr>
            <a:endParaRPr lang="en-US" sz="1200" b="1" dirty="0" smtClean="0">
              <a:solidFill>
                <a:schemeClr val="bg1">
                  <a:lumMod val="50000"/>
                </a:schemeClr>
              </a:solidFill>
              <a:cs typeface="Calibri" pitchFamily="34" charset="0"/>
            </a:endParaRPr>
          </a:p>
          <a:p>
            <a:pPr marL="0" indent="0" eaLnBrk="0" hangingPunct="0">
              <a:spcBef>
                <a:spcPts val="600"/>
              </a:spcBef>
              <a:buClr>
                <a:schemeClr val="accent2"/>
              </a:buClr>
              <a:buFont typeface="Arial" pitchFamily="34" charset="0"/>
              <a:buNone/>
              <a:defRPr/>
            </a:pPr>
            <a:r>
              <a:rPr lang="en-US" sz="1200" b="0" u="sng" dirty="0" smtClean="0">
                <a:solidFill>
                  <a:schemeClr val="bg1">
                    <a:lumMod val="50000"/>
                  </a:schemeClr>
                </a:solidFill>
                <a:cs typeface="Calibri" pitchFamily="34" charset="0"/>
              </a:rPr>
              <a:t>PC:</a:t>
            </a:r>
            <a:r>
              <a:rPr lang="en-US" sz="1200" b="0" u="sng" baseline="0" dirty="0" smtClean="0">
                <a:solidFill>
                  <a:schemeClr val="bg1">
                    <a:lumMod val="50000"/>
                  </a:schemeClr>
                </a:solidFill>
                <a:cs typeface="Calibri" pitchFamily="34" charset="0"/>
              </a:rPr>
              <a:t> Desktop/Laptop </a:t>
            </a:r>
          </a:p>
          <a:p>
            <a:pPr marL="0" indent="0" eaLnBrk="0" hangingPunct="0">
              <a:spcBef>
                <a:spcPts val="600"/>
              </a:spcBef>
              <a:buClr>
                <a:schemeClr val="accent2"/>
              </a:buClr>
              <a:buFont typeface="Arial" pitchFamily="34" charset="0"/>
              <a:buNone/>
              <a:defRPr/>
            </a:pPr>
            <a:r>
              <a:rPr lang="en-US" sz="1200" b="0" u="none" kern="1200" baseline="0" dirty="0" smtClean="0">
                <a:solidFill>
                  <a:schemeClr val="bg1">
                    <a:lumMod val="50000"/>
                  </a:schemeClr>
                </a:solidFill>
                <a:effectLst/>
                <a:latin typeface="+mn-lt"/>
                <a:ea typeface="+mn-ea"/>
                <a:cs typeface="+mn-cs"/>
              </a:rPr>
              <a:t>The PC is still the sage and trusted companion for deeper information. </a:t>
            </a:r>
            <a:r>
              <a:rPr lang="en-US" sz="1200" kern="1200" dirty="0" smtClean="0">
                <a:solidFill>
                  <a:schemeClr val="tx1"/>
                </a:solidFill>
                <a:effectLst/>
                <a:latin typeface="+mn-lt"/>
                <a:ea typeface="+mn-ea"/>
                <a:cs typeface="+mn-cs"/>
              </a:rPr>
              <a:t>Rich content on Microsoft sites, MSN Video and Ads in Apps</a:t>
            </a:r>
            <a:r>
              <a:rPr lang="en-US" sz="1200" kern="1200" baseline="0" dirty="0" smtClean="0">
                <a:solidFill>
                  <a:schemeClr val="tx1"/>
                </a:solidFill>
                <a:effectLst/>
                <a:latin typeface="+mn-lt"/>
                <a:ea typeface="+mn-ea"/>
                <a:cs typeface="+mn-cs"/>
              </a:rPr>
              <a:t> for Windows 8 </a:t>
            </a:r>
            <a:r>
              <a:rPr lang="en-US" sz="1200" kern="1200" dirty="0" smtClean="0">
                <a:solidFill>
                  <a:schemeClr val="tx1"/>
                </a:solidFill>
                <a:effectLst/>
                <a:latin typeface="+mn-lt"/>
                <a:ea typeface="+mn-ea"/>
                <a:cs typeface="+mn-cs"/>
              </a:rPr>
              <a:t>have the depth and breadth to bring you closer to your audience at each of the multiscreen pathways</a:t>
            </a:r>
            <a:endParaRPr lang="en-US" sz="1200" b="0" u="sng" kern="1200" baseline="0" dirty="0" smtClean="0">
              <a:solidFill>
                <a:schemeClr val="bg1">
                  <a:lumMod val="50000"/>
                </a:schemeClr>
              </a:solidFill>
              <a:effectLst/>
              <a:latin typeface="+mn-lt"/>
              <a:ea typeface="+mn-ea"/>
              <a:cs typeface="+mn-cs"/>
            </a:endParaRPr>
          </a:p>
          <a:p>
            <a:pPr marL="0" marR="0" indent="0" algn="l" defTabSz="914400" rtl="0" eaLnBrk="0" fontAlgn="auto" latinLnBrk="0" hangingPunct="0">
              <a:lnSpc>
                <a:spcPct val="100000"/>
              </a:lnSpc>
              <a:spcBef>
                <a:spcPts val="600"/>
              </a:spcBef>
              <a:spcAft>
                <a:spcPts val="0"/>
              </a:spcAft>
              <a:buClr>
                <a:schemeClr val="accent2"/>
              </a:buClr>
              <a:buSzTx/>
              <a:buFont typeface="Arial" pitchFamily="34" charset="0"/>
              <a:buNone/>
              <a:tabLst/>
              <a:defRPr/>
            </a:pPr>
            <a:endParaRPr lang="en-US" baseline="0" dirty="0" smtClean="0">
              <a:solidFill>
                <a:srgbClr val="FFFFFF"/>
              </a:solidFill>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solidFill>
                  <a:srgbClr val="FFFFFF"/>
                </a:solidFill>
                <a:latin typeface="Segoe UI" pitchFamily="34" charset="0"/>
                <a:ea typeface="Segoe UI" pitchFamily="34" charset="0"/>
                <a:cs typeface="Segoe UI" pitchFamily="34" charset="0"/>
              </a:rPr>
              <a:t>Mobile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mobile phone is the bridge between at work, on-the-go and home; Microsoft’s mobile network, Ads in Apps for Windows 8 and targeting features can drive relevance.</a:t>
            </a:r>
            <a:endParaRPr lang="en-US" sz="1200" u="none" kern="1200" baseline="0" dirty="0" smtClean="0">
              <a:solidFill>
                <a:srgbClr val="FFFFFF"/>
              </a:solidFill>
              <a:effectLst/>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Skype:</a:t>
            </a:r>
            <a:r>
              <a:rPr lang="en-GB" sz="1200" kern="1200" dirty="0" smtClean="0">
                <a:solidFill>
                  <a:schemeClr val="tx1"/>
                </a:solidFill>
                <a:effectLst/>
                <a:latin typeface="+mn-lt"/>
                <a:ea typeface="+mn-ea"/>
                <a:cs typeface="+mn-cs"/>
              </a:rPr>
              <a:t> </a:t>
            </a:r>
            <a:r>
              <a:rPr lang="en-US" b="0" u="none" baseline="0" dirty="0" smtClean="0">
                <a:solidFill>
                  <a:srgbClr val="FFFFFF"/>
                </a:solidFill>
                <a:latin typeface="Segoe UI" pitchFamily="34" charset="0"/>
                <a:ea typeface="Segoe UI" pitchFamily="34" charset="0"/>
                <a:cs typeface="Segoe UI" pitchFamily="34" charset="0"/>
              </a:rPr>
              <a:t>[READ STAT] </a:t>
            </a:r>
            <a:r>
              <a:rPr lang="en-US" b="1" u="none" baseline="0" dirty="0" smtClean="0">
                <a:solidFill>
                  <a:srgbClr val="FFFFFF"/>
                </a:solidFill>
                <a:latin typeface="Segoe UI" pitchFamily="34" charset="0"/>
                <a:ea typeface="Segoe UI" pitchFamily="34" charset="0"/>
                <a:cs typeface="Segoe UI" pitchFamily="34" charset="0"/>
              </a:rPr>
              <a:t>Spark social connections across screens</a:t>
            </a:r>
            <a:endParaRPr lang="en-GB"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13M unique users daily; 16% growth in US </a:t>
            </a:r>
            <a:r>
              <a:rPr lang="en-US" sz="1200" kern="1200" dirty="0" err="1" smtClean="0">
                <a:solidFill>
                  <a:schemeClr val="tx1"/>
                </a:solidFill>
                <a:effectLst/>
                <a:latin typeface="+mn-lt"/>
                <a:ea typeface="+mn-ea"/>
                <a:cs typeface="+mn-cs"/>
              </a:rPr>
              <a:t>YoY</a:t>
            </a:r>
            <a:r>
              <a:rPr lang="en-US" sz="1200" kern="1200" dirty="0" smtClean="0">
                <a:solidFill>
                  <a:schemeClr val="tx1"/>
                </a:solidFill>
                <a:effectLst/>
                <a:latin typeface="+mn-lt"/>
                <a:ea typeface="+mn-ea"/>
                <a:cs typeface="+mn-cs"/>
              </a:rPr>
              <a:t> (Source: Internal data </a:t>
            </a:r>
            <a:r>
              <a:rPr lang="en-US" sz="1200" kern="1200" dirty="0" err="1" smtClean="0">
                <a:solidFill>
                  <a:schemeClr val="tx1"/>
                </a:solidFill>
                <a:effectLst/>
                <a:latin typeface="+mn-lt"/>
                <a:ea typeface="+mn-ea"/>
                <a:cs typeface="+mn-cs"/>
              </a:rPr>
              <a:t>dec</a:t>
            </a:r>
            <a:r>
              <a:rPr lang="en-US" sz="1200" kern="1200" dirty="0" smtClean="0">
                <a:solidFill>
                  <a:schemeClr val="tx1"/>
                </a:solidFill>
                <a:effectLst/>
                <a:latin typeface="+mn-lt"/>
                <a:ea typeface="+mn-ea"/>
                <a:cs typeface="+mn-cs"/>
              </a:rPr>
              <a:t> ’11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’12)</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Skype offers</a:t>
            </a:r>
            <a:r>
              <a:rPr lang="en-US" sz="1200" kern="1200" baseline="0" dirty="0" smtClean="0">
                <a:solidFill>
                  <a:schemeClr val="tx1"/>
                </a:solidFill>
                <a:effectLst/>
                <a:latin typeface="+mn-lt"/>
                <a:ea typeface="+mn-ea"/>
                <a:cs typeface="+mn-cs"/>
              </a:rPr>
              <a:t> ad experiences tailored to PC and mobile so you can connect with your audience throughout the day.</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Segoe UI" pitchFamily="34" charset="0"/>
                <a:cs typeface="Segoe UI" pitchFamily="34" charset="0"/>
              </a:rPr>
              <a:t>Ads on Skype are seen as </a:t>
            </a:r>
            <a:r>
              <a:rPr lang="en-US" sz="1200" dirty="0" smtClean="0">
                <a:solidFill>
                  <a:srgbClr val="00AFF0"/>
                </a:solidFill>
                <a:latin typeface="Segoe UI" pitchFamily="34" charset="0"/>
                <a:cs typeface="Segoe UI" pitchFamily="34" charset="0"/>
              </a:rPr>
              <a:t>more trustworthy </a:t>
            </a:r>
            <a:r>
              <a:rPr lang="en-US" sz="1200" dirty="0" smtClean="0">
                <a:latin typeface="Segoe UI" pitchFamily="34" charset="0"/>
                <a:cs typeface="Segoe UI" pitchFamily="34" charset="0"/>
              </a:rPr>
              <a:t>and </a:t>
            </a:r>
            <a:r>
              <a:rPr lang="en-US" sz="1200" dirty="0" smtClean="0">
                <a:solidFill>
                  <a:srgbClr val="00AFF0"/>
                </a:solidFill>
                <a:latin typeface="Segoe UI" pitchFamily="34" charset="0"/>
                <a:cs typeface="Segoe UI" pitchFamily="34" charset="0"/>
              </a:rPr>
              <a:t>relevant</a:t>
            </a:r>
            <a:r>
              <a:rPr lang="en-US" sz="1200" b="1" dirty="0" smtClean="0">
                <a:latin typeface="Segoe UI" pitchFamily="34" charset="0"/>
                <a:cs typeface="Segoe UI" pitchFamily="34" charset="0"/>
              </a:rPr>
              <a:t> </a:t>
            </a:r>
            <a:r>
              <a:rPr lang="en-US" sz="1200" dirty="0" smtClean="0">
                <a:latin typeface="Segoe UI" pitchFamily="34" charset="0"/>
                <a:cs typeface="Segoe UI" pitchFamily="34" charset="0"/>
              </a:rPr>
              <a:t>than Facebook, Twitter, Yahoo! And YouTube.** Users feel Skype is a more personal experience than Facebook or Twitter.**</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They’re also multi-tasking</a:t>
            </a:r>
            <a:r>
              <a:rPr lang="en-US" sz="1200" kern="1200" baseline="0" dirty="0" smtClean="0">
                <a:solidFill>
                  <a:schemeClr val="tx1"/>
                </a:solidFill>
                <a:effectLst/>
                <a:latin typeface="+mn-lt"/>
                <a:ea typeface="+mn-ea"/>
                <a:cs typeface="+mn-cs"/>
              </a:rPr>
              <a:t>. The t</a:t>
            </a:r>
            <a:r>
              <a:rPr lang="en-US" sz="1200" kern="1200" dirty="0" smtClean="0">
                <a:solidFill>
                  <a:schemeClr val="tx1"/>
                </a:solidFill>
                <a:effectLst/>
                <a:latin typeface="+mn-lt"/>
                <a:ea typeface="+mn-ea"/>
                <a:cs typeface="+mn-cs"/>
              </a:rPr>
              <a:t>op three search activities</a:t>
            </a:r>
            <a:r>
              <a:rPr lang="en-US" sz="1200" kern="1200" baseline="0" dirty="0" smtClean="0">
                <a:solidFill>
                  <a:schemeClr val="tx1"/>
                </a:solidFill>
                <a:effectLst/>
                <a:latin typeface="+mn-lt"/>
                <a:ea typeface="+mn-ea"/>
                <a:cs typeface="+mn-cs"/>
              </a:rPr>
              <a:t> Skype users are doing while on Skype are</a:t>
            </a:r>
            <a:r>
              <a:rPr lang="en-US" sz="1200" kern="1200" dirty="0" smtClean="0">
                <a:solidFill>
                  <a:schemeClr val="tx1"/>
                </a:solidFill>
                <a:effectLst/>
                <a:latin typeface="+mn-lt"/>
                <a:ea typeface="+mn-ea"/>
                <a:cs typeface="+mn-cs"/>
              </a:rPr>
              <a:t> shopping, entertainment and social (MSFT Advertising Reports, 11/2012)</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smtClean="0">
                <a:solidFill>
                  <a:srgbClr val="586B6F"/>
                </a:solidFill>
                <a:latin typeface="Segoe UI" pitchFamily="34" charset="0"/>
                <a:cs typeface="Segoe UI" pitchFamily="34" charset="0"/>
              </a:rPr>
              <a:t>**Skype user research, July 2012, conducted by </a:t>
            </a:r>
            <a:r>
              <a:rPr lang="en-US" sz="1200" i="1" dirty="0" err="1" smtClean="0">
                <a:solidFill>
                  <a:srgbClr val="586B6F"/>
                </a:solidFill>
                <a:latin typeface="Segoe UI" pitchFamily="34" charset="0"/>
                <a:cs typeface="Segoe UI" pitchFamily="34" charset="0"/>
              </a:rPr>
              <a:t>Ipsos</a:t>
            </a:r>
            <a:r>
              <a:rPr lang="en-US" sz="1200" i="1" dirty="0" smtClean="0">
                <a:solidFill>
                  <a:srgbClr val="586B6F"/>
                </a:solidFill>
                <a:latin typeface="Segoe UI" pitchFamily="34" charset="0"/>
                <a:cs typeface="Segoe UI" pitchFamily="34" charset="0"/>
              </a:rPr>
              <a:t> </a:t>
            </a:r>
            <a:r>
              <a:rPr lang="en-US" sz="1200" i="1" dirty="0" err="1" smtClean="0">
                <a:solidFill>
                  <a:srgbClr val="586B6F"/>
                </a:solidFill>
                <a:latin typeface="Segoe UI" pitchFamily="34" charset="0"/>
                <a:cs typeface="Segoe UI" pitchFamily="34" charset="0"/>
              </a:rPr>
              <a:t>MediaCT</a:t>
            </a:r>
            <a:r>
              <a:rPr lang="en-US" sz="1200" i="1" dirty="0" smtClean="0">
                <a:solidFill>
                  <a:srgbClr val="586B6F"/>
                </a:solidFill>
                <a:latin typeface="Segoe UI" pitchFamily="34" charset="0"/>
                <a:cs typeface="Segoe UI" pitchFamily="34" charset="0"/>
              </a:rPr>
              <a:t> on behalf of Microsoft </a:t>
            </a:r>
            <a:endParaRPr lang="en-US" sz="1200" dirty="0" smtClean="0">
              <a:solidFill>
                <a:srgbClr val="586B6F"/>
              </a:solidFill>
              <a:latin typeface="Segoe UI" pitchFamily="34" charset="0"/>
              <a:cs typeface="Segoe UI" pitchFamily="34" charset="0"/>
            </a:endParaRP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Xbox</a:t>
            </a:r>
            <a:r>
              <a:rPr lang="en-GB" sz="1200" kern="1200" baseline="0" dirty="0" smtClean="0">
                <a:solidFill>
                  <a:schemeClr val="tx1"/>
                </a:solidFill>
                <a:effectLst/>
                <a:latin typeface="+mn-lt"/>
                <a:ea typeface="+mn-ea"/>
                <a:cs typeface="+mn-cs"/>
              </a:rPr>
              <a:t> </a:t>
            </a:r>
            <a:r>
              <a:rPr lang="en-GB" sz="1200" b="1" kern="1200" baseline="0" dirty="0" smtClean="0">
                <a:solidFill>
                  <a:schemeClr val="tx1"/>
                </a:solidFill>
                <a:effectLst/>
                <a:latin typeface="+mn-lt"/>
                <a:ea typeface="+mn-ea"/>
                <a:cs typeface="+mn-cs"/>
              </a:rPr>
              <a:t>Entertain and drive social experiences throughout the day </a:t>
            </a:r>
            <a:r>
              <a:rPr lang="en-GB" sz="1200" b="0" kern="1200" baseline="0" dirty="0" smtClean="0">
                <a:solidFill>
                  <a:schemeClr val="tx1"/>
                </a:solidFill>
                <a:effectLst/>
                <a:latin typeface="+mn-lt"/>
                <a:ea typeface="+mn-ea"/>
                <a:cs typeface="+mn-cs"/>
              </a:rPr>
              <a:t>[READ STATS]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bg1"/>
                </a:solidFill>
              </a:rPr>
              <a:t>**34% often access social sites across devices</a:t>
            </a:r>
            <a:endParaRPr lang="en-GB"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smtClean="0">
                <a:solidFill>
                  <a:schemeClr val="tx1"/>
                </a:solidFill>
                <a:effectLst/>
                <a:latin typeface="+mn-lt"/>
                <a:ea typeface="+mn-ea"/>
                <a:cs typeface="+mn-cs"/>
              </a:rPr>
              <a:t>**Source: Simmons Spring 2012 Release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74D7C-D83E-46AD-AF31-0021BBABE069}" type="slidenum">
              <a:rPr lang="en-US" smtClean="0"/>
              <a:t>18</a:t>
            </a:fld>
            <a:endParaRPr lang="en-US"/>
          </a:p>
        </p:txBody>
      </p:sp>
    </p:spTree>
    <p:extLst>
      <p:ext uri="{BB962C8B-B14F-4D97-AF65-F5344CB8AC3E}">
        <p14:creationId xmlns:p14="http://schemas.microsoft.com/office/powerpoint/2010/main" val="4015091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Segoe UI Light" pitchFamily="34" charset="0"/>
                <a:ea typeface="+mn-ea"/>
                <a:cs typeface="+mn-cs"/>
              </a:rPr>
              <a:t>The unique</a:t>
            </a:r>
            <a:r>
              <a:rPr lang="en-US" sz="1200" u="none" kern="1200" baseline="0" dirty="0" smtClean="0">
                <a:solidFill>
                  <a:schemeClr val="tx1"/>
                </a:solidFill>
                <a:effectLst/>
                <a:latin typeface="Segoe UI Light" pitchFamily="34" charset="0"/>
                <a:ea typeface="+mn-ea"/>
                <a:cs typeface="+mn-cs"/>
              </a:rPr>
              <a:t> Windows 8 </a:t>
            </a:r>
            <a:r>
              <a:rPr lang="en-US" sz="1200" u="none" kern="1200" dirty="0" smtClean="0">
                <a:solidFill>
                  <a:schemeClr val="tx1"/>
                </a:solidFill>
                <a:effectLst/>
                <a:latin typeface="Segoe UI Light" pitchFamily="34" charset="0"/>
                <a:ea typeface="+mn-ea"/>
                <a:cs typeface="+mn-cs"/>
              </a:rPr>
              <a:t>tile design will eventually exist in every technology and device Microsoft brings to the marketplace, linking them seamlessly for consistent content experiences.</a:t>
            </a:r>
          </a:p>
          <a:p>
            <a:endParaRPr lang="en-US" sz="1200" b="1" u="none" kern="1200" dirty="0" smtClean="0">
              <a:solidFill>
                <a:schemeClr val="tx1"/>
              </a:solidFill>
              <a:effectLst/>
              <a:latin typeface="Segoe UI Light" pitchFamily="34" charset="0"/>
              <a:ea typeface="+mn-ea"/>
              <a:cs typeface="+mn-cs"/>
            </a:endParaRPr>
          </a:p>
          <a:p>
            <a:r>
              <a:rPr lang="en-US" sz="1200" b="1" u="none" kern="1200" dirty="0" smtClean="0">
                <a:solidFill>
                  <a:schemeClr val="tx1"/>
                </a:solidFill>
                <a:effectLst/>
                <a:latin typeface="Segoe UI Light" pitchFamily="34" charset="0"/>
                <a:ea typeface="+mn-ea"/>
                <a:cs typeface="+mn-cs"/>
              </a:rPr>
              <a:t>Microsoft is the </a:t>
            </a:r>
            <a:r>
              <a:rPr lang="en-US" sz="1200" b="1" u="none" kern="1200" baseline="0" dirty="0" smtClean="0">
                <a:solidFill>
                  <a:schemeClr val="tx1"/>
                </a:solidFill>
                <a:effectLst/>
                <a:latin typeface="Segoe UI Light" pitchFamily="34" charset="0"/>
                <a:ea typeface="+mn-ea"/>
                <a:cs typeface="+mn-cs"/>
              </a:rPr>
              <a:t>f</a:t>
            </a:r>
            <a:r>
              <a:rPr lang="en-US" sz="1200" b="1" u="none" kern="1200" dirty="0" smtClean="0">
                <a:solidFill>
                  <a:schemeClr val="tx1"/>
                </a:solidFill>
                <a:effectLst/>
                <a:latin typeface="Segoe UI Light" pitchFamily="34" charset="0"/>
                <a:ea typeface="+mn-ea"/>
                <a:cs typeface="+mn-cs"/>
              </a:rPr>
              <a:t>irst company to ever offer this type of experience</a:t>
            </a:r>
            <a:r>
              <a:rPr lang="en-US" sz="1200" u="none" kern="1200" dirty="0" smtClean="0">
                <a:solidFill>
                  <a:schemeClr val="tx1"/>
                </a:solidFill>
                <a:effectLst/>
                <a:latin typeface="Segoe UI Light" pitchFamily="34" charset="0"/>
                <a:ea typeface="+mn-ea"/>
                <a:cs typeface="+mn-cs"/>
              </a:rPr>
              <a:t>. We’re going to market with a full ecosystem of products – from the tablet, to the PC, to the phone, Bing, Xbox, Skype and MSN. When Microsoft </a:t>
            </a:r>
            <a:r>
              <a:rPr lang="en-US" sz="1200" b="1" u="none" kern="1200" dirty="0" smtClean="0">
                <a:solidFill>
                  <a:schemeClr val="tx1"/>
                </a:solidFill>
                <a:effectLst/>
                <a:latin typeface="Segoe UI Light" pitchFamily="34" charset="0"/>
                <a:ea typeface="+mn-ea"/>
                <a:cs typeface="+mn-cs"/>
              </a:rPr>
              <a:t>puts the consumer first, amazing things happen for brands and advertisers</a:t>
            </a:r>
            <a:r>
              <a:rPr lang="en-US" sz="1200" u="none" kern="1200" dirty="0" smtClean="0">
                <a:solidFill>
                  <a:schemeClr val="tx1"/>
                </a:solidFill>
                <a:effectLst/>
                <a:latin typeface="Segoe UI Light" pitchFamily="34" charset="0"/>
                <a:ea typeface="+mn-ea"/>
                <a:cs typeface="+mn-cs"/>
              </a:rPr>
              <a:t>.</a:t>
            </a:r>
            <a:r>
              <a:rPr lang="en-US" sz="1200" u="none" kern="1200" baseline="0" dirty="0" smtClean="0">
                <a:solidFill>
                  <a:schemeClr val="tx1"/>
                </a:solidFill>
                <a:effectLst/>
                <a:latin typeface="Segoe UI Light" pitchFamily="34" charset="0"/>
                <a:ea typeface="+mn-ea"/>
                <a:cs typeface="+mn-cs"/>
              </a:rPr>
              <a:t> </a:t>
            </a:r>
            <a:r>
              <a:rPr lang="en-US" sz="1200" u="none" kern="1200" dirty="0" smtClean="0">
                <a:solidFill>
                  <a:schemeClr val="tx1"/>
                </a:solidFill>
                <a:effectLst/>
                <a:latin typeface="Segoe UI Light" pitchFamily="34" charset="0"/>
                <a:ea typeface="+mn-ea"/>
                <a:cs typeface="+mn-cs"/>
              </a:rPr>
              <a:t>It means that the brand experience across screens is more engaging, immersive and innovative than ever before. No other company has that kind of breadth to connect brands. </a:t>
            </a:r>
          </a:p>
          <a:p>
            <a:r>
              <a:rPr lang="en-US" sz="1200" u="none" kern="1200" dirty="0" smtClean="0">
                <a:solidFill>
                  <a:schemeClr val="tx1"/>
                </a:solidFill>
                <a:effectLst/>
                <a:latin typeface="Segoe UI Light" pitchFamily="34" charset="0"/>
                <a:ea typeface="+mn-ea"/>
                <a:cs typeface="+mn-cs"/>
              </a:rPr>
              <a:t> </a:t>
            </a:r>
          </a:p>
          <a:p>
            <a:r>
              <a:rPr lang="en-US" sz="1200" b="1" u="none" kern="1200" dirty="0" smtClean="0">
                <a:solidFill>
                  <a:schemeClr val="tx1"/>
                </a:solidFill>
                <a:effectLst/>
                <a:latin typeface="Segoe UI Light" pitchFamily="34" charset="0"/>
                <a:ea typeface="+mn-ea"/>
                <a:cs typeface="+mn-cs"/>
              </a:rPr>
              <a:t>What does it mean for advertisers?</a:t>
            </a:r>
            <a:r>
              <a:rPr lang="en-US" sz="1200" b="1" u="none" kern="1200" baseline="0" dirty="0" smtClean="0">
                <a:solidFill>
                  <a:schemeClr val="tx1"/>
                </a:solidFill>
                <a:effectLst/>
                <a:latin typeface="Segoe UI Light" pitchFamily="34" charset="0"/>
                <a:ea typeface="+mn-ea"/>
                <a:cs typeface="+mn-cs"/>
              </a:rPr>
              <a:t> </a:t>
            </a:r>
            <a:endParaRPr lang="en-US" sz="1200" u="none" kern="1200" dirty="0" smtClean="0">
              <a:solidFill>
                <a:schemeClr val="tx1"/>
              </a:solidFill>
              <a:effectLst/>
              <a:latin typeface="Segoe UI Light" pitchFamily="34" charset="0"/>
              <a:ea typeface="+mn-ea"/>
              <a:cs typeface="+mn-cs"/>
            </a:endParaRPr>
          </a:p>
          <a:p>
            <a:pPr marL="171450" indent="-171450">
              <a:buFont typeface="Arial" pitchFamily="34" charset="0"/>
              <a:buChar char="•"/>
            </a:pPr>
            <a:r>
              <a:rPr lang="en-US" sz="1200" b="1" kern="1200" baseline="0" dirty="0" smtClean="0">
                <a:solidFill>
                  <a:schemeClr val="tx1"/>
                </a:solidFill>
                <a:effectLst/>
                <a:latin typeface="Segoe UI Light" pitchFamily="34" charset="0"/>
                <a:ea typeface="+mn-ea"/>
                <a:cs typeface="+mn-cs"/>
              </a:rPr>
              <a:t>Creates c</a:t>
            </a:r>
            <a:r>
              <a:rPr lang="en-US" sz="1200" b="1" kern="1200" dirty="0" smtClean="0">
                <a:solidFill>
                  <a:schemeClr val="tx1"/>
                </a:solidFill>
                <a:effectLst/>
                <a:latin typeface="Segoe UI Light" pitchFamily="34" charset="0"/>
                <a:ea typeface="+mn-ea"/>
                <a:cs typeface="+mn-cs"/>
              </a:rPr>
              <a:t>ompletely new ad models </a:t>
            </a:r>
            <a:r>
              <a:rPr lang="en-US" sz="1200" kern="1200" dirty="0" smtClean="0">
                <a:solidFill>
                  <a:schemeClr val="tx1"/>
                </a:solidFill>
                <a:effectLst/>
                <a:latin typeface="Segoe UI Light" pitchFamily="34" charset="0"/>
                <a:ea typeface="+mn-ea"/>
                <a:cs typeface="+mn-cs"/>
              </a:rPr>
              <a:t>and experiences that leverage the unique and native capabilities of the platforms they are on.</a:t>
            </a:r>
            <a:r>
              <a:rPr lang="en-US" sz="1200" kern="1200" baseline="0" dirty="0" smtClean="0">
                <a:solidFill>
                  <a:schemeClr val="tx1"/>
                </a:solidFill>
                <a:effectLst/>
                <a:latin typeface="Segoe UI Light" pitchFamily="34" charset="0"/>
                <a:ea typeface="+mn-ea"/>
                <a:cs typeface="+mn-cs"/>
              </a:rPr>
              <a:t> </a:t>
            </a:r>
            <a:r>
              <a:rPr lang="en-US" sz="1200" kern="1200" dirty="0" smtClean="0">
                <a:solidFill>
                  <a:schemeClr val="tx1"/>
                </a:solidFill>
                <a:effectLst/>
                <a:latin typeface="Segoe UI Light" pitchFamily="34" charset="0"/>
                <a:ea typeface="+mn-ea"/>
                <a:cs typeface="+mn-cs"/>
              </a:rPr>
              <a:t>Experiences that respect the consumer and enhance their user experience rather than detract. More receptive consumers</a:t>
            </a:r>
            <a:r>
              <a:rPr lang="en-US" sz="1200" kern="1200" baseline="0" dirty="0" smtClean="0">
                <a:solidFill>
                  <a:schemeClr val="tx1"/>
                </a:solidFill>
                <a:effectLst/>
                <a:latin typeface="Segoe UI Light" pitchFamily="34" charset="0"/>
                <a:ea typeface="+mn-ea"/>
                <a:cs typeface="+mn-cs"/>
              </a:rPr>
              <a:t> = </a:t>
            </a:r>
            <a:r>
              <a:rPr lang="en-US" sz="1200" kern="1200" dirty="0" smtClean="0">
                <a:solidFill>
                  <a:schemeClr val="tx1"/>
                </a:solidFill>
                <a:effectLst/>
                <a:latin typeface="Segoe UI Light" pitchFamily="34" charset="0"/>
                <a:ea typeface="+mn-ea"/>
                <a:cs typeface="+mn-cs"/>
              </a:rPr>
              <a:t>more effective advertising.</a:t>
            </a:r>
          </a:p>
          <a:p>
            <a:pPr marL="171450" indent="-171450">
              <a:buFont typeface="Arial" pitchFamily="34" charset="0"/>
              <a:buChar char="•"/>
            </a:pPr>
            <a:r>
              <a:rPr lang="en-US" sz="1200" b="1" kern="1200" dirty="0" smtClean="0">
                <a:solidFill>
                  <a:schemeClr val="tx1"/>
                </a:solidFill>
                <a:effectLst/>
                <a:latin typeface="Segoe UI Light" pitchFamily="34" charset="0"/>
                <a:ea typeface="+mn-ea"/>
                <a:cs typeface="+mn-cs"/>
              </a:rPr>
              <a:t>We</a:t>
            </a:r>
            <a:r>
              <a:rPr lang="en-US" sz="1200" b="1" kern="1200" baseline="0" dirty="0" smtClean="0">
                <a:solidFill>
                  <a:schemeClr val="tx1"/>
                </a:solidFill>
                <a:effectLst/>
                <a:latin typeface="Segoe UI Light" pitchFamily="34" charset="0"/>
                <a:ea typeface="+mn-ea"/>
                <a:cs typeface="+mn-cs"/>
              </a:rPr>
              <a:t> can build </a:t>
            </a:r>
            <a:r>
              <a:rPr lang="en-US" sz="1200" b="1" kern="1200" dirty="0" smtClean="0">
                <a:solidFill>
                  <a:schemeClr val="tx1"/>
                </a:solidFill>
                <a:effectLst/>
                <a:latin typeface="Segoe UI Light" pitchFamily="34" charset="0"/>
                <a:ea typeface="+mn-ea"/>
                <a:cs typeface="+mn-cs"/>
              </a:rPr>
              <a:t>brand experiences across people’s personal devices</a:t>
            </a:r>
            <a:r>
              <a:rPr lang="en-US" sz="1200" kern="1200" dirty="0" smtClean="0">
                <a:solidFill>
                  <a:schemeClr val="tx1"/>
                </a:solidFill>
                <a:effectLst/>
                <a:latin typeface="Segoe UI Light" pitchFamily="34" charset="0"/>
                <a:ea typeface="+mn-ea"/>
                <a:cs typeface="+mn-cs"/>
              </a:rPr>
              <a:t> enabling consumers to interact with advertising content and apps from whatever device they are on in a simple and engaging way.</a:t>
            </a:r>
          </a:p>
          <a:p>
            <a:pPr marL="171450" indent="-171450">
              <a:buFont typeface="Arial" pitchFamily="34" charset="0"/>
              <a:buChar char="•"/>
            </a:pPr>
            <a:r>
              <a:rPr lang="en-US" sz="1200" kern="1200" dirty="0" smtClean="0">
                <a:solidFill>
                  <a:schemeClr val="tx1"/>
                </a:solidFill>
                <a:effectLst/>
                <a:latin typeface="Segoe UI Light" pitchFamily="34" charset="0"/>
                <a:ea typeface="+mn-ea"/>
                <a:cs typeface="+mn-cs"/>
              </a:rPr>
              <a:t>We can provide engaging</a:t>
            </a:r>
            <a:r>
              <a:rPr lang="en-US" sz="1200" kern="1200" baseline="0" dirty="0" smtClean="0">
                <a:solidFill>
                  <a:schemeClr val="tx1"/>
                </a:solidFill>
                <a:effectLst/>
                <a:latin typeface="Segoe UI Light" pitchFamily="34" charset="0"/>
                <a:ea typeface="+mn-ea"/>
                <a:cs typeface="+mn-cs"/>
              </a:rPr>
              <a:t> experiences that are </a:t>
            </a:r>
            <a:r>
              <a:rPr lang="en-US" sz="1200" b="1" kern="1200" dirty="0" smtClean="0">
                <a:solidFill>
                  <a:schemeClr val="tx1"/>
                </a:solidFill>
                <a:effectLst/>
                <a:latin typeface="Segoe UI Light" pitchFamily="34" charset="0"/>
                <a:ea typeface="+mn-ea"/>
                <a:cs typeface="+mn-cs"/>
              </a:rPr>
              <a:t>contextually</a:t>
            </a:r>
            <a:r>
              <a:rPr lang="en-US" sz="1200" b="1" kern="1200" baseline="0" dirty="0" smtClean="0">
                <a:solidFill>
                  <a:schemeClr val="tx1"/>
                </a:solidFill>
                <a:effectLst/>
                <a:latin typeface="Segoe UI Light" pitchFamily="34" charset="0"/>
                <a:ea typeface="+mn-ea"/>
                <a:cs typeface="+mn-cs"/>
              </a:rPr>
              <a:t> </a:t>
            </a:r>
            <a:r>
              <a:rPr lang="en-US" sz="1200" b="1" kern="1200" dirty="0" smtClean="0">
                <a:solidFill>
                  <a:schemeClr val="tx1"/>
                </a:solidFill>
                <a:effectLst/>
                <a:latin typeface="Segoe UI Light" pitchFamily="34" charset="0"/>
                <a:ea typeface="+mn-ea"/>
                <a:cs typeface="+mn-cs"/>
              </a:rPr>
              <a:t>relevant</a:t>
            </a:r>
            <a:r>
              <a:rPr lang="en-US" sz="1200" b="1" kern="1200" baseline="0" dirty="0" smtClean="0">
                <a:solidFill>
                  <a:schemeClr val="tx1"/>
                </a:solidFill>
                <a:effectLst/>
                <a:latin typeface="Segoe UI Light" pitchFamily="34" charset="0"/>
                <a:ea typeface="+mn-ea"/>
                <a:cs typeface="+mn-cs"/>
              </a:rPr>
              <a:t> to consumers. </a:t>
            </a:r>
            <a:r>
              <a:rPr lang="en-US" sz="1200" b="0" kern="1200" baseline="0" dirty="0" smtClean="0">
                <a:solidFill>
                  <a:schemeClr val="tx1"/>
                </a:solidFill>
                <a:effectLst/>
                <a:latin typeface="Segoe UI Light" pitchFamily="34" charset="0"/>
                <a:ea typeface="+mn-ea"/>
                <a:cs typeface="+mn-cs"/>
              </a:rPr>
              <a:t>Ads inside of the apps make sense to the user and are relevant to what the user came to the app to do – so they are able to explore and discover ads without disrupting their experience. </a:t>
            </a:r>
            <a:endParaRPr lang="en-US" sz="1200" kern="1200" dirty="0" smtClean="0">
              <a:solidFill>
                <a:schemeClr val="tx1"/>
              </a:solidFill>
              <a:effectLst/>
              <a:latin typeface="Segoe UI Light" pitchFamily="34" charset="0"/>
              <a:ea typeface="+mn-ea"/>
              <a:cs typeface="+mn-cs"/>
            </a:endParaRPr>
          </a:p>
          <a:p>
            <a:r>
              <a:rPr lang="en-US" sz="1200" b="1" kern="1200" dirty="0" smtClean="0">
                <a:solidFill>
                  <a:schemeClr val="tx1"/>
                </a:solidFill>
                <a:effectLst/>
                <a:latin typeface="Segoe UI Light" pitchFamily="34" charset="0"/>
                <a:ea typeface="+mn-ea"/>
                <a:cs typeface="+mn-cs"/>
              </a:rPr>
              <a:t> </a:t>
            </a:r>
            <a:endParaRPr lang="en-US" sz="1200" kern="1200" dirty="0" smtClean="0">
              <a:solidFill>
                <a:schemeClr val="tx1"/>
              </a:solidFill>
              <a:effectLst/>
              <a:latin typeface="Segoe UI Light"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74D7C-D83E-46AD-AF31-0021BBABE069}" type="slidenum">
              <a:rPr lang="en-US" smtClean="0"/>
              <a:t>19</a:t>
            </a:fld>
            <a:endParaRPr lang="en-US"/>
          </a:p>
        </p:txBody>
      </p:sp>
    </p:spTree>
    <p:extLst>
      <p:ext uri="{BB962C8B-B14F-4D97-AF65-F5344CB8AC3E}">
        <p14:creationId xmlns:p14="http://schemas.microsoft.com/office/powerpoint/2010/main" val="3207608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7565" y="685488"/>
            <a:ext cx="6062870" cy="3429000"/>
          </a:xfrm>
        </p:spPr>
      </p:sp>
      <p:sp>
        <p:nvSpPr>
          <p:cNvPr id="3" name="Notes Placeholder 2"/>
          <p:cNvSpPr>
            <a:spLocks noGrp="1"/>
          </p:cNvSpPr>
          <p:nvPr>
            <p:ph type="body" idx="1"/>
          </p:nvPr>
        </p:nvSpPr>
        <p:spPr/>
        <p:txBody>
          <a:bodyPr>
            <a:normAutofit/>
          </a:bodyPr>
          <a:lstStyle/>
          <a:p>
            <a:endParaRPr lang="en-US" sz="800"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9" name="Footer Placeholder 4"/>
          <p:cNvSpPr>
            <a:spLocks noGrp="1"/>
          </p:cNvSpPr>
          <p:nvPr>
            <p:ph type="ftr" sz="quarter" idx="4"/>
          </p:nvPr>
        </p:nvSpPr>
        <p:spPr>
          <a:xfrm>
            <a:off x="0" y="8686802"/>
            <a:ext cx="5920740" cy="355964"/>
          </a:xfrm>
        </p:spPr>
        <p:txBody>
          <a:bodyPr/>
          <a:lstStyle/>
          <a:p>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Header Placeholder 3"/>
          <p:cNvSpPr>
            <a:spLocks noGrp="1"/>
          </p:cNvSpPr>
          <p:nvPr>
            <p:ph type="hdr" sz="quarter"/>
          </p:nvPr>
        </p:nvSpPr>
        <p:spPr>
          <a:xfrm>
            <a:off x="0" y="0"/>
            <a:ext cx="2971800" cy="457200"/>
          </a:xfrm>
        </p:spPr>
        <p:txBody>
          <a:bodyPr/>
          <a:lstStyle/>
          <a:p>
            <a:r>
              <a:rPr lang="en-US" dirty="0" smtClean="0"/>
              <a:t>Microsoft Advertising</a:t>
            </a:r>
            <a:endParaRPr lang="en-US" dirty="0"/>
          </a:p>
        </p:txBody>
      </p:sp>
      <p:sp>
        <p:nvSpPr>
          <p:cNvPr id="8" name="Footer Placeholder 4"/>
          <p:cNvSpPr txBox="1">
            <a:spLocks/>
          </p:cNvSpPr>
          <p:nvPr/>
        </p:nvSpPr>
        <p:spPr>
          <a:xfrm>
            <a:off x="0" y="8686801"/>
            <a:ext cx="5920740" cy="355964"/>
          </a:xfrm>
          <a:prstGeom prst="rect">
            <a:avLst/>
          </a:prstGeom>
        </p:spPr>
        <p:txBody>
          <a:bodyPr vert="horz" lIns="91435" tIns="45718" rIns="91435" bIns="45718" rtlCol="0" anchor="b"/>
          <a:lstStyle/>
          <a:p>
            <a:pPr marL="571469" defTabSz="914049"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71469" defTabSz="914049"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181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great news for marketers </a:t>
            </a:r>
            <a:r>
              <a:rPr lang="en-US" baseline="0" dirty="0" smtClean="0"/>
              <a:t>is that consumers are still receptive to advertising despite their attention being more divided across screens [READ STATS]</a:t>
            </a:r>
          </a:p>
          <a:p>
            <a:endParaRPr lang="en-US" baseline="0" dirty="0" smtClean="0"/>
          </a:p>
          <a:p>
            <a:r>
              <a:rPr lang="en-US" sz="1200" kern="1200" dirty="0" smtClean="0">
                <a:solidFill>
                  <a:schemeClr val="tx1"/>
                </a:solidFill>
                <a:effectLst/>
                <a:latin typeface="+mn-lt"/>
                <a:ea typeface="+mn-ea"/>
                <a:cs typeface="+mn-cs"/>
              </a:rPr>
              <a:t>Our study shows as long as there is value in the experience, multi-screening consumers are open to ads. But the openness varies depending on how and where the content is delivered.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Apps are helping to facilitate efficiency and are making the commercial content experiences more relevant for consumers to help drive efficiency in our daily lives.</a:t>
            </a:r>
            <a:endParaRPr lang="en-US" dirty="0" smtClean="0"/>
          </a:p>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a:t>
            </a:r>
          </a:p>
        </p:txBody>
      </p:sp>
      <p:sp>
        <p:nvSpPr>
          <p:cNvPr id="6" name="Date Placeholder 5"/>
          <p:cNvSpPr>
            <a:spLocks noGrp="1"/>
          </p:cNvSpPr>
          <p:nvPr>
            <p:ph type="dt" idx="12"/>
          </p:nvPr>
        </p:nvSpPr>
        <p:spPr/>
        <p:txBody>
          <a:bodyPr/>
          <a:lstStyle/>
          <a:p>
            <a:fld id="{7654052D-75EC-4534-8608-BF535BB2F139}" type="datetime1">
              <a:rPr lang="en-US" smtClean="0"/>
              <a:pPr/>
              <a:t>10/30/14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58776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new Cross-Screen Engagement research digs into the evolution of multi-screen engagement, revealing four common multi-screen pathways. We’ll dive into each of the pathways</a:t>
            </a:r>
            <a:r>
              <a:rPr lang="en-US" sz="1200" kern="1200" baseline="0" dirty="0" smtClean="0">
                <a:solidFill>
                  <a:schemeClr val="tx1"/>
                </a:solidFill>
                <a:effectLst/>
                <a:latin typeface="+mn-lt"/>
                <a:ea typeface="+mn-ea"/>
                <a:cs typeface="+mn-cs"/>
              </a:rPr>
              <a:t> and show how u</a:t>
            </a:r>
            <a:r>
              <a:rPr lang="en-US" sz="1200" kern="1200" dirty="0" smtClean="0">
                <a:solidFill>
                  <a:schemeClr val="tx1"/>
                </a:solidFill>
                <a:effectLst/>
                <a:latin typeface="+mn-lt"/>
                <a:ea typeface="+mn-ea"/>
                <a:cs typeface="+mn-cs"/>
              </a:rPr>
              <a:t>nderstanding the motivations behind these behaviors and leveraging the MSA ecosystem can help marketers gain a digital advantage through authentic interaction with customers under a new set of ‘always-on’ rules.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Approach &amp; Methodology</a:t>
            </a:r>
          </a:p>
          <a:p>
            <a:r>
              <a:rPr lang="en-US" sz="1200" kern="1200" dirty="0" smtClean="0">
                <a:solidFill>
                  <a:schemeClr val="tx1"/>
                </a:solidFill>
                <a:effectLst/>
                <a:latin typeface="+mn-lt"/>
                <a:ea typeface="+mn-ea"/>
                <a:cs typeface="+mn-cs"/>
              </a:rPr>
              <a:t>We’re defining ‘multi-screening’ as using one or more screens in varying combinations to accomplish a </a:t>
            </a:r>
            <a:r>
              <a:rPr lang="en-US" sz="1200" kern="1200" dirty="0" err="1" smtClean="0">
                <a:solidFill>
                  <a:schemeClr val="tx1"/>
                </a:solidFill>
                <a:effectLst/>
                <a:latin typeface="+mn-lt"/>
                <a:ea typeface="+mn-ea"/>
                <a:cs typeface="+mn-cs"/>
              </a:rPr>
              <a:t>task.To</a:t>
            </a:r>
            <a:r>
              <a:rPr lang="en-US" sz="1200" kern="1200" dirty="0" smtClean="0">
                <a:solidFill>
                  <a:schemeClr val="tx1"/>
                </a:solidFill>
                <a:effectLst/>
                <a:latin typeface="+mn-lt"/>
                <a:ea typeface="+mn-ea"/>
                <a:cs typeface="+mn-cs"/>
              </a:rPr>
              <a:t> uncover new insights around multi-screen behavior, we took a two-phased approach. For the qualitative discovery phase, we interviewed early adopters in big city markets. For the quantitative phase, we validated our qualitative patterns using market-representative panels.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Qualitative</a:t>
            </a:r>
          </a:p>
          <a:p>
            <a:r>
              <a:rPr lang="en-US" sz="1200" kern="1200" dirty="0" smtClean="0">
                <a:solidFill>
                  <a:schemeClr val="tx1"/>
                </a:solidFill>
                <a:effectLst/>
                <a:latin typeface="+mn-lt"/>
                <a:ea typeface="+mn-ea"/>
                <a:cs typeface="+mn-cs"/>
              </a:rPr>
              <a:t>We partnered with Flamingo Research to recruit consumers ages 18-54 who owned multiple devices (a mix of smartphones, tablets, e-readers, gaming consoles and laptops) and </a:t>
            </a:r>
            <a:r>
              <a:rPr lang="en-US" sz="1200" u="sng" kern="1200" dirty="0" smtClean="0">
                <a:solidFill>
                  <a:schemeClr val="tx1"/>
                </a:solidFill>
                <a:effectLst/>
                <a:latin typeface="+mn-lt"/>
                <a:ea typeface="+mn-ea"/>
                <a:cs typeface="+mn-cs"/>
              </a:rPr>
              <a:t>used a second screen on a daily basis</a:t>
            </a:r>
            <a:r>
              <a:rPr lang="en-US" sz="1200" kern="1200" dirty="0" smtClean="0">
                <a:solidFill>
                  <a:schemeClr val="tx1"/>
                </a:solidFill>
                <a:effectLst/>
                <a:latin typeface="+mn-lt"/>
                <a:ea typeface="+mn-ea"/>
                <a:cs typeface="+mn-cs"/>
              </a:rPr>
              <a:t>. They participated in 8 digital diaries for 5 days across large cities in 5 markets: Sydney, Australia, Sao Paulo, Brazil, Toronto, Canada, London, UK and Chicago, USA. The four most compelling respondents in each market also participated in in-home ethnographies. Finally, we conducted 2 “leading edge” group interviews in the US, UK and Brazil for consumers ages 26-35 and 36-50 in order to establish super users whose behavior and motivations would indicate future adoption.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Quantitative</a:t>
            </a:r>
          </a:p>
          <a:p>
            <a:r>
              <a:rPr lang="en-US" sz="1200" kern="1200" dirty="0" smtClean="0">
                <a:solidFill>
                  <a:schemeClr val="tx1"/>
                </a:solidFill>
                <a:effectLst/>
                <a:latin typeface="+mn-lt"/>
                <a:ea typeface="+mn-ea"/>
                <a:cs typeface="+mn-cs"/>
              </a:rPr>
              <a:t>The quantitative portion of the study included approximately 1000 consumers ages 18-65 in the US and UK respectively, as well as approximately 500 consumers in Brazil, Australia and Canada for a total of 3586 consumers globally. We partnered with </a:t>
            </a:r>
            <a:r>
              <a:rPr lang="en-US" sz="1200" kern="1200" dirty="0" err="1" smtClean="0">
                <a:solidFill>
                  <a:schemeClr val="tx1"/>
                </a:solidFill>
                <a:effectLst/>
                <a:latin typeface="+mn-lt"/>
                <a:ea typeface="+mn-ea"/>
                <a:cs typeface="+mn-cs"/>
              </a:rPr>
              <a:t>Ipsos</a:t>
            </a:r>
            <a:r>
              <a:rPr lang="en-US" sz="1200" kern="1200" dirty="0" smtClean="0">
                <a:solidFill>
                  <a:schemeClr val="tx1"/>
                </a:solidFill>
                <a:effectLst/>
                <a:latin typeface="+mn-lt"/>
                <a:ea typeface="+mn-ea"/>
                <a:cs typeface="+mn-cs"/>
              </a:rPr>
              <a:t> OTX to use a representative market sample via panel and required that consumers own a representative mix of devices (smartphones, tablets, gaming consoles and laptops). We analyzed the results throughout February 2013.</a:t>
            </a:r>
            <a:endParaRPr lang="en-US" dirty="0"/>
          </a:p>
        </p:txBody>
      </p:sp>
      <p:sp>
        <p:nvSpPr>
          <p:cNvPr id="4" name="Slide Number Placeholder 3"/>
          <p:cNvSpPr>
            <a:spLocks noGrp="1"/>
          </p:cNvSpPr>
          <p:nvPr>
            <p:ph type="sldNum" sz="quarter" idx="10"/>
          </p:nvPr>
        </p:nvSpPr>
        <p:spPr/>
        <p:txBody>
          <a:bodyPr/>
          <a:lstStyle/>
          <a:p>
            <a:fld id="{7D674D7C-D83E-46AD-AF31-0021BBABE069}" type="slidenum">
              <a:rPr lang="en-US" smtClean="0"/>
              <a:t>3</a:t>
            </a:fld>
            <a:endParaRPr lang="en-US"/>
          </a:p>
        </p:txBody>
      </p:sp>
    </p:spTree>
    <p:extLst>
      <p:ext uri="{BB962C8B-B14F-4D97-AF65-F5344CB8AC3E}">
        <p14:creationId xmlns:p14="http://schemas.microsoft.com/office/powerpoint/2010/main" val="48317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Consumers now control their own ‘flow’ of content all day, half the night and from screens large and small. Where content was once king, we now believe User Experience toppled content’s reign: the ease with which consumers can use a device at any given time is just as important as the content that’s enabled through the device.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Consumers </a:t>
            </a:r>
            <a:r>
              <a:rPr lang="en-US" sz="1200" i="1" kern="1200" dirty="0" smtClean="0">
                <a:solidFill>
                  <a:schemeClr val="tx1"/>
                </a:solidFill>
                <a:effectLst/>
                <a:latin typeface="+mn-lt"/>
                <a:ea typeface="+mn-ea"/>
                <a:cs typeface="+mn-cs"/>
              </a:rPr>
              <a:t>pull</a:t>
            </a:r>
            <a:r>
              <a:rPr lang="en-US" sz="1200" kern="1200" dirty="0" smtClean="0">
                <a:solidFill>
                  <a:schemeClr val="tx1"/>
                </a:solidFill>
                <a:effectLst/>
                <a:latin typeface="+mn-lt"/>
                <a:ea typeface="+mn-ea"/>
                <a:cs typeface="+mn-cs"/>
              </a:rPr>
              <a:t> what they want – marketers can no longer rely on push</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74D7C-D83E-46AD-AF31-0021BBABE069}" type="slidenum">
              <a:rPr lang="en-US" smtClean="0"/>
              <a:t>4</a:t>
            </a:fld>
            <a:endParaRPr lang="en-US"/>
          </a:p>
        </p:txBody>
      </p:sp>
    </p:spTree>
    <p:extLst>
      <p:ext uri="{BB962C8B-B14F-4D97-AF65-F5344CB8AC3E}">
        <p14:creationId xmlns:p14="http://schemas.microsoft.com/office/powerpoint/2010/main" val="349241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mobile phones are the most traveled and tablets are the most social devices, the PC is still at the center of our lives and does the heavy lifting. TV+ PC is still the most</a:t>
            </a:r>
            <a:r>
              <a:rPr lang="en-US" sz="1200" kern="1200" baseline="0" dirty="0" smtClean="0">
                <a:solidFill>
                  <a:schemeClr val="tx1"/>
                </a:solidFill>
                <a:effectLst/>
                <a:latin typeface="+mn-lt"/>
                <a:ea typeface="+mn-ea"/>
                <a:cs typeface="+mn-cs"/>
              </a:rPr>
              <a:t> popular multi-screen combination according to our study.</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most popular screen combinations include: TV + PC (44%), PC + Phone (25%) and TV + Phone (23%).</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Screen ownership in the US (Source: IPSOS Qualitative Cross-Screen Engagement study, 2012/2013)</a:t>
            </a:r>
          </a:p>
          <a:p>
            <a:r>
              <a:rPr lang="en-US" sz="1200" b="0" i="0" u="none" strike="noStrike" kern="1200" baseline="0" dirty="0" smtClean="0">
                <a:solidFill>
                  <a:schemeClr val="tx1"/>
                </a:solidFill>
                <a:latin typeface="+mn-lt"/>
                <a:ea typeface="+mn-ea"/>
                <a:cs typeface="+mn-cs"/>
              </a:rPr>
              <a:t>Television 90%</a:t>
            </a:r>
          </a:p>
          <a:p>
            <a:r>
              <a:rPr lang="en-US" sz="1200" b="0" i="0" u="none" strike="noStrike" kern="1200" baseline="0" dirty="0" smtClean="0">
                <a:solidFill>
                  <a:schemeClr val="tx1"/>
                </a:solidFill>
                <a:latin typeface="+mn-lt"/>
                <a:ea typeface="+mn-ea"/>
                <a:cs typeface="+mn-cs"/>
              </a:rPr>
              <a:t>Desktop Computer 69%</a:t>
            </a:r>
          </a:p>
          <a:p>
            <a:r>
              <a:rPr lang="en-US" sz="1200" b="0" i="0" u="none" strike="noStrike" kern="1200" baseline="0" dirty="0" smtClean="0">
                <a:solidFill>
                  <a:schemeClr val="tx1"/>
                </a:solidFill>
                <a:latin typeface="+mn-lt"/>
                <a:ea typeface="+mn-ea"/>
                <a:cs typeface="+mn-cs"/>
              </a:rPr>
              <a:t>Laptop Computer 81%</a:t>
            </a:r>
          </a:p>
          <a:p>
            <a:r>
              <a:rPr lang="en-US" sz="1200" b="0" i="0" u="none" strike="noStrike" kern="1200" baseline="0" dirty="0" smtClean="0">
                <a:solidFill>
                  <a:schemeClr val="tx1"/>
                </a:solidFill>
                <a:latin typeface="+mn-lt"/>
                <a:ea typeface="+mn-ea"/>
                <a:cs typeface="+mn-cs"/>
              </a:rPr>
              <a:t>Tablet 50%</a:t>
            </a:r>
          </a:p>
          <a:p>
            <a:r>
              <a:rPr lang="en-US" sz="1200" b="0" i="0" u="none" strike="noStrike" kern="1200" baseline="0" dirty="0" smtClean="0">
                <a:solidFill>
                  <a:schemeClr val="tx1"/>
                </a:solidFill>
                <a:latin typeface="+mn-lt"/>
                <a:ea typeface="+mn-ea"/>
                <a:cs typeface="+mn-cs"/>
              </a:rPr>
              <a:t>Smartphone 77%</a:t>
            </a:r>
          </a:p>
          <a:p>
            <a:r>
              <a:rPr lang="en-US" sz="1200" b="0" i="0" u="none" strike="noStrike" kern="1200" baseline="0" dirty="0" err="1" smtClean="0">
                <a:solidFill>
                  <a:schemeClr val="tx1"/>
                </a:solidFill>
                <a:latin typeface="+mn-lt"/>
                <a:ea typeface="+mn-ea"/>
                <a:cs typeface="+mn-cs"/>
              </a:rPr>
              <a:t>eReader</a:t>
            </a:r>
            <a:r>
              <a:rPr lang="en-US" sz="1200" b="0" i="0" u="none" strike="noStrike" kern="1200" baseline="0" dirty="0" smtClean="0">
                <a:solidFill>
                  <a:schemeClr val="tx1"/>
                </a:solidFill>
                <a:latin typeface="+mn-lt"/>
                <a:ea typeface="+mn-ea"/>
                <a:cs typeface="+mn-cs"/>
              </a:rPr>
              <a:t> 30%</a:t>
            </a:r>
          </a:p>
          <a:p>
            <a:r>
              <a:rPr lang="en-US" sz="1200" b="0" i="0" u="none" strike="noStrike" kern="1200" baseline="0" dirty="0" smtClean="0">
                <a:solidFill>
                  <a:schemeClr val="tx1"/>
                </a:solidFill>
                <a:latin typeface="+mn-lt"/>
                <a:ea typeface="+mn-ea"/>
                <a:cs typeface="+mn-cs"/>
              </a:rPr>
              <a:t>Gaming Console 64%</a:t>
            </a:r>
          </a:p>
        </p:txBody>
      </p:sp>
      <p:sp>
        <p:nvSpPr>
          <p:cNvPr id="4" name="Slide Number Placeholder 3"/>
          <p:cNvSpPr>
            <a:spLocks noGrp="1"/>
          </p:cNvSpPr>
          <p:nvPr>
            <p:ph type="sldNum" sz="quarter" idx="10"/>
          </p:nvPr>
        </p:nvSpPr>
        <p:spPr/>
        <p:txBody>
          <a:bodyPr/>
          <a:lstStyle/>
          <a:p>
            <a:fld id="{7D674D7C-D83E-46AD-AF31-0021BBABE069}" type="slidenum">
              <a:rPr lang="en-US" smtClean="0"/>
              <a:t>5</a:t>
            </a:fld>
            <a:endParaRPr lang="en-US"/>
          </a:p>
        </p:txBody>
      </p:sp>
    </p:spTree>
    <p:extLst>
      <p:ext uri="{BB962C8B-B14F-4D97-AF65-F5344CB8AC3E}">
        <p14:creationId xmlns:p14="http://schemas.microsoft.com/office/powerpoint/2010/main" val="417730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uncovered</a:t>
            </a:r>
            <a:r>
              <a:rPr lang="en-US" sz="1200" kern="1200" baseline="0" dirty="0" smtClean="0">
                <a:solidFill>
                  <a:schemeClr val="tx1"/>
                </a:solidFill>
                <a:effectLst/>
                <a:latin typeface="+mn-lt"/>
                <a:ea typeface="+mn-ea"/>
                <a:cs typeface="+mn-cs"/>
              </a:rPr>
              <a:t> some interesting research around </a:t>
            </a:r>
            <a:r>
              <a:rPr lang="en-US" sz="1200" kern="1200" baseline="0" dirty="0" err="1" smtClean="0">
                <a:solidFill>
                  <a:schemeClr val="tx1"/>
                </a:solidFill>
                <a:effectLst/>
                <a:latin typeface="+mn-lt"/>
                <a:ea typeface="+mn-ea"/>
                <a:cs typeface="+mn-cs"/>
              </a:rPr>
              <a:t>dayparts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While consumers are connected for nearly all their waking hours, mornings tend to be reserved for task-based and practical activities, while evenings are more reflexive, emotive and open. Marketers should tailor their messaging throughout the day, while shifting from traditional ‘primetime’ moments to meeting consumers in their moment.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Mornings (9a-12p): Mobile,</a:t>
            </a:r>
            <a:r>
              <a:rPr lang="en-US" sz="1200" u="sng" kern="1200" baseline="0" dirty="0" smtClean="0">
                <a:solidFill>
                  <a:schemeClr val="tx1"/>
                </a:solidFill>
                <a:effectLst/>
                <a:latin typeface="+mn-lt"/>
                <a:ea typeface="+mn-ea"/>
                <a:cs typeface="+mn-cs"/>
              </a:rPr>
              <a:t> PC, Tablet </a:t>
            </a:r>
            <a:r>
              <a:rPr lang="en-US" sz="1200" b="1" kern="1200" dirty="0" smtClean="0">
                <a:solidFill>
                  <a:schemeClr val="tx1"/>
                </a:solidFill>
                <a:effectLst/>
                <a:latin typeface="+mn-lt"/>
                <a:ea typeface="+mn-ea"/>
                <a:cs typeface="+mn-cs"/>
              </a:rPr>
              <a:t>Consumers</a:t>
            </a:r>
            <a:r>
              <a:rPr lang="en-US" sz="1200" b="1" kern="1200" baseline="0" dirty="0" smtClean="0">
                <a:solidFill>
                  <a:schemeClr val="tx1"/>
                </a:solidFill>
                <a:effectLst/>
                <a:latin typeface="+mn-lt"/>
                <a:ea typeface="+mn-ea"/>
                <a:cs typeface="+mn-cs"/>
              </a:rPr>
              <a:t> are in a more single task mindset, planning for their day</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Mobile, especially is the key screen in the early morning (6a-9a) timeframe.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PC, Tablet becomes more dominant as the workday</a:t>
            </a:r>
            <a:r>
              <a:rPr lang="en-US" sz="1200" u="none" kern="1200" baseline="0" dirty="0" smtClean="0">
                <a:solidFill>
                  <a:schemeClr val="tx1"/>
                </a:solidFill>
                <a:effectLst/>
                <a:latin typeface="+mn-lt"/>
                <a:ea typeface="+mn-ea"/>
                <a:cs typeface="+mn-cs"/>
              </a:rPr>
              <a:t> gets into full swing. TV and Gaming Console could be in the background for home-based task activities during on the weekend.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smtClean="0">
                <a:solidFill>
                  <a:schemeClr val="tx1"/>
                </a:solidFill>
                <a:effectLst/>
                <a:latin typeface="+mn-lt"/>
                <a:ea typeface="+mn-ea"/>
                <a:cs typeface="+mn-cs"/>
              </a:rPr>
              <a:t>Mid-day (12-3p) PC, Gaming Console</a:t>
            </a: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No surprise PC is still the primary screen during the workday,</a:t>
            </a:r>
            <a:r>
              <a:rPr lang="en-US" sz="1200" u="none" kern="1200" baseline="0" dirty="0" smtClean="0">
                <a:solidFill>
                  <a:schemeClr val="tx1"/>
                </a:solidFill>
                <a:effectLst/>
                <a:latin typeface="+mn-lt"/>
                <a:ea typeface="+mn-ea"/>
                <a:cs typeface="+mn-cs"/>
              </a:rPr>
              <a:t> but our research also shows gaming peaks slightly during this timeframe before the evening.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Social activity with PC also Mobile and Tablet are important during this timeframe to help stay connected, enhance enjoyment and travel where PC can’t.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smtClean="0">
                <a:solidFill>
                  <a:schemeClr val="tx1"/>
                </a:solidFill>
                <a:effectLst/>
                <a:latin typeface="+mn-lt"/>
                <a:ea typeface="+mn-ea"/>
                <a:cs typeface="+mn-cs"/>
              </a:rPr>
              <a:t>Evening (6-9p) Mobile, TV, Tablet </a:t>
            </a:r>
            <a:r>
              <a:rPr lang="en-US" sz="1200" b="1" u="sng" kern="1200" baseline="0" dirty="0" smtClean="0">
                <a:solidFill>
                  <a:schemeClr val="tx1"/>
                </a:solidFill>
                <a:effectLst/>
                <a:latin typeface="+mn-lt"/>
                <a:ea typeface="+mn-ea"/>
                <a:cs typeface="+mn-cs"/>
              </a:rPr>
              <a:t>Multi-screening kicks into high gear</a:t>
            </a:r>
            <a:endParaRPr lang="en-US" sz="1200" b="1"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Usage for all screens peaks during the after work/prime time hours.  Mobile (42%), TV (40%) and Tablet (36%); however the Gaming Console and PC also reports the highest usage during this </a:t>
            </a:r>
            <a:r>
              <a:rPr lang="en-US" sz="1200" u="none" kern="1200" baseline="0" dirty="0" err="1" smtClean="0">
                <a:solidFill>
                  <a:schemeClr val="tx1"/>
                </a:solidFill>
                <a:effectLst/>
                <a:latin typeface="+mn-lt"/>
                <a:ea typeface="+mn-ea"/>
                <a:cs typeface="+mn-cs"/>
              </a:rPr>
              <a:t>daypart</a:t>
            </a:r>
            <a:r>
              <a:rPr lang="en-US" sz="1200" u="none" kern="1200" baseline="0" dirty="0" smtClean="0">
                <a:solidFill>
                  <a:schemeClr val="tx1"/>
                </a:solidFill>
                <a:effectLst/>
                <a:latin typeface="+mn-lt"/>
                <a:ea typeface="+mn-ea"/>
                <a:cs typeface="+mn-cs"/>
              </a:rPr>
              <a:t> but more to a lesser degree (32% and 34% respectively).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a:p>
            <a:r>
              <a:rPr lang="en-US" dirty="0" smtClean="0"/>
              <a:t>Source: ‘Cross Screen Engagement,” Flamingo &amp; </a:t>
            </a:r>
            <a:r>
              <a:rPr lang="en-US" dirty="0" err="1" smtClean="0"/>
              <a:t>Ipsos</a:t>
            </a:r>
            <a:r>
              <a:rPr lang="en-US" dirty="0" smtClean="0"/>
              <a:t> OTX, commissioned by Microsoft Advertising, November 2012 – February 2013. </a:t>
            </a:r>
          </a:p>
          <a:p>
            <a:r>
              <a:rPr lang="en-US" dirty="0" smtClean="0"/>
              <a:t>Qualitative, study of USA, Australia, Brazil, Canada &amp; UK conducted online and in personal interviews; Quantitative Sample = 499 (Australia), 545 (Brazil), 505 (Canada); 1035 (USA</a:t>
            </a:r>
            <a:endParaRPr lang="en-US"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74D7C-D83E-46AD-AF31-0021BBABE069}" type="slidenum">
              <a:rPr lang="en-US" smtClean="0"/>
              <a:t>6</a:t>
            </a:fld>
            <a:endParaRPr lang="en-US"/>
          </a:p>
        </p:txBody>
      </p:sp>
    </p:spTree>
    <p:extLst>
      <p:ext uri="{BB962C8B-B14F-4D97-AF65-F5344CB8AC3E}">
        <p14:creationId xmlns:p14="http://schemas.microsoft.com/office/powerpoint/2010/main" val="186925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people, screens merge, separate and recombine in varying combinations. Identifying these patterns and the need-states that motivate them can help marketers simplify their approach to consumer engagement. As these pathways and new day-parts become more mainstream, marketers will find limited success simply pushing out campaigns in traditional methods; they must engage their customers during key moments of interaction, rather than during conventional time slots.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Four pathways of multi-screening behavior exist, with four distinct motivations behind each: </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Content Grazing – multitasking on 2 or more devices at once</a:t>
            </a:r>
          </a:p>
          <a:p>
            <a:r>
              <a:rPr lang="en-US" sz="1200" b="0" kern="1200" dirty="0" smtClean="0">
                <a:solidFill>
                  <a:schemeClr val="tx1"/>
                </a:solidFill>
                <a:effectLst/>
                <a:latin typeface="+mn-lt"/>
                <a:ea typeface="+mn-ea"/>
                <a:cs typeface="+mn-cs"/>
              </a:rPr>
              <a:t>o	71% engage in content-grazing (%</a:t>
            </a:r>
            <a:r>
              <a:rPr lang="en-US" sz="1200" b="0" kern="1200" baseline="0" dirty="0" smtClean="0">
                <a:solidFill>
                  <a:schemeClr val="tx1"/>
                </a:solidFill>
                <a:effectLst/>
                <a:latin typeface="+mn-lt"/>
                <a:ea typeface="+mn-ea"/>
                <a:cs typeface="+mn-cs"/>
              </a:rPr>
              <a:t> of US multi-screening respondents)</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o	Tends to be the most common and habit-forming pathway –“single screen annoys me…I always try and have two screens going.”</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Investigative Spider-Webbing – consumers view related content on 2 or more devices at same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	57% spider-web with an investigative intent (*%</a:t>
            </a:r>
            <a:r>
              <a:rPr lang="en-US" sz="1200" b="0" kern="1200" baseline="0" dirty="0" smtClean="0">
                <a:solidFill>
                  <a:schemeClr val="tx1"/>
                </a:solidFill>
                <a:effectLst/>
                <a:latin typeface="+mn-lt"/>
                <a:ea typeface="+mn-ea"/>
                <a:cs typeface="+mn-cs"/>
              </a:rPr>
              <a:t> of US multi-screening respondents)</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o	2nd most common multi-screening behavior after Content Grazing</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Social Spider-Webbing – consumers focus on sharing/connecting content they find with others via another device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	39% spider-web with a sharing and connecting intent (*%</a:t>
            </a:r>
            <a:r>
              <a:rPr lang="en-US" sz="1200" b="0" kern="1200" baseline="0" dirty="0" smtClean="0">
                <a:solidFill>
                  <a:schemeClr val="tx1"/>
                </a:solidFill>
                <a:effectLst/>
                <a:latin typeface="+mn-lt"/>
                <a:ea typeface="+mn-ea"/>
                <a:cs typeface="+mn-cs"/>
              </a:rPr>
              <a:t> of US multi-screening respondents)</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o	1 in 5 consumers engage in social spider-webbing pathways while watching live TV.</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Quantum Journeys – consumers start an activity on one screen and continue it on another</a:t>
            </a:r>
          </a:p>
          <a:p>
            <a:r>
              <a:rPr lang="en-US" sz="1200" b="0" kern="1200" dirty="0" smtClean="0">
                <a:solidFill>
                  <a:schemeClr val="tx1"/>
                </a:solidFill>
                <a:effectLst/>
                <a:latin typeface="+mn-lt"/>
                <a:ea typeface="+mn-ea"/>
                <a:cs typeface="+mn-cs"/>
              </a:rPr>
              <a:t>o	41% of consumers take quantum journeys </a:t>
            </a:r>
          </a:p>
          <a:p>
            <a:r>
              <a:rPr lang="en-US" sz="1200" b="0" kern="1200" dirty="0" smtClean="0">
                <a:solidFill>
                  <a:schemeClr val="tx1"/>
                </a:solidFill>
                <a:effectLst/>
                <a:latin typeface="+mn-lt"/>
                <a:ea typeface="+mn-ea"/>
                <a:cs typeface="+mn-cs"/>
              </a:rPr>
              <a:t>o	Efficiency and productivity are paramount –“there is usually a reason I go on [my laptop] either something captures me to purchase later or interests me to go more in depth.”</a:t>
            </a:r>
          </a:p>
        </p:txBody>
      </p:sp>
      <p:sp>
        <p:nvSpPr>
          <p:cNvPr id="4" name="Slide Number Placeholder 3"/>
          <p:cNvSpPr>
            <a:spLocks noGrp="1"/>
          </p:cNvSpPr>
          <p:nvPr>
            <p:ph type="sldNum" sz="quarter" idx="10"/>
          </p:nvPr>
        </p:nvSpPr>
        <p:spPr/>
        <p:txBody>
          <a:bodyPr/>
          <a:lstStyle/>
          <a:p>
            <a:fld id="{7D674D7C-D83E-46AD-AF31-0021BBABE069}" type="slidenum">
              <a:rPr lang="en-US" smtClean="0"/>
              <a:t>8</a:t>
            </a:fld>
            <a:endParaRPr lang="en-US"/>
          </a:p>
        </p:txBody>
      </p:sp>
    </p:spTree>
    <p:extLst>
      <p:ext uri="{BB962C8B-B14F-4D97-AF65-F5344CB8AC3E}">
        <p14:creationId xmlns:p14="http://schemas.microsoft.com/office/powerpoint/2010/main" val="235964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D674D7C-D83E-46AD-AF31-0021BBABE069}" type="slidenum">
              <a:rPr lang="en-US" smtClean="0"/>
              <a:t>9</a:t>
            </a:fld>
            <a:endParaRPr lang="en-US"/>
          </a:p>
        </p:txBody>
      </p:sp>
    </p:spTree>
    <p:extLst>
      <p:ext uri="{BB962C8B-B14F-4D97-AF65-F5344CB8AC3E}">
        <p14:creationId xmlns:p14="http://schemas.microsoft.com/office/powerpoint/2010/main" val="354109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is a separate pathway we call </a:t>
            </a:r>
            <a:r>
              <a:rPr lang="en-US" sz="1200" b="1" kern="1200" dirty="0" smtClean="0">
                <a:solidFill>
                  <a:schemeClr val="tx1"/>
                </a:solidFill>
                <a:effectLst/>
                <a:latin typeface="+mn-lt"/>
                <a:ea typeface="+mn-ea"/>
                <a:cs typeface="+mn-cs"/>
              </a:rPr>
              <a:t>Content Grazing</a:t>
            </a:r>
            <a:r>
              <a:rPr lang="en-US" sz="1200" kern="1200" dirty="0" smtClean="0">
                <a:solidFill>
                  <a:schemeClr val="tx1"/>
                </a:solidFill>
                <a:effectLst/>
                <a:latin typeface="+mn-lt"/>
                <a:ea typeface="+mn-ea"/>
                <a:cs typeface="+mn-cs"/>
              </a:rPr>
              <a:t>, where different content is consumed on 2 or more devices simultaneously. </a:t>
            </a:r>
            <a:r>
              <a:rPr lang="en-US" b="0" baseline="0" dirty="0" smtClean="0"/>
              <a:t> TV + PC is the most common screen combination.</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consumers tend to think of this behavior as “multi-tasking,” we found that it tends to be the </a:t>
            </a:r>
            <a:r>
              <a:rPr lang="en-US" sz="1200" b="0" kern="1200" dirty="0" smtClean="0">
                <a:solidFill>
                  <a:schemeClr val="tx1"/>
                </a:solidFill>
                <a:effectLst/>
                <a:latin typeface="+mn-lt"/>
                <a:ea typeface="+mn-ea"/>
                <a:cs typeface="+mn-cs"/>
              </a:rPr>
              <a:t>most common and habit-forming pathway, and likely closer to distraction behavior. </a:t>
            </a:r>
            <a:r>
              <a:rPr lang="en-US" sz="1200" b="0" kern="1200" baseline="0" dirty="0" smtClean="0">
                <a:solidFill>
                  <a:schemeClr val="tx1"/>
                </a:solidFill>
                <a:effectLst/>
                <a:latin typeface="+mn-lt"/>
                <a:ea typeface="+mn-ea"/>
                <a:cs typeface="+mn-cs"/>
              </a:rPr>
              <a:t> In our custom study, </a:t>
            </a:r>
            <a:r>
              <a:rPr lang="en-US" sz="1200" kern="1200" dirty="0" smtClean="0">
                <a:solidFill>
                  <a:schemeClr val="tx1"/>
                </a:solidFill>
                <a:effectLst/>
                <a:latin typeface="+mn-lt"/>
                <a:ea typeface="+mn-ea"/>
                <a:cs typeface="+mn-cs"/>
              </a:rPr>
              <a:t>64% of consumers </a:t>
            </a:r>
            <a:r>
              <a:rPr lang="en-US" sz="1200" kern="1200" baseline="0" dirty="0" smtClean="0">
                <a:solidFill>
                  <a:schemeClr val="tx1"/>
                </a:solidFill>
                <a:effectLst/>
                <a:latin typeface="+mn-lt"/>
                <a:ea typeface="+mn-ea"/>
                <a:cs typeface="+mn-cs"/>
              </a:rPr>
              <a:t>find it </a:t>
            </a:r>
            <a:r>
              <a:rPr lang="en-US" sz="1200" i="1" kern="1200" baseline="0" dirty="0" smtClean="0">
                <a:solidFill>
                  <a:schemeClr val="tx1"/>
                </a:solidFill>
                <a:effectLst/>
                <a:latin typeface="+mn-lt"/>
                <a:ea typeface="+mn-ea"/>
                <a:cs typeface="+mn-cs"/>
              </a:rPr>
              <a:t>hard</a:t>
            </a:r>
            <a:r>
              <a:rPr lang="en-US" sz="1200" kern="1200" baseline="0" dirty="0" smtClean="0">
                <a:solidFill>
                  <a:schemeClr val="tx1"/>
                </a:solidFill>
                <a:effectLst/>
                <a:latin typeface="+mn-lt"/>
                <a:ea typeface="+mn-ea"/>
                <a:cs typeface="+mn-cs"/>
              </a:rPr>
              <a:t> to spend 2 hours watching TV or a movie without using their laptop, picking up their phone or tablet at least once or twice (Source: IPSOS Qualitative Research, 2012)</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challenge for marketers is in inserting themselves into a moment of distraction, either providing a quick game or snippet of content that satisfies this need for a quite bit of distraction or attempting to overcome short-attention spans and encourage deeper engagement.  </a:t>
            </a:r>
          </a:p>
          <a:p>
            <a:endParaRPr lang="en-US" b="1" dirty="0" smtClean="0"/>
          </a:p>
          <a:p>
            <a:r>
              <a:rPr lang="en-US" b="0" u="sng" dirty="0" smtClean="0"/>
              <a:t>Microsoft</a:t>
            </a:r>
            <a:r>
              <a:rPr lang="en-US" b="0" u="sng" baseline="0" dirty="0" smtClean="0"/>
              <a:t> Solution</a:t>
            </a:r>
          </a:p>
          <a:p>
            <a:r>
              <a:rPr lang="en-US" b="0" dirty="0" smtClean="0"/>
              <a:t>Quick bites of contextual, commercial content</a:t>
            </a:r>
            <a:r>
              <a:rPr lang="en-US" b="0" baseline="0" dirty="0" smtClean="0"/>
              <a:t> </a:t>
            </a:r>
            <a:r>
              <a:rPr lang="en-US" b="0" dirty="0" smtClean="0"/>
              <a:t>embedded in Windows 8 Ads in Apps provide</a:t>
            </a:r>
            <a:r>
              <a:rPr lang="en-US" b="0" baseline="0" dirty="0" smtClean="0"/>
              <a:t> </a:t>
            </a:r>
            <a:r>
              <a:rPr lang="en-US" b="0" dirty="0" smtClean="0"/>
              <a:t>fast, fun engagement for short attention spans.</a:t>
            </a:r>
            <a:r>
              <a:rPr lang="en-US" b="0" baseline="0" dirty="0" smtClean="0"/>
              <a:t> </a:t>
            </a:r>
            <a:r>
              <a:rPr lang="en-US" b="0" dirty="0" smtClean="0"/>
              <a:t>And in fact, scores for </a:t>
            </a:r>
          </a:p>
          <a:p>
            <a:r>
              <a:rPr lang="en-US" b="0" dirty="0" smtClean="0"/>
              <a:t>ad recall for the Windows</a:t>
            </a:r>
            <a:r>
              <a:rPr lang="en-US" b="0" baseline="0" dirty="0" smtClean="0"/>
              <a:t> </a:t>
            </a:r>
            <a:r>
              <a:rPr lang="en-US" b="0" dirty="0" smtClean="0"/>
              <a:t>8 Ads in Apps pilot program outperformed the</a:t>
            </a:r>
            <a:r>
              <a:rPr lang="en-US" b="0" baseline="0" dirty="0" smtClean="0"/>
              <a:t> </a:t>
            </a:r>
            <a:r>
              <a:rPr lang="en-US" b="0" dirty="0" smtClean="0"/>
              <a:t>benchmark for microsite evaluation at a 92% rate</a:t>
            </a:r>
            <a:r>
              <a:rPr lang="en-US" b="0" baseline="0" dirty="0" smtClean="0"/>
              <a:t> </a:t>
            </a:r>
            <a:r>
              <a:rPr lang="en-US" b="0" dirty="0" smtClean="0"/>
              <a:t>of recall.*</a:t>
            </a:r>
          </a:p>
          <a:p>
            <a:endParaRPr lang="en-US" b="0" dirty="0" smtClean="0"/>
          </a:p>
          <a:p>
            <a:r>
              <a:rPr lang="en-US" sz="1200" b="0" i="0" u="none" strike="noStrike" kern="1200" baseline="0" dirty="0" smtClean="0">
                <a:solidFill>
                  <a:schemeClr val="tx1"/>
                </a:solidFill>
                <a:latin typeface="+mn-lt"/>
                <a:ea typeface="+mn-ea"/>
                <a:cs typeface="+mn-cs"/>
              </a:rPr>
              <a:t>*Windows 8 Ads in Apps RP Pilot Research, September 2012</a:t>
            </a:r>
            <a:endParaRPr lang="en-US" b="0" dirty="0"/>
          </a:p>
        </p:txBody>
      </p:sp>
      <p:sp>
        <p:nvSpPr>
          <p:cNvPr id="4" name="Slide Number Placeholder 3"/>
          <p:cNvSpPr>
            <a:spLocks noGrp="1"/>
          </p:cNvSpPr>
          <p:nvPr>
            <p:ph type="sldNum" sz="quarter" idx="10"/>
          </p:nvPr>
        </p:nvSpPr>
        <p:spPr/>
        <p:txBody>
          <a:bodyPr/>
          <a:lstStyle/>
          <a:p>
            <a:fld id="{7D674D7C-D83E-46AD-AF31-0021BBABE06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700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050" name="Picture 2" descr="C:\Users\v-sabae\Pictures\WIN8 All Devices.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a:stretch/>
        </p:blipFill>
        <p:spPr bwMode="auto">
          <a:xfrm>
            <a:off x="0" y="1"/>
            <a:ext cx="12188826"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gray">
          <a:xfrm>
            <a:off x="0" y="0"/>
            <a:ext cx="5637212" cy="6890658"/>
          </a:xfrm>
          <a:prstGeom prst="rect">
            <a:avLst/>
          </a:prstGeom>
          <a:solidFill>
            <a:schemeClr val="accent3">
              <a:lumMod val="7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bwMode="ltGray">
          <a:xfrm>
            <a:off x="402272" y="2084186"/>
            <a:ext cx="4966620" cy="1793108"/>
          </a:xfrm>
          <a:noFill/>
        </p:spPr>
        <p:txBody>
          <a:bodyPr lIns="0" tIns="89629" rIns="0" bIns="89629" anchor="t" anchorCtr="0"/>
          <a:lstStyle>
            <a:lvl1pPr>
              <a:defRPr sz="5900"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402272" y="3867951"/>
            <a:ext cx="4966620" cy="1794661"/>
          </a:xfrm>
          <a:noFill/>
        </p:spPr>
        <p:txBody>
          <a:bodyPr lIns="0" tIns="107555" rIns="0" bIns="107555">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48133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Custom Layout 2">
    <p:spTree>
      <p:nvGrpSpPr>
        <p:cNvPr id="1" name=""/>
        <p:cNvGrpSpPr/>
        <p:nvPr/>
      </p:nvGrpSpPr>
      <p:grpSpPr>
        <a:xfrm>
          <a:off x="0" y="0"/>
          <a:ext cx="0" cy="0"/>
          <a:chOff x="0" y="0"/>
          <a:chExt cx="0" cy="0"/>
        </a:xfrm>
      </p:grpSpPr>
      <p:sp>
        <p:nvSpPr>
          <p:cNvPr id="2" name="Title 1"/>
          <p:cNvSpPr>
            <a:spLocks noGrp="1"/>
          </p:cNvSpPr>
          <p:nvPr>
            <p:ph type="title"/>
          </p:nvPr>
        </p:nvSpPr>
        <p:spPr>
          <a:xfrm>
            <a:off x="402272" y="289511"/>
            <a:ext cx="11384280" cy="899665"/>
          </a:xfrm>
        </p:spPr>
        <p:txBody>
          <a:bodyPr lIns="0" tIns="0" rIns="0" bIns="0"/>
          <a:lstStyle>
            <a:lvl1pPr>
              <a:defRPr sz="3600"/>
            </a:lvl1pPr>
          </a:lstStyle>
          <a:p>
            <a:r>
              <a:rPr lang="en-US" dirty="0" smtClean="0"/>
              <a:t>Click to edit Master title style</a:t>
            </a:r>
            <a:endParaRPr lang="en-US" dirty="0"/>
          </a:p>
        </p:txBody>
      </p:sp>
      <p:sp>
        <p:nvSpPr>
          <p:cNvPr id="8" name="Text Placeholder 4"/>
          <p:cNvSpPr>
            <a:spLocks noGrp="1"/>
          </p:cNvSpPr>
          <p:nvPr>
            <p:ph type="body" sz="quarter" idx="18"/>
          </p:nvPr>
        </p:nvSpPr>
        <p:spPr>
          <a:xfrm>
            <a:off x="400860" y="5894995"/>
            <a:ext cx="11387104" cy="387798"/>
          </a:xfrm>
        </p:spPr>
        <p:txBody>
          <a:bodyPr lIns="0" tIns="0" rIns="0" bIns="0" anchor="b">
            <a:noAutofit/>
          </a:bodyPr>
          <a:lstStyle>
            <a:lvl1pPr>
              <a:defRPr lang="en-US" sz="900" dirty="0">
                <a:solidFill>
                  <a:schemeClr val="tx1"/>
                </a:solidFill>
                <a:latin typeface="+mn-lt"/>
              </a:defRPr>
            </a:lvl1pPr>
          </a:lstStyle>
          <a:p>
            <a:pPr marL="0" indent="0">
              <a:buNone/>
            </a:pPr>
            <a:endParaRPr lang="en-US" dirty="0"/>
          </a:p>
        </p:txBody>
      </p:sp>
    </p:spTree>
    <p:extLst>
      <p:ext uri="{BB962C8B-B14F-4D97-AF65-F5344CB8AC3E}">
        <p14:creationId xmlns:p14="http://schemas.microsoft.com/office/powerpoint/2010/main" val="22917968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ight Custom Layout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88824" cy="6858000"/>
          </a:xfrm>
          <a:prstGeom prst="rect">
            <a:avLst/>
          </a:prstGeom>
        </p:spPr>
      </p:pic>
      <p:sp>
        <p:nvSpPr>
          <p:cNvPr id="2" name="Title 1"/>
          <p:cNvSpPr>
            <a:spLocks noGrp="1"/>
          </p:cNvSpPr>
          <p:nvPr>
            <p:ph type="title"/>
          </p:nvPr>
        </p:nvSpPr>
        <p:spPr>
          <a:xfrm>
            <a:off x="402272" y="289511"/>
            <a:ext cx="11384280" cy="899665"/>
          </a:xfrm>
        </p:spPr>
        <p:txBody>
          <a:bodyPr lIns="0" tIns="0" rIns="0" bIns="0"/>
          <a:lstStyle>
            <a:lvl1pPr>
              <a:defRPr sz="3600">
                <a:solidFill>
                  <a:schemeClr val="bg1"/>
                </a:solidFill>
              </a:defRPr>
            </a:lvl1pPr>
          </a:lstStyle>
          <a:p>
            <a:r>
              <a:rPr lang="en-US" dirty="0" smtClean="0"/>
              <a:t>Click to edit Master title style</a:t>
            </a:r>
            <a:endParaRPr lang="en-US" dirty="0"/>
          </a:p>
        </p:txBody>
      </p:sp>
      <p:sp>
        <p:nvSpPr>
          <p:cNvPr id="8" name="Text Placeholder 4"/>
          <p:cNvSpPr>
            <a:spLocks noGrp="1"/>
          </p:cNvSpPr>
          <p:nvPr>
            <p:ph type="body" sz="quarter" idx="18"/>
          </p:nvPr>
        </p:nvSpPr>
        <p:spPr>
          <a:xfrm>
            <a:off x="400860" y="5894995"/>
            <a:ext cx="11387104" cy="387798"/>
          </a:xfrm>
        </p:spPr>
        <p:txBody>
          <a:bodyPr lIns="0" tIns="0" rIns="0" bIns="0" anchor="b">
            <a:noAutofit/>
          </a:bodyPr>
          <a:lstStyle>
            <a:lvl1pPr>
              <a:defRPr lang="en-US" sz="900" dirty="0">
                <a:solidFill>
                  <a:schemeClr val="bg1"/>
                </a:solidFill>
                <a:latin typeface="+mn-lt"/>
              </a:defRPr>
            </a:lvl1pPr>
          </a:lstStyle>
          <a:p>
            <a:pPr marL="0" indent="0">
              <a:buNone/>
            </a:pPr>
            <a:endParaRPr lang="en-US" dirty="0"/>
          </a:p>
        </p:txBody>
      </p:sp>
    </p:spTree>
    <p:extLst>
      <p:ext uri="{BB962C8B-B14F-4D97-AF65-F5344CB8AC3E}">
        <p14:creationId xmlns:p14="http://schemas.microsoft.com/office/powerpoint/2010/main" val="41913045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ght Custom Layout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9"/>
          <a:stretch/>
        </p:blipFill>
        <p:spPr>
          <a:xfrm>
            <a:off x="-6720" y="0"/>
            <a:ext cx="12188825" cy="6858001"/>
          </a:xfrm>
          <a:prstGeom prst="rect">
            <a:avLst/>
          </a:prstGeom>
        </p:spPr>
      </p:pic>
      <p:sp>
        <p:nvSpPr>
          <p:cNvPr id="2" name="Title 1"/>
          <p:cNvSpPr>
            <a:spLocks noGrp="1"/>
          </p:cNvSpPr>
          <p:nvPr>
            <p:ph type="title"/>
          </p:nvPr>
        </p:nvSpPr>
        <p:spPr>
          <a:xfrm>
            <a:off x="402272" y="289511"/>
            <a:ext cx="11384280" cy="899665"/>
          </a:xfrm>
        </p:spPr>
        <p:txBody>
          <a:bodyPr lIns="0" tIns="0" rIns="0" bIns="0"/>
          <a:lstStyle>
            <a:lvl1pPr>
              <a:defRPr sz="3600">
                <a:solidFill>
                  <a:schemeClr val="bg1"/>
                </a:solidFill>
              </a:defRPr>
            </a:lvl1pPr>
          </a:lstStyle>
          <a:p>
            <a:r>
              <a:rPr lang="en-US" dirty="0" smtClean="0"/>
              <a:t>Click to edit Master title style</a:t>
            </a:r>
            <a:endParaRPr lang="en-US" dirty="0"/>
          </a:p>
        </p:txBody>
      </p:sp>
      <p:sp>
        <p:nvSpPr>
          <p:cNvPr id="8" name="Text Placeholder 4"/>
          <p:cNvSpPr>
            <a:spLocks noGrp="1"/>
          </p:cNvSpPr>
          <p:nvPr>
            <p:ph type="body" sz="quarter" idx="18"/>
          </p:nvPr>
        </p:nvSpPr>
        <p:spPr>
          <a:xfrm>
            <a:off x="400860" y="5894995"/>
            <a:ext cx="11387104" cy="387798"/>
          </a:xfrm>
        </p:spPr>
        <p:txBody>
          <a:bodyPr lIns="0" tIns="0" rIns="0" bIns="0" anchor="b">
            <a:noAutofit/>
          </a:bodyPr>
          <a:lstStyle>
            <a:lvl1pPr>
              <a:defRPr lang="en-US" sz="900" dirty="0">
                <a:solidFill>
                  <a:schemeClr val="bg1"/>
                </a:solidFill>
                <a:latin typeface="+mn-lt"/>
              </a:defRPr>
            </a:lvl1pPr>
          </a:lstStyle>
          <a:p>
            <a:pPr marL="0" indent="0">
              <a:buNone/>
            </a:pPr>
            <a:endParaRPr lang="en-US" dirty="0"/>
          </a:p>
        </p:txBody>
      </p:sp>
    </p:spTree>
    <p:extLst>
      <p:ext uri="{BB962C8B-B14F-4D97-AF65-F5344CB8AC3E}">
        <p14:creationId xmlns:p14="http://schemas.microsoft.com/office/powerpoint/2010/main" val="24220661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Brea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89629" bIns="89629"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Accent Color 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41139"/>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Light Custom Layout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1" t="7877" r="1" b="7877"/>
          <a:stretch/>
        </p:blipFill>
        <p:spPr>
          <a:xfrm>
            <a:off x="-19308" y="0"/>
            <a:ext cx="12208134" cy="6858000"/>
          </a:xfrm>
          <a:prstGeom prst="rect">
            <a:avLst/>
          </a:prstGeom>
        </p:spPr>
      </p:pic>
      <p:sp>
        <p:nvSpPr>
          <p:cNvPr id="9" name="Rectangle 8"/>
          <p:cNvSpPr/>
          <p:nvPr userDrawn="1"/>
        </p:nvSpPr>
        <p:spPr bwMode="auto">
          <a:xfrm rot="10800000">
            <a:off x="4093904" y="3962400"/>
            <a:ext cx="8075612" cy="2895600"/>
          </a:xfrm>
          <a:prstGeom prst="rect">
            <a:avLst/>
          </a:prstGeom>
          <a:gradFill flip="none" rotWithShape="1">
            <a:gsLst>
              <a:gs pos="0">
                <a:srgbClr val="000000">
                  <a:alpha val="49000"/>
                </a:srgbClr>
              </a:gs>
              <a:gs pos="43000">
                <a:schemeClr val="bg1">
                  <a:alpha val="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02272" y="289511"/>
            <a:ext cx="11384280" cy="899665"/>
          </a:xfrm>
        </p:spPr>
        <p:txBody>
          <a:bodyPr lIns="0" tIns="0" rIns="0" bIns="0"/>
          <a:lstStyle>
            <a:lvl1pPr>
              <a:defRPr sz="3600">
                <a:solidFill>
                  <a:schemeClr val="bg1"/>
                </a:solidFill>
              </a:defRPr>
            </a:lvl1pPr>
          </a:lstStyle>
          <a:p>
            <a:r>
              <a:rPr lang="en-US" dirty="0" smtClean="0"/>
              <a:t>Click to edit Master title style</a:t>
            </a:r>
            <a:endParaRPr lang="en-US" dirty="0"/>
          </a:p>
        </p:txBody>
      </p:sp>
      <p:sp>
        <p:nvSpPr>
          <p:cNvPr id="6" name="Slide Number Placeholder 5"/>
          <p:cNvSpPr txBox="1">
            <a:spLocks/>
          </p:cNvSpPr>
          <p:nvPr userDrawn="1"/>
        </p:nvSpPr>
        <p:spPr>
          <a:xfrm>
            <a:off x="400860" y="6477001"/>
            <a:ext cx="304721" cy="152399"/>
          </a:xfrm>
          <a:prstGeom prst="rect">
            <a:avLst/>
          </a:prstGeom>
        </p:spPr>
        <p:txBody>
          <a:bodyPr lIns="0" tIns="0" rIns="0" bIns="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5E3146-75B0-4776-B7CE-9C53BCE34A7D}" type="slidenum">
              <a:rPr lang="en-US" smtClean="0">
                <a:solidFill>
                  <a:srgbClr val="505050"/>
                </a:solidFill>
              </a:rPr>
              <a:pPr>
                <a:defRPr/>
              </a:pPr>
              <a:t>‹#›</a:t>
            </a:fld>
            <a:endParaRPr lang="en-US" dirty="0">
              <a:solidFill>
                <a:srgbClr val="505050"/>
              </a:solidFill>
            </a:endParaRPr>
          </a:p>
        </p:txBody>
      </p:sp>
      <p:sp>
        <p:nvSpPr>
          <p:cNvPr id="8" name="Text Placeholder 4"/>
          <p:cNvSpPr>
            <a:spLocks noGrp="1"/>
          </p:cNvSpPr>
          <p:nvPr>
            <p:ph type="body" sz="quarter" idx="18"/>
          </p:nvPr>
        </p:nvSpPr>
        <p:spPr>
          <a:xfrm>
            <a:off x="400860" y="5894995"/>
            <a:ext cx="11387104" cy="387798"/>
          </a:xfrm>
        </p:spPr>
        <p:txBody>
          <a:bodyPr lIns="0" tIns="0" rIns="0" bIns="0" anchor="b">
            <a:noAutofit/>
          </a:bodyPr>
          <a:lstStyle>
            <a:lvl1pPr>
              <a:defRPr lang="en-US" sz="900" dirty="0">
                <a:solidFill>
                  <a:schemeClr val="bg1"/>
                </a:solidFill>
                <a:latin typeface="+mn-lt"/>
              </a:defRPr>
            </a:lvl1pPr>
          </a:lstStyle>
          <a:p>
            <a:pPr marL="0" indent="0">
              <a:buNone/>
            </a:pPr>
            <a:endParaRPr lang="en-US" dirty="0"/>
          </a:p>
        </p:txBody>
      </p:sp>
    </p:spTree>
    <p:extLst>
      <p:ext uri="{BB962C8B-B14F-4D97-AF65-F5344CB8AC3E}">
        <p14:creationId xmlns:p14="http://schemas.microsoft.com/office/powerpoint/2010/main" val="40755180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ight Custom Layout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88826" cy="6858000"/>
          </a:xfrm>
          <a:prstGeom prst="rect">
            <a:avLst/>
          </a:prstGeom>
        </p:spPr>
      </p:pic>
      <p:sp>
        <p:nvSpPr>
          <p:cNvPr id="2" name="Title 1"/>
          <p:cNvSpPr>
            <a:spLocks noGrp="1"/>
          </p:cNvSpPr>
          <p:nvPr>
            <p:ph type="title"/>
          </p:nvPr>
        </p:nvSpPr>
        <p:spPr>
          <a:xfrm>
            <a:off x="402272" y="289511"/>
            <a:ext cx="11384280" cy="899665"/>
          </a:xfrm>
        </p:spPr>
        <p:txBody>
          <a:bodyPr lIns="0" tIns="0" rIns="0" bIns="0"/>
          <a:lstStyle>
            <a:lvl1pPr>
              <a:defRPr sz="3600" baseline="0">
                <a:solidFill>
                  <a:schemeClr val="bg1"/>
                </a:solidFill>
              </a:defRPr>
            </a:lvl1pPr>
          </a:lstStyle>
          <a:p>
            <a:r>
              <a:rPr lang="en-US" dirty="0" smtClean="0"/>
              <a:t>Click to edit Master title style</a:t>
            </a:r>
            <a:endParaRPr lang="en-US" dirty="0"/>
          </a:p>
        </p:txBody>
      </p:sp>
      <p:sp>
        <p:nvSpPr>
          <p:cNvPr id="6" name="Slide Number Placeholder 5"/>
          <p:cNvSpPr txBox="1">
            <a:spLocks/>
          </p:cNvSpPr>
          <p:nvPr userDrawn="1"/>
        </p:nvSpPr>
        <p:spPr>
          <a:xfrm>
            <a:off x="400860" y="6477001"/>
            <a:ext cx="304721" cy="152399"/>
          </a:xfrm>
          <a:prstGeom prst="rect">
            <a:avLst/>
          </a:prstGeom>
        </p:spPr>
        <p:txBody>
          <a:bodyPr lIns="0" tIns="0" rIns="0" bIns="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5E3146-75B0-4776-B7CE-9C53BCE34A7D}" type="slidenum">
              <a:rPr lang="en-US" smtClean="0">
                <a:solidFill>
                  <a:srgbClr val="505050"/>
                </a:solidFill>
              </a:rPr>
              <a:pPr>
                <a:defRPr/>
              </a:pPr>
              <a:t>‹#›</a:t>
            </a:fld>
            <a:endParaRPr lang="en-US" dirty="0">
              <a:solidFill>
                <a:srgbClr val="505050"/>
              </a:solidFill>
            </a:endParaRPr>
          </a:p>
        </p:txBody>
      </p:sp>
      <p:sp>
        <p:nvSpPr>
          <p:cNvPr id="9" name="Rectangle 8"/>
          <p:cNvSpPr/>
          <p:nvPr userDrawn="1"/>
        </p:nvSpPr>
        <p:spPr bwMode="auto">
          <a:xfrm rot="10800000">
            <a:off x="4093904" y="3962400"/>
            <a:ext cx="8094922" cy="2895600"/>
          </a:xfrm>
          <a:prstGeom prst="rect">
            <a:avLst/>
          </a:prstGeom>
          <a:gradFill flip="none" rotWithShape="1">
            <a:gsLst>
              <a:gs pos="0">
                <a:srgbClr val="000000">
                  <a:alpha val="49000"/>
                </a:srgbClr>
              </a:gs>
              <a:gs pos="43000">
                <a:schemeClr val="bg1">
                  <a:alpha val="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4"/>
          <p:cNvSpPr>
            <a:spLocks noGrp="1"/>
          </p:cNvSpPr>
          <p:nvPr>
            <p:ph type="body" sz="quarter" idx="18"/>
          </p:nvPr>
        </p:nvSpPr>
        <p:spPr>
          <a:xfrm>
            <a:off x="400860" y="5894995"/>
            <a:ext cx="11387104" cy="387798"/>
          </a:xfrm>
        </p:spPr>
        <p:txBody>
          <a:bodyPr lIns="0" tIns="0" rIns="0" bIns="0" anchor="b">
            <a:noAutofit/>
          </a:bodyPr>
          <a:lstStyle>
            <a:lvl1pPr>
              <a:defRPr lang="en-US" sz="900" dirty="0">
                <a:solidFill>
                  <a:schemeClr val="bg1"/>
                </a:solidFill>
                <a:latin typeface="+mn-lt"/>
              </a:defRPr>
            </a:lvl1pPr>
          </a:lstStyle>
          <a:p>
            <a:pPr marL="0" indent="0">
              <a:buNone/>
            </a:pPr>
            <a:endParaRPr lang="en-US" dirty="0"/>
          </a:p>
        </p:txBody>
      </p:sp>
    </p:spTree>
    <p:extLst>
      <p:ext uri="{BB962C8B-B14F-4D97-AF65-F5344CB8AC3E}">
        <p14:creationId xmlns:p14="http://schemas.microsoft.com/office/powerpoint/2010/main" val="367319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1"/>
            <a:ext cx="11652805" cy="899665"/>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171" y="1189178"/>
            <a:ext cx="11650486" cy="1572738"/>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3693" r:id="rId1"/>
    <p:sldLayoutId id="2147483735" r:id="rId2"/>
    <p:sldLayoutId id="2147483745" r:id="rId3"/>
    <p:sldLayoutId id="2147483744" r:id="rId4"/>
    <p:sldLayoutId id="2147483700" r:id="rId5"/>
    <p:sldLayoutId id="2147483742" r:id="rId6"/>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defTabSz="914274" rtl="0" eaLnBrk="1" latinLnBrk="0" hangingPunct="1">
        <a:lnSpc>
          <a:spcPct val="90000"/>
        </a:lnSpc>
        <a:spcBef>
          <a:spcPct val="0"/>
        </a:spcBef>
        <a:buNone/>
        <a:defRPr lang="en-US" sz="39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14274" rtl="0" eaLnBrk="1" fontAlgn="auto" latinLnBrk="0" hangingPunct="1">
        <a:lnSpc>
          <a:spcPct val="90000"/>
        </a:lnSpc>
        <a:spcBef>
          <a:spcPct val="20000"/>
        </a:spcBef>
        <a:spcAft>
          <a:spcPts val="0"/>
        </a:spcAft>
        <a:buClrTx/>
        <a:buSzPct val="90000"/>
        <a:buFont typeface="Arial" pitchFamily="34" charset="0"/>
        <a:buNone/>
        <a:tabLst/>
        <a:defRPr sz="2800" kern="1200" spc="0" baseline="0">
          <a:gradFill>
            <a:gsLst>
              <a:gs pos="1250">
                <a:schemeClr val="tx1"/>
              </a:gs>
              <a:gs pos="100000">
                <a:schemeClr val="tx1"/>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4" rtl="0" eaLnBrk="1" latinLnBrk="0" hangingPunct="1">
        <a:defRPr sz="1800" kern="1200">
          <a:solidFill>
            <a:schemeClr val="tx1"/>
          </a:solidFill>
          <a:latin typeface="+mn-lt"/>
          <a:ea typeface="+mn-ea"/>
          <a:cs typeface="+mn-cs"/>
        </a:defRPr>
      </a:lvl1pPr>
      <a:lvl2pPr marL="457137" algn="l" defTabSz="914274" rtl="0" eaLnBrk="1" latinLnBrk="0" hangingPunct="1">
        <a:defRPr sz="1800" kern="1200">
          <a:solidFill>
            <a:schemeClr val="tx1"/>
          </a:solidFill>
          <a:latin typeface="+mn-lt"/>
          <a:ea typeface="+mn-ea"/>
          <a:cs typeface="+mn-cs"/>
        </a:defRPr>
      </a:lvl2pPr>
      <a:lvl3pPr marL="914274" algn="l" defTabSz="914274" rtl="0" eaLnBrk="1" latinLnBrk="0" hangingPunct="1">
        <a:defRPr sz="1800" kern="1200">
          <a:solidFill>
            <a:schemeClr val="tx1"/>
          </a:solidFill>
          <a:latin typeface="+mn-lt"/>
          <a:ea typeface="+mn-ea"/>
          <a:cs typeface="+mn-cs"/>
        </a:defRPr>
      </a:lvl3pPr>
      <a:lvl4pPr marL="1371411" algn="l" defTabSz="914274" rtl="0" eaLnBrk="1" latinLnBrk="0" hangingPunct="1">
        <a:defRPr sz="1800" kern="1200">
          <a:solidFill>
            <a:schemeClr val="tx1"/>
          </a:solidFill>
          <a:latin typeface="+mn-lt"/>
          <a:ea typeface="+mn-ea"/>
          <a:cs typeface="+mn-cs"/>
        </a:defRPr>
      </a:lvl4pPr>
      <a:lvl5pPr marL="1828547" algn="l" defTabSz="914274" rtl="0" eaLnBrk="1" latinLnBrk="0" hangingPunct="1">
        <a:defRPr sz="1800" kern="1200">
          <a:solidFill>
            <a:schemeClr val="tx1"/>
          </a:solidFill>
          <a:latin typeface="+mn-lt"/>
          <a:ea typeface="+mn-ea"/>
          <a:cs typeface="+mn-cs"/>
        </a:defRPr>
      </a:lvl5pPr>
      <a:lvl6pPr marL="2285685" algn="l" defTabSz="914274" rtl="0" eaLnBrk="1" latinLnBrk="0" hangingPunct="1">
        <a:defRPr sz="1800" kern="1200">
          <a:solidFill>
            <a:schemeClr val="tx1"/>
          </a:solidFill>
          <a:latin typeface="+mn-lt"/>
          <a:ea typeface="+mn-ea"/>
          <a:cs typeface="+mn-cs"/>
        </a:defRPr>
      </a:lvl6pPr>
      <a:lvl7pPr marL="2742821" algn="l" defTabSz="914274" rtl="0" eaLnBrk="1" latinLnBrk="0" hangingPunct="1">
        <a:defRPr sz="1800" kern="1200">
          <a:solidFill>
            <a:schemeClr val="tx1"/>
          </a:solidFill>
          <a:latin typeface="+mn-lt"/>
          <a:ea typeface="+mn-ea"/>
          <a:cs typeface="+mn-cs"/>
        </a:defRPr>
      </a:lvl7pPr>
      <a:lvl8pPr marL="3199958" algn="l" defTabSz="914274" rtl="0" eaLnBrk="1" latinLnBrk="0" hangingPunct="1">
        <a:defRPr sz="1800" kern="1200">
          <a:solidFill>
            <a:schemeClr val="tx1"/>
          </a:solidFill>
          <a:latin typeface="+mn-lt"/>
          <a:ea typeface="+mn-ea"/>
          <a:cs typeface="+mn-cs"/>
        </a:defRPr>
      </a:lvl8pPr>
      <a:lvl9pPr marL="3657096" algn="l" defTabSz="9142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1"/>
            <a:ext cx="11652805" cy="899665"/>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171" y="1189178"/>
            <a:ext cx="11650486" cy="1572738"/>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9666795"/>
      </p:ext>
    </p:extLst>
  </p:cSld>
  <p:clrMap bg1="lt1" tx1="dk1" bg2="lt2" tx2="dk2" accent1="accent1" accent2="accent2" accent3="accent3" accent4="accent4" accent5="accent5" accent6="accent6" hlink="hlink" folHlink="folHlink"/>
  <p:sldLayoutIdLst>
    <p:sldLayoutId id="2147483756" r:id="rId1"/>
    <p:sldLayoutId id="2147483758" r:id="rId2"/>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defTabSz="914274" rtl="0" eaLnBrk="1" latinLnBrk="0" hangingPunct="1">
        <a:lnSpc>
          <a:spcPct val="90000"/>
        </a:lnSpc>
        <a:spcBef>
          <a:spcPct val="0"/>
        </a:spcBef>
        <a:buNone/>
        <a:defRPr lang="en-US" sz="39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14274" rtl="0" eaLnBrk="1" fontAlgn="auto" latinLnBrk="0" hangingPunct="1">
        <a:lnSpc>
          <a:spcPct val="90000"/>
        </a:lnSpc>
        <a:spcBef>
          <a:spcPct val="20000"/>
        </a:spcBef>
        <a:spcAft>
          <a:spcPts val="0"/>
        </a:spcAft>
        <a:buClrTx/>
        <a:buSzPct val="90000"/>
        <a:buFont typeface="Arial" pitchFamily="34" charset="0"/>
        <a:buNone/>
        <a:tabLst/>
        <a:defRPr sz="2800" kern="1200" spc="0" baseline="0">
          <a:gradFill>
            <a:gsLst>
              <a:gs pos="1250">
                <a:schemeClr val="tx1"/>
              </a:gs>
              <a:gs pos="100000">
                <a:schemeClr val="tx1"/>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4" rtl="0" eaLnBrk="1" latinLnBrk="0" hangingPunct="1">
        <a:defRPr sz="1800" kern="1200">
          <a:solidFill>
            <a:schemeClr val="tx1"/>
          </a:solidFill>
          <a:latin typeface="+mn-lt"/>
          <a:ea typeface="+mn-ea"/>
          <a:cs typeface="+mn-cs"/>
        </a:defRPr>
      </a:lvl1pPr>
      <a:lvl2pPr marL="457137" algn="l" defTabSz="914274" rtl="0" eaLnBrk="1" latinLnBrk="0" hangingPunct="1">
        <a:defRPr sz="1800" kern="1200">
          <a:solidFill>
            <a:schemeClr val="tx1"/>
          </a:solidFill>
          <a:latin typeface="+mn-lt"/>
          <a:ea typeface="+mn-ea"/>
          <a:cs typeface="+mn-cs"/>
        </a:defRPr>
      </a:lvl2pPr>
      <a:lvl3pPr marL="914274" algn="l" defTabSz="914274" rtl="0" eaLnBrk="1" latinLnBrk="0" hangingPunct="1">
        <a:defRPr sz="1800" kern="1200">
          <a:solidFill>
            <a:schemeClr val="tx1"/>
          </a:solidFill>
          <a:latin typeface="+mn-lt"/>
          <a:ea typeface="+mn-ea"/>
          <a:cs typeface="+mn-cs"/>
        </a:defRPr>
      </a:lvl3pPr>
      <a:lvl4pPr marL="1371411" algn="l" defTabSz="914274" rtl="0" eaLnBrk="1" latinLnBrk="0" hangingPunct="1">
        <a:defRPr sz="1800" kern="1200">
          <a:solidFill>
            <a:schemeClr val="tx1"/>
          </a:solidFill>
          <a:latin typeface="+mn-lt"/>
          <a:ea typeface="+mn-ea"/>
          <a:cs typeface="+mn-cs"/>
        </a:defRPr>
      </a:lvl4pPr>
      <a:lvl5pPr marL="1828547" algn="l" defTabSz="914274" rtl="0" eaLnBrk="1" latinLnBrk="0" hangingPunct="1">
        <a:defRPr sz="1800" kern="1200">
          <a:solidFill>
            <a:schemeClr val="tx1"/>
          </a:solidFill>
          <a:latin typeface="+mn-lt"/>
          <a:ea typeface="+mn-ea"/>
          <a:cs typeface="+mn-cs"/>
        </a:defRPr>
      </a:lvl5pPr>
      <a:lvl6pPr marL="2285685" algn="l" defTabSz="914274" rtl="0" eaLnBrk="1" latinLnBrk="0" hangingPunct="1">
        <a:defRPr sz="1800" kern="1200">
          <a:solidFill>
            <a:schemeClr val="tx1"/>
          </a:solidFill>
          <a:latin typeface="+mn-lt"/>
          <a:ea typeface="+mn-ea"/>
          <a:cs typeface="+mn-cs"/>
        </a:defRPr>
      </a:lvl6pPr>
      <a:lvl7pPr marL="2742821" algn="l" defTabSz="914274" rtl="0" eaLnBrk="1" latinLnBrk="0" hangingPunct="1">
        <a:defRPr sz="1800" kern="1200">
          <a:solidFill>
            <a:schemeClr val="tx1"/>
          </a:solidFill>
          <a:latin typeface="+mn-lt"/>
          <a:ea typeface="+mn-ea"/>
          <a:cs typeface="+mn-cs"/>
        </a:defRPr>
      </a:lvl7pPr>
      <a:lvl8pPr marL="3199958" algn="l" defTabSz="914274" rtl="0" eaLnBrk="1" latinLnBrk="0" hangingPunct="1">
        <a:defRPr sz="1800" kern="1200">
          <a:solidFill>
            <a:schemeClr val="tx1"/>
          </a:solidFill>
          <a:latin typeface="+mn-lt"/>
          <a:ea typeface="+mn-ea"/>
          <a:cs typeface="+mn-cs"/>
        </a:defRPr>
      </a:lvl8pPr>
      <a:lvl9pPr marL="3657096" algn="l" defTabSz="9142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1" Type="http://schemas.openxmlformats.org/officeDocument/2006/relationships/image" Target="../media/image30.jpe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jpe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4" Type="http://schemas.microsoft.com/office/2007/relationships/hdphoto" Target="../media/hdphoto2.wdp"/><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jpeg"/><Relationship Id="rId10"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Cross-Screen Engagement</a:t>
            </a:r>
            <a:endParaRPr lang="en-US" dirty="0"/>
          </a:p>
        </p:txBody>
      </p:sp>
      <p:sp>
        <p:nvSpPr>
          <p:cNvPr id="7" name="Text Placeholder 6"/>
          <p:cNvSpPr>
            <a:spLocks noGrp="1"/>
          </p:cNvSpPr>
          <p:nvPr>
            <p:ph type="body" sz="quarter" idx="12"/>
          </p:nvPr>
        </p:nvSpPr>
        <p:spPr/>
        <p:txBody>
          <a:bodyPr/>
          <a:lstStyle/>
          <a:p>
            <a:endParaRPr lang="en-US"/>
          </a:p>
        </p:txBody>
      </p:sp>
      <p:sp>
        <p:nvSpPr>
          <p:cNvPr id="9" name="TextBox 8"/>
          <p:cNvSpPr txBox="1"/>
          <p:nvPr/>
        </p:nvSpPr>
        <p:spPr>
          <a:xfrm>
            <a:off x="379412" y="1295400"/>
            <a:ext cx="4953000" cy="5503045"/>
          </a:xfrm>
          <a:prstGeom prst="rect">
            <a:avLst/>
          </a:prstGeom>
          <a:noFill/>
        </p:spPr>
        <p:txBody>
          <a:bodyPr wrap="square" lIns="182880" tIns="146304" rIns="182880" bIns="146304" rtlCol="0">
            <a:spAutoFit/>
          </a:bodyPr>
          <a:lstStyle/>
          <a:p>
            <a:pPr>
              <a:lnSpc>
                <a:spcPct val="90000"/>
              </a:lnSpc>
            </a:pPr>
            <a:r>
              <a:rPr lang="en-US" sz="3200" dirty="0">
                <a:solidFill>
                  <a:schemeClr val="bg1"/>
                </a:solidFill>
                <a:latin typeface="+mj-lt"/>
              </a:rPr>
              <a:t>65% say the only way they can get everything done is to multitask and use two or more devices at the same </a:t>
            </a:r>
            <a:r>
              <a:rPr lang="en-US" sz="3200" dirty="0" smtClean="0">
                <a:solidFill>
                  <a:schemeClr val="bg1"/>
                </a:solidFill>
                <a:latin typeface="+mj-lt"/>
              </a:rPr>
              <a:t>time.</a:t>
            </a:r>
            <a:endParaRPr lang="en-US" sz="3200" dirty="0">
              <a:solidFill>
                <a:schemeClr val="bg1"/>
              </a:solidFill>
              <a:latin typeface="+mj-lt"/>
            </a:endParaRPr>
          </a:p>
          <a:p>
            <a:pPr>
              <a:lnSpc>
                <a:spcPct val="90000"/>
              </a:lnSpc>
            </a:pPr>
            <a:endParaRPr lang="en-US" sz="3200" dirty="0" smtClean="0">
              <a:solidFill>
                <a:schemeClr val="bg1"/>
              </a:solidFill>
              <a:latin typeface="+mj-lt"/>
            </a:endParaRPr>
          </a:p>
          <a:p>
            <a:pPr>
              <a:lnSpc>
                <a:spcPct val="90000"/>
              </a:lnSpc>
            </a:pPr>
            <a:endParaRPr lang="en-US" sz="3200" dirty="0">
              <a:solidFill>
                <a:schemeClr val="bg1"/>
              </a:solidFill>
              <a:latin typeface="+mj-lt"/>
            </a:endParaRPr>
          </a:p>
          <a:p>
            <a:pPr>
              <a:lnSpc>
                <a:spcPct val="90000"/>
              </a:lnSpc>
            </a:pPr>
            <a:endParaRPr lang="en-US" sz="3200" dirty="0" smtClean="0">
              <a:solidFill>
                <a:schemeClr val="bg1"/>
              </a:solidFill>
              <a:latin typeface="+mj-lt"/>
            </a:endParaRPr>
          </a:p>
          <a:p>
            <a:pPr>
              <a:lnSpc>
                <a:spcPct val="90000"/>
              </a:lnSpc>
            </a:pPr>
            <a:endParaRPr lang="en-US" sz="3200" dirty="0" smtClean="0">
              <a:solidFill>
                <a:schemeClr val="bg1"/>
              </a:solidFill>
              <a:latin typeface="+mj-lt"/>
            </a:endParaRPr>
          </a:p>
          <a:p>
            <a:pPr>
              <a:lnSpc>
                <a:spcPct val="90000"/>
              </a:lnSpc>
            </a:pPr>
            <a:endParaRPr lang="en-US" sz="800" dirty="0" smtClean="0">
              <a:solidFill>
                <a:schemeClr val="bg1"/>
              </a:solidFill>
            </a:endParaRPr>
          </a:p>
          <a:p>
            <a:pPr>
              <a:lnSpc>
                <a:spcPct val="90000"/>
              </a:lnSpc>
            </a:pPr>
            <a:endParaRPr lang="en-US" sz="800" dirty="0" smtClean="0">
              <a:solidFill>
                <a:schemeClr val="bg1"/>
              </a:solidFill>
            </a:endParaRPr>
          </a:p>
          <a:p>
            <a:pPr>
              <a:lnSpc>
                <a:spcPct val="90000"/>
              </a:lnSpc>
            </a:pPr>
            <a:endParaRPr lang="en-US" sz="800" dirty="0">
              <a:solidFill>
                <a:schemeClr val="bg1"/>
              </a:solidFill>
            </a:endParaRPr>
          </a:p>
          <a:p>
            <a:pPr>
              <a:lnSpc>
                <a:spcPct val="90000"/>
              </a:lnSpc>
            </a:pPr>
            <a:endParaRPr lang="en-US" sz="800" dirty="0" smtClean="0">
              <a:solidFill>
                <a:schemeClr val="bg1"/>
              </a:solidFill>
            </a:endParaRPr>
          </a:p>
          <a:p>
            <a:pPr>
              <a:lnSpc>
                <a:spcPct val="90000"/>
              </a:lnSpc>
            </a:pPr>
            <a:r>
              <a:rPr lang="en-US" sz="800" dirty="0" smtClean="0">
                <a:solidFill>
                  <a:schemeClr val="bg1"/>
                </a:solidFill>
              </a:rPr>
              <a:t>Source</a:t>
            </a:r>
            <a:r>
              <a:rPr lang="en-US" sz="800" dirty="0">
                <a:solidFill>
                  <a:schemeClr val="bg1"/>
                </a:solidFill>
              </a:rPr>
              <a:t>: ‘Cross Screen Engagement,” Flamingo &amp; </a:t>
            </a:r>
            <a:r>
              <a:rPr lang="en-US" sz="800" dirty="0" err="1">
                <a:solidFill>
                  <a:schemeClr val="bg1"/>
                </a:solidFill>
              </a:rPr>
              <a:t>Ipsos</a:t>
            </a:r>
            <a:r>
              <a:rPr lang="en-US" sz="800" dirty="0">
                <a:solidFill>
                  <a:schemeClr val="bg1"/>
                </a:solidFill>
              </a:rPr>
              <a:t> OTX, commissioned by Microsoft Advertising, November 2012 – February 2013. Qualitative study of USA, Australia, Brazil, Canada &amp; UK conducted online and in personal interviews; Quantitative Sample = 1035 (USA)</a:t>
            </a:r>
          </a:p>
          <a:p>
            <a:pPr>
              <a:lnSpc>
                <a:spcPct val="90000"/>
              </a:lnSpc>
            </a:pPr>
            <a:r>
              <a:rPr lang="en-US" sz="3200" dirty="0" smtClean="0">
                <a:solidFill>
                  <a:schemeClr val="bg1"/>
                </a:solidFill>
                <a:latin typeface="+mj-lt"/>
              </a:rPr>
              <a:t> </a:t>
            </a:r>
            <a:endParaRPr lang="en-US" sz="3200" dirty="0">
              <a:solidFill>
                <a:schemeClr val="bg1"/>
              </a:solidFill>
              <a:latin typeface="+mj-lt"/>
            </a:endParaRPr>
          </a:p>
        </p:txBody>
      </p:sp>
    </p:spTree>
    <p:extLst>
      <p:ext uri="{BB962C8B-B14F-4D97-AF65-F5344CB8AC3E}">
        <p14:creationId xmlns:p14="http://schemas.microsoft.com/office/powerpoint/2010/main" val="788841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nodePh="1">
                                  <p:stCondLst>
                                    <p:cond delay="0"/>
                                  </p:stCondLst>
                                  <p:endCondLst>
                                    <p:cond evt="begin" delay="0">
                                      <p:tn val="8"/>
                                    </p:cond>
                                  </p:endCondLst>
                                  <p:childTnLst>
                                    <p:animEffect transition="out" filter="fade">
                                      <p:cBhvr>
                                        <p:cTn id="9" dur="500"/>
                                        <p:tgtEl>
                                          <p:spTgt spid="7">
                                            <p:txEl>
                                              <p:pRg st="0" end="0"/>
                                            </p:txEl>
                                          </p:spTgt>
                                        </p:tgtEl>
                                      </p:cBhvr>
                                    </p:animEffect>
                                    <p:set>
                                      <p:cBhvr>
                                        <p:cTn id="10" dur="1" fill="hold">
                                          <p:stCondLst>
                                            <p:cond delay="499"/>
                                          </p:stCondLst>
                                        </p:cTn>
                                        <p:tgtEl>
                                          <p:spTgt spid="7">
                                            <p:txEl>
                                              <p:pRg st="0" end="0"/>
                                            </p:txEl>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8075612" cy="2895600"/>
          </a:xfrm>
          <a:prstGeom prst="rect">
            <a:avLst/>
          </a:prstGeom>
          <a:gradFill flip="none" rotWithShape="1">
            <a:gsLst>
              <a:gs pos="0">
                <a:srgbClr val="000000">
                  <a:alpha val="44000"/>
                </a:srgbClr>
              </a:gs>
              <a:gs pos="43000">
                <a:schemeClr val="bg1">
                  <a:alpha val="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411623" y="4038600"/>
            <a:ext cx="5943600" cy="2514600"/>
            <a:chOff x="2360613" y="4249223"/>
            <a:chExt cx="8458200" cy="2209800"/>
          </a:xfrm>
        </p:grpSpPr>
        <p:sp>
          <p:nvSpPr>
            <p:cNvPr id="7" name="Rectangle 6"/>
            <p:cNvSpPr/>
            <p:nvPr/>
          </p:nvSpPr>
          <p:spPr bwMode="auto">
            <a:xfrm>
              <a:off x="2360613" y="4249223"/>
              <a:ext cx="8458200" cy="22098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2757091" y="4306372"/>
              <a:ext cx="7756923" cy="2085978"/>
            </a:xfrm>
            <a:prstGeom prst="rect">
              <a:avLst/>
            </a:prstGeom>
          </p:spPr>
          <p:txBody>
            <a:bodyPr wrap="square" anchor="ctr" anchorCtr="0">
              <a:noAutofit/>
            </a:bodyPr>
            <a:lstStyle/>
            <a:p>
              <a:r>
                <a:rPr lang="en-US" sz="2800" dirty="0" smtClean="0">
                  <a:solidFill>
                    <a:schemeClr val="bg1"/>
                  </a:solidFill>
                  <a:latin typeface="+mj-lt"/>
                </a:rPr>
                <a:t>“Single screen annoys me…I always try to have two screens going.” </a:t>
              </a:r>
            </a:p>
            <a:p>
              <a:endParaRPr lang="en-US" dirty="0" smtClean="0">
                <a:solidFill>
                  <a:schemeClr val="bg1"/>
                </a:solidFill>
                <a:latin typeface="+mj-lt"/>
              </a:endParaRPr>
            </a:p>
            <a:p>
              <a:r>
                <a:rPr lang="en-US" sz="2000" dirty="0" smtClean="0">
                  <a:solidFill>
                    <a:schemeClr val="bg1"/>
                  </a:solidFill>
                  <a:latin typeface="+mj-lt"/>
                </a:rPr>
                <a:t>– Super User Group, </a:t>
              </a:r>
              <a:r>
                <a:rPr lang="en-US" sz="2000" dirty="0">
                  <a:solidFill>
                    <a:schemeClr val="bg1"/>
                  </a:solidFill>
                  <a:latin typeface="+mj-lt"/>
                </a:rPr>
                <a:t>US</a:t>
              </a:r>
            </a:p>
            <a:p>
              <a:endParaRPr lang="en-US" dirty="0">
                <a:solidFill>
                  <a:schemeClr val="bg1"/>
                </a:solidFill>
                <a:latin typeface="+mj-lt"/>
              </a:endParaRPr>
            </a:p>
          </p:txBody>
        </p:sp>
      </p:grpSp>
      <p:sp>
        <p:nvSpPr>
          <p:cNvPr id="9" name="Rectangle 8"/>
          <p:cNvSpPr/>
          <p:nvPr/>
        </p:nvSpPr>
        <p:spPr bwMode="auto">
          <a:xfrm>
            <a:off x="-1588" y="0"/>
            <a:ext cx="8075612" cy="2895600"/>
          </a:xfrm>
          <a:prstGeom prst="rect">
            <a:avLst/>
          </a:prstGeom>
          <a:gradFill flip="none" rotWithShape="1">
            <a:gsLst>
              <a:gs pos="0">
                <a:srgbClr val="000000">
                  <a:alpha val="44000"/>
                </a:srgbClr>
              </a:gs>
              <a:gs pos="43000">
                <a:schemeClr val="bg1">
                  <a:alpha val="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sz="4400" dirty="0" smtClean="0"/>
              <a:t>Content Grazing</a:t>
            </a:r>
            <a:endParaRPr lang="en-US" sz="4400" dirty="0"/>
          </a:p>
        </p:txBody>
      </p:sp>
    </p:spTree>
    <p:extLst>
      <p:ext uri="{BB962C8B-B14F-4D97-AF65-F5344CB8AC3E}">
        <p14:creationId xmlns:p14="http://schemas.microsoft.com/office/powerpoint/2010/main" val="1705436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9412" y="1850569"/>
            <a:ext cx="4191000" cy="4038601"/>
            <a:chOff x="2360613" y="4249223"/>
            <a:chExt cx="8458200" cy="2209800"/>
          </a:xfrm>
        </p:grpSpPr>
        <p:sp>
          <p:nvSpPr>
            <p:cNvPr id="7" name="Rectangle 6"/>
            <p:cNvSpPr/>
            <p:nvPr/>
          </p:nvSpPr>
          <p:spPr bwMode="auto">
            <a:xfrm>
              <a:off x="2360613" y="4249223"/>
              <a:ext cx="8458200" cy="2209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2589689" y="4362394"/>
              <a:ext cx="8000049" cy="1722764"/>
            </a:xfrm>
            <a:prstGeom prst="rect">
              <a:avLst/>
            </a:prstGeom>
          </p:spPr>
          <p:txBody>
            <a:bodyPr wrap="square" anchor="ctr" anchorCtr="0">
              <a:noAutofit/>
            </a:bodyPr>
            <a:lstStyle/>
            <a:p>
              <a:endParaRPr lang="en-US" dirty="0">
                <a:solidFill>
                  <a:schemeClr val="bg1"/>
                </a:solidFill>
                <a:latin typeface="+mj-lt"/>
              </a:endParaRPr>
            </a:p>
            <a:p>
              <a:r>
                <a:rPr lang="en-US" dirty="0" smtClean="0">
                  <a:solidFill>
                    <a:schemeClr val="bg1"/>
                  </a:solidFill>
                  <a:latin typeface="+mj-lt"/>
                </a:rPr>
                <a:t>“</a:t>
              </a:r>
              <a:r>
                <a:rPr lang="en-US" dirty="0">
                  <a:solidFill>
                    <a:schemeClr val="bg1"/>
                  </a:solidFill>
                  <a:latin typeface="+mj-lt"/>
                </a:rPr>
                <a:t>Now I don’t want to watch TV by </a:t>
              </a:r>
              <a:r>
                <a:rPr lang="en-US" dirty="0" smtClean="0">
                  <a:solidFill>
                    <a:schemeClr val="bg1"/>
                  </a:solidFill>
                  <a:latin typeface="+mj-lt"/>
                </a:rPr>
                <a:t>itself; there </a:t>
              </a:r>
              <a:r>
                <a:rPr lang="en-US" dirty="0">
                  <a:solidFill>
                    <a:schemeClr val="bg1"/>
                  </a:solidFill>
                  <a:latin typeface="+mj-lt"/>
                </a:rPr>
                <a:t>is just a lot more that </a:t>
              </a:r>
              <a:r>
                <a:rPr lang="en-US" dirty="0" smtClean="0">
                  <a:solidFill>
                    <a:schemeClr val="bg1"/>
                  </a:solidFill>
                  <a:latin typeface="+mj-lt"/>
                </a:rPr>
                <a:t>entertains me</a:t>
              </a:r>
              <a:r>
                <a:rPr lang="en-US" dirty="0">
                  <a:solidFill>
                    <a:schemeClr val="bg1"/>
                  </a:solidFill>
                  <a:latin typeface="+mj-lt"/>
                </a:rPr>
                <a:t>. I find that there is time when I </a:t>
              </a:r>
              <a:r>
                <a:rPr lang="en-US" dirty="0" smtClean="0">
                  <a:solidFill>
                    <a:schemeClr val="bg1"/>
                  </a:solidFill>
                  <a:latin typeface="+mj-lt"/>
                </a:rPr>
                <a:t>am relaxing</a:t>
              </a:r>
              <a:r>
                <a:rPr lang="en-US" dirty="0">
                  <a:solidFill>
                    <a:schemeClr val="bg1"/>
                  </a:solidFill>
                  <a:latin typeface="+mj-lt"/>
                </a:rPr>
                <a:t>, to find out more, </a:t>
              </a:r>
              <a:r>
                <a:rPr lang="en-US" dirty="0" smtClean="0">
                  <a:solidFill>
                    <a:schemeClr val="bg1"/>
                  </a:solidFill>
                  <a:latin typeface="+mj-lt"/>
                </a:rPr>
                <a:t>to do </a:t>
              </a:r>
              <a:r>
                <a:rPr lang="en-US" dirty="0">
                  <a:solidFill>
                    <a:schemeClr val="bg1"/>
                  </a:solidFill>
                  <a:latin typeface="+mj-lt"/>
                </a:rPr>
                <a:t>it all—because it interests </a:t>
              </a:r>
              <a:r>
                <a:rPr lang="en-US" dirty="0" smtClean="0">
                  <a:solidFill>
                    <a:schemeClr val="bg1"/>
                  </a:solidFill>
                  <a:latin typeface="+mj-lt"/>
                </a:rPr>
                <a:t>me so </a:t>
              </a:r>
              <a:r>
                <a:rPr lang="en-US" dirty="0">
                  <a:solidFill>
                    <a:schemeClr val="bg1"/>
                  </a:solidFill>
                  <a:latin typeface="+mj-lt"/>
                </a:rPr>
                <a:t>much</a:t>
              </a:r>
              <a:r>
                <a:rPr lang="en-US" dirty="0" smtClean="0">
                  <a:solidFill>
                    <a:schemeClr val="bg1"/>
                  </a:solidFill>
                  <a:latin typeface="+mj-lt"/>
                </a:rPr>
                <a:t>.”</a:t>
              </a:r>
            </a:p>
            <a:p>
              <a:endParaRPr lang="en-US" dirty="0">
                <a:solidFill>
                  <a:schemeClr val="bg1"/>
                </a:solidFill>
                <a:latin typeface="+mj-lt"/>
              </a:endParaRPr>
            </a:p>
            <a:p>
              <a:r>
                <a:rPr lang="en-US" sz="2000" dirty="0" smtClean="0">
                  <a:solidFill>
                    <a:schemeClr val="bg1"/>
                  </a:solidFill>
                  <a:latin typeface="+mj-lt"/>
                </a:rPr>
                <a:t>-Super </a:t>
              </a:r>
              <a:r>
                <a:rPr lang="en-US" sz="2000" dirty="0">
                  <a:solidFill>
                    <a:schemeClr val="bg1"/>
                  </a:solidFill>
                  <a:latin typeface="+mj-lt"/>
                </a:rPr>
                <a:t>User Group, US</a:t>
              </a:r>
            </a:p>
          </p:txBody>
        </p:sp>
      </p:grpSp>
      <p:sp>
        <p:nvSpPr>
          <p:cNvPr id="9" name="Rectangle 8"/>
          <p:cNvSpPr/>
          <p:nvPr/>
        </p:nvSpPr>
        <p:spPr bwMode="auto">
          <a:xfrm>
            <a:off x="0" y="15240"/>
            <a:ext cx="11047412" cy="2895600"/>
          </a:xfrm>
          <a:prstGeom prst="rect">
            <a:avLst/>
          </a:prstGeom>
          <a:gradFill flip="none" rotWithShape="1">
            <a:gsLst>
              <a:gs pos="0">
                <a:srgbClr val="000000">
                  <a:alpha val="44000"/>
                </a:srgbClr>
              </a:gs>
              <a:gs pos="43000">
                <a:schemeClr val="bg1">
                  <a:alpha val="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sz="4400" dirty="0" smtClean="0"/>
              <a:t>Investigative Spider-Webbing</a:t>
            </a:r>
            <a:endParaRPr lang="en-US" sz="4400" dirty="0"/>
          </a:p>
        </p:txBody>
      </p:sp>
    </p:spTree>
    <p:extLst>
      <p:ext uri="{BB962C8B-B14F-4D97-AF65-F5344CB8AC3E}">
        <p14:creationId xmlns:p14="http://schemas.microsoft.com/office/powerpoint/2010/main" val="3054658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5950414" y="3585957"/>
            <a:ext cx="5955381" cy="2744086"/>
          </a:xfrm>
          <a:prstGeom prst="rect">
            <a:avLst/>
          </a:prstGeom>
          <a:solidFill>
            <a:schemeClr val="accent6">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3351212" y="3852657"/>
            <a:ext cx="8305800" cy="990600"/>
          </a:xfrm>
          <a:prstGeom prst="rect">
            <a:avLst/>
          </a:prstGeom>
        </p:spPr>
        <p:txBody>
          <a:bodyPr wrap="square" anchor="ctr" anchorCtr="0">
            <a:noAutofit/>
          </a:bodyPr>
          <a:lstStyle/>
          <a:p>
            <a:pPr lvl="1"/>
            <a:endParaRPr lang="en-US" dirty="0" smtClean="0">
              <a:solidFill>
                <a:schemeClr val="bg1"/>
              </a:solidFill>
            </a:endParaRPr>
          </a:p>
          <a:p>
            <a:pPr lvl="1"/>
            <a:endParaRPr lang="en-US" dirty="0">
              <a:solidFill>
                <a:schemeClr val="bg1"/>
              </a:solidFill>
            </a:endParaRPr>
          </a:p>
          <a:p>
            <a:pPr lvl="2"/>
            <a:endParaRPr lang="en-US" b="1" dirty="0" smtClean="0">
              <a:solidFill>
                <a:schemeClr val="bg1"/>
              </a:solidFill>
            </a:endParaRPr>
          </a:p>
          <a:p>
            <a:pPr marL="1561887" lvl="2" indent="-342900">
              <a:buFont typeface="Arial" panose="020B0604020202020204" pitchFamily="34" charset="0"/>
              <a:buChar char="•"/>
            </a:pPr>
            <a:endParaRPr lang="en-US" b="1" dirty="0">
              <a:solidFill>
                <a:schemeClr val="bg1"/>
              </a:solidFill>
            </a:endParaRPr>
          </a:p>
          <a:p>
            <a:pPr lvl="2"/>
            <a:endParaRPr lang="en-US" b="1" dirty="0">
              <a:solidFill>
                <a:schemeClr val="bg1"/>
              </a:solidFill>
            </a:endParaRPr>
          </a:p>
          <a:p>
            <a:pPr lvl="1"/>
            <a:endParaRPr lang="en-US" dirty="0">
              <a:solidFill>
                <a:schemeClr val="bg1"/>
              </a:solidFill>
            </a:endParaRPr>
          </a:p>
        </p:txBody>
      </p:sp>
      <p:sp>
        <p:nvSpPr>
          <p:cNvPr id="7" name="Rectangle 6"/>
          <p:cNvSpPr/>
          <p:nvPr/>
        </p:nvSpPr>
        <p:spPr bwMode="auto">
          <a:xfrm>
            <a:off x="0" y="0"/>
            <a:ext cx="8075612" cy="2895600"/>
          </a:xfrm>
          <a:prstGeom prst="rect">
            <a:avLst/>
          </a:prstGeom>
          <a:gradFill flip="none" rotWithShape="1">
            <a:gsLst>
              <a:gs pos="0">
                <a:srgbClr val="000000">
                  <a:alpha val="44000"/>
                </a:srgbClr>
              </a:gs>
              <a:gs pos="43000">
                <a:schemeClr val="bg1">
                  <a:alpha val="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a:xfrm>
            <a:off x="6246812" y="3810000"/>
            <a:ext cx="5410200" cy="2246769"/>
          </a:xfrm>
          <a:prstGeom prst="rect">
            <a:avLst/>
          </a:prstGeom>
        </p:spPr>
        <p:txBody>
          <a:bodyPr wrap="square">
            <a:spAutoFit/>
          </a:bodyPr>
          <a:lstStyle/>
          <a:p>
            <a:r>
              <a:rPr lang="en-US" dirty="0">
                <a:solidFill>
                  <a:schemeClr val="bg1"/>
                </a:solidFill>
                <a:latin typeface="+mj-lt"/>
              </a:rPr>
              <a:t>“You’re in touch with a lot more stuff – like if I’m watching TV and I want to tell someone about it: I can contact anyone around the world at any time.” </a:t>
            </a:r>
            <a:br>
              <a:rPr lang="en-US" dirty="0">
                <a:solidFill>
                  <a:schemeClr val="bg1"/>
                </a:solidFill>
                <a:latin typeface="+mj-lt"/>
              </a:rPr>
            </a:br>
            <a:r>
              <a:rPr lang="en-US" dirty="0">
                <a:solidFill>
                  <a:schemeClr val="bg1"/>
                </a:solidFill>
                <a:latin typeface="+mj-lt"/>
              </a:rPr>
              <a:t/>
            </a:r>
            <a:br>
              <a:rPr lang="en-US" dirty="0">
                <a:solidFill>
                  <a:schemeClr val="bg1"/>
                </a:solidFill>
                <a:latin typeface="+mj-lt"/>
              </a:rPr>
            </a:br>
            <a:r>
              <a:rPr lang="en-US" sz="2000" dirty="0">
                <a:solidFill>
                  <a:schemeClr val="bg1"/>
                </a:solidFill>
                <a:latin typeface="+mj-lt"/>
              </a:rPr>
              <a:t>-Super User Group, US</a:t>
            </a:r>
          </a:p>
        </p:txBody>
      </p:sp>
      <p:sp>
        <p:nvSpPr>
          <p:cNvPr id="3" name="Title 2"/>
          <p:cNvSpPr>
            <a:spLocks noGrp="1"/>
          </p:cNvSpPr>
          <p:nvPr>
            <p:ph type="title"/>
          </p:nvPr>
        </p:nvSpPr>
        <p:spPr/>
        <p:txBody>
          <a:bodyPr/>
          <a:lstStyle/>
          <a:p>
            <a:r>
              <a:rPr lang="en-US" sz="4400" dirty="0" smtClean="0"/>
              <a:t>Social Spider-Webbing</a:t>
            </a:r>
            <a:endParaRPr lang="en-US" sz="4400" dirty="0"/>
          </a:p>
        </p:txBody>
      </p:sp>
    </p:spTree>
    <p:extLst>
      <p:ext uri="{BB962C8B-B14F-4D97-AF65-F5344CB8AC3E}">
        <p14:creationId xmlns:p14="http://schemas.microsoft.com/office/powerpoint/2010/main" val="2069869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8075612" cy="2895600"/>
          </a:xfrm>
          <a:prstGeom prst="rect">
            <a:avLst/>
          </a:prstGeom>
          <a:gradFill flip="none" rotWithShape="1">
            <a:gsLst>
              <a:gs pos="0">
                <a:srgbClr val="000000">
                  <a:alpha val="44000"/>
                </a:srgbClr>
              </a:gs>
              <a:gs pos="43000">
                <a:schemeClr val="bg1">
                  <a:alpha val="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0" y="0"/>
            <a:ext cx="6780212" cy="1600200"/>
          </a:xfrm>
          <a:prstGeom prst="rect">
            <a:avLst/>
          </a:prstGeom>
          <a:gradFill flip="none" rotWithShape="1">
            <a:gsLst>
              <a:gs pos="0">
                <a:schemeClr val="tx1">
                  <a:alpha val="93000"/>
                </a:schemeClr>
              </a:gs>
              <a:gs pos="64000">
                <a:srgbClr val="FFFFFF">
                  <a:alpha val="0"/>
                </a:srgbClr>
              </a:gs>
            </a:gsLst>
            <a:lin ang="45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sz="4400" dirty="0"/>
              <a:t>Quantum Journey</a:t>
            </a:r>
          </a:p>
        </p:txBody>
      </p:sp>
      <p:sp>
        <p:nvSpPr>
          <p:cNvPr id="6" name="Text Placeholder 5"/>
          <p:cNvSpPr>
            <a:spLocks noGrp="1"/>
          </p:cNvSpPr>
          <p:nvPr>
            <p:ph type="body" sz="quarter" idx="18"/>
          </p:nvPr>
        </p:nvSpPr>
        <p:spPr/>
        <p:txBody>
          <a:bodyPr/>
          <a:lstStyle/>
          <a:p>
            <a:endParaRPr lang="en-US" dirty="0"/>
          </a:p>
        </p:txBody>
      </p:sp>
      <p:grpSp>
        <p:nvGrpSpPr>
          <p:cNvPr id="15" name="Group 14"/>
          <p:cNvGrpSpPr/>
          <p:nvPr/>
        </p:nvGrpSpPr>
        <p:grpSpPr>
          <a:xfrm>
            <a:off x="7618412" y="1295400"/>
            <a:ext cx="4191000" cy="4401623"/>
            <a:chOff x="2360613" y="4249223"/>
            <a:chExt cx="8458200" cy="2209800"/>
          </a:xfrm>
        </p:grpSpPr>
        <p:sp>
          <p:nvSpPr>
            <p:cNvPr id="16" name="Rectangle 15"/>
            <p:cNvSpPr/>
            <p:nvPr/>
          </p:nvSpPr>
          <p:spPr bwMode="auto">
            <a:xfrm>
              <a:off x="2360613" y="4249223"/>
              <a:ext cx="8458200" cy="2209800"/>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Arial" panose="020B0604020202020204" pitchFamily="34" charset="0"/>
                <a:buChar char="•"/>
              </a:pPr>
              <a:endParaRPr lang="en-US" dirty="0" err="1"/>
            </a:p>
          </p:txBody>
        </p:sp>
        <p:sp>
          <p:nvSpPr>
            <p:cNvPr id="17" name="Rectangle 16"/>
            <p:cNvSpPr/>
            <p:nvPr/>
          </p:nvSpPr>
          <p:spPr>
            <a:xfrm>
              <a:off x="2589212" y="4306372"/>
              <a:ext cx="7924801" cy="2085978"/>
            </a:xfrm>
            <a:prstGeom prst="rect">
              <a:avLst/>
            </a:prstGeom>
          </p:spPr>
          <p:txBody>
            <a:bodyPr wrap="square" anchor="ctr" anchorCtr="0">
              <a:noAutofit/>
            </a:bodyPr>
            <a:lstStyle/>
            <a:p>
              <a:r>
                <a:rPr lang="en-US" dirty="0"/>
                <a:t> </a:t>
              </a:r>
            </a:p>
          </p:txBody>
        </p:sp>
      </p:grpSp>
      <p:sp>
        <p:nvSpPr>
          <p:cNvPr id="14" name="Rectangle 13"/>
          <p:cNvSpPr/>
          <p:nvPr/>
        </p:nvSpPr>
        <p:spPr>
          <a:xfrm>
            <a:off x="7779574" y="1189176"/>
            <a:ext cx="4029838" cy="3724096"/>
          </a:xfrm>
          <a:prstGeom prst="rect">
            <a:avLst/>
          </a:prstGeom>
        </p:spPr>
        <p:txBody>
          <a:bodyPr wrap="square">
            <a:spAutoFit/>
          </a:bodyPr>
          <a:lstStyle/>
          <a:p>
            <a:endParaRPr lang="en-US" dirty="0" smtClean="0">
              <a:solidFill>
                <a:schemeClr val="bg1"/>
              </a:solidFill>
              <a:latin typeface="+mj-lt"/>
            </a:endParaRPr>
          </a:p>
          <a:p>
            <a:r>
              <a:rPr lang="en-US" sz="2800" dirty="0" smtClean="0">
                <a:solidFill>
                  <a:schemeClr val="bg1"/>
                </a:solidFill>
                <a:latin typeface="+mj-lt"/>
              </a:rPr>
              <a:t>“There </a:t>
            </a:r>
            <a:r>
              <a:rPr lang="en-US" sz="2800" dirty="0">
                <a:solidFill>
                  <a:schemeClr val="bg1"/>
                </a:solidFill>
                <a:latin typeface="+mj-lt"/>
              </a:rPr>
              <a:t>is usually a reason I go on [my laptop] either something captures me to purchase later or interests me to go more in depth</a:t>
            </a:r>
            <a:r>
              <a:rPr lang="en-US" sz="2800" dirty="0" smtClean="0">
                <a:solidFill>
                  <a:schemeClr val="bg1"/>
                </a:solidFill>
                <a:latin typeface="+mj-lt"/>
              </a:rPr>
              <a:t>.”   </a:t>
            </a:r>
            <a:r>
              <a:rPr lang="en-US" dirty="0" smtClean="0">
                <a:solidFill>
                  <a:schemeClr val="bg1"/>
                </a:solidFill>
                <a:latin typeface="+mj-lt"/>
              </a:rPr>
              <a:t/>
            </a:r>
            <a:br>
              <a:rPr lang="en-US" dirty="0" smtClean="0">
                <a:solidFill>
                  <a:schemeClr val="bg1"/>
                </a:solidFill>
                <a:latin typeface="+mj-lt"/>
              </a:rPr>
            </a:br>
            <a:r>
              <a:rPr lang="en-US" dirty="0" smtClean="0">
                <a:solidFill>
                  <a:schemeClr val="bg1"/>
                </a:solidFill>
                <a:latin typeface="+mj-lt"/>
              </a:rPr>
              <a:t/>
            </a:r>
            <a:br>
              <a:rPr lang="en-US" dirty="0" smtClean="0">
                <a:solidFill>
                  <a:schemeClr val="bg1"/>
                </a:solidFill>
                <a:latin typeface="+mj-lt"/>
              </a:rPr>
            </a:br>
            <a:r>
              <a:rPr lang="en-US" sz="2000" dirty="0" smtClean="0">
                <a:solidFill>
                  <a:schemeClr val="bg1"/>
                </a:solidFill>
                <a:latin typeface="+mj-lt"/>
              </a:rPr>
              <a:t>-Super User Group, US</a:t>
            </a:r>
            <a:endParaRPr lang="en-US" sz="2000" dirty="0">
              <a:solidFill>
                <a:schemeClr val="bg1"/>
              </a:solidFill>
              <a:latin typeface="+mj-lt"/>
            </a:endParaRPr>
          </a:p>
        </p:txBody>
      </p:sp>
    </p:spTree>
    <p:extLst>
      <p:ext uri="{BB962C8B-B14F-4D97-AF65-F5344CB8AC3E}">
        <p14:creationId xmlns:p14="http://schemas.microsoft.com/office/powerpoint/2010/main" val="40516157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this mean </a:t>
            </a:r>
            <a:br>
              <a:rPr lang="en-US" dirty="0" smtClean="0"/>
            </a:br>
            <a:r>
              <a:rPr lang="en-US" dirty="0" smtClean="0"/>
              <a:t>for marketers?</a:t>
            </a:r>
            <a:endParaRPr lang="en-US" dirty="0"/>
          </a:p>
        </p:txBody>
      </p:sp>
    </p:spTree>
    <p:extLst>
      <p:ext uri="{BB962C8B-B14F-4D97-AF65-F5344CB8AC3E}">
        <p14:creationId xmlns:p14="http://schemas.microsoft.com/office/powerpoint/2010/main" val="4520520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intent drives interaction and engagement</a:t>
            </a:r>
            <a:r>
              <a:rPr lang="en-US" dirty="0"/>
              <a:t/>
            </a:r>
            <a:br>
              <a:rPr lang="en-US" dirty="0"/>
            </a:br>
            <a:endParaRPr lang="en-US" dirty="0"/>
          </a:p>
        </p:txBody>
      </p:sp>
      <p:grpSp>
        <p:nvGrpSpPr>
          <p:cNvPr id="14" name="Group 13"/>
          <p:cNvGrpSpPr/>
          <p:nvPr/>
        </p:nvGrpSpPr>
        <p:grpSpPr>
          <a:xfrm>
            <a:off x="8944590" y="1142460"/>
            <a:ext cx="2741901" cy="5122073"/>
            <a:chOff x="427036" y="1496403"/>
            <a:chExt cx="2741901" cy="5122073"/>
          </a:xfrm>
        </p:grpSpPr>
        <p:sp>
          <p:nvSpPr>
            <p:cNvPr id="5" name="Rectangle 4"/>
            <p:cNvSpPr/>
            <p:nvPr/>
          </p:nvSpPr>
          <p:spPr bwMode="auto">
            <a:xfrm>
              <a:off x="427037" y="3018737"/>
              <a:ext cx="2741900" cy="350740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717" tIns="198973" rIns="248717" bIns="198973" numCol="1" spcCol="0" rtlCol="0" fromWordArt="0" anchor="t" anchorCtr="0" forceAA="0" compatLnSpc="1">
              <a:prstTxWarp prst="textNoShape">
                <a:avLst/>
              </a:prstTxWarp>
              <a:noAutofit/>
            </a:bodyPr>
            <a:lstStyle/>
            <a:p>
              <a:pPr defTabSz="932134" fontAlgn="base">
                <a:lnSpc>
                  <a:spcPct val="90000"/>
                </a:lnSpc>
                <a:spcBef>
                  <a:spcPct val="0"/>
                </a:spcBef>
                <a:spcAft>
                  <a:spcPct val="0"/>
                </a:spcAft>
              </a:pPr>
              <a:endParaRPr lang="en-US" sz="35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6" name="Rectangle 5"/>
            <p:cNvSpPr/>
            <p:nvPr/>
          </p:nvSpPr>
          <p:spPr>
            <a:xfrm>
              <a:off x="537958" y="3222675"/>
              <a:ext cx="2448397" cy="3395801"/>
            </a:xfrm>
            <a:prstGeom prst="rect">
              <a:avLst/>
            </a:prstGeom>
          </p:spPr>
          <p:txBody>
            <a:bodyPr wrap="square" lIns="0" tIns="0" rIns="0" bIns="0">
              <a:spAutoFit/>
            </a:bodyPr>
            <a:lstStyle/>
            <a:p>
              <a:pPr defTabSz="932404">
                <a:spcAft>
                  <a:spcPts val="816"/>
                </a:spcAft>
              </a:pPr>
              <a:r>
                <a:rPr lang="en-US" dirty="0" smtClean="0">
                  <a:solidFill>
                    <a:srgbClr val="FFFFFF"/>
                  </a:solidFill>
                  <a:latin typeface="+mj-lt"/>
                </a:rPr>
                <a:t>Quantum </a:t>
              </a:r>
              <a:br>
                <a:rPr lang="en-US" dirty="0" smtClean="0">
                  <a:solidFill>
                    <a:srgbClr val="FFFFFF"/>
                  </a:solidFill>
                  <a:latin typeface="+mj-lt"/>
                </a:rPr>
              </a:br>
              <a:r>
                <a:rPr lang="en-US" dirty="0" smtClean="0">
                  <a:solidFill>
                    <a:srgbClr val="FFFFFF"/>
                  </a:solidFill>
                  <a:latin typeface="+mj-lt"/>
                </a:rPr>
                <a:t>Journeys</a:t>
              </a:r>
              <a:br>
                <a:rPr lang="en-US" dirty="0" smtClean="0">
                  <a:solidFill>
                    <a:srgbClr val="FFFFFF"/>
                  </a:solidFill>
                  <a:latin typeface="+mj-lt"/>
                </a:rPr>
              </a:br>
              <a:endParaRPr lang="en-US" dirty="0" smtClean="0">
                <a:solidFill>
                  <a:srgbClr val="FFFFFF"/>
                </a:solidFill>
                <a:latin typeface="+mj-lt"/>
              </a:endParaRPr>
            </a:p>
            <a:p>
              <a:pPr defTabSz="932404">
                <a:spcAft>
                  <a:spcPts val="1800"/>
                </a:spcAft>
              </a:pPr>
              <a:r>
                <a:rPr lang="en-US" sz="1800" dirty="0" smtClean="0">
                  <a:solidFill>
                    <a:srgbClr val="FFFFFF"/>
                  </a:solidFill>
                  <a:latin typeface="+mj-lt"/>
                </a:rPr>
                <a:t>Leverage connected devices</a:t>
              </a:r>
            </a:p>
            <a:p>
              <a:pPr defTabSz="932404">
                <a:spcAft>
                  <a:spcPts val="1800"/>
                </a:spcAft>
              </a:pPr>
              <a:r>
                <a:rPr lang="en-US" sz="1800" dirty="0" smtClean="0">
                  <a:solidFill>
                    <a:srgbClr val="FFFFFF"/>
                  </a:solidFill>
                  <a:latin typeface="+mj-lt"/>
                </a:rPr>
                <a:t>Add value as the consumer adds screens (i.e. a mobile coupon to cash in on a PC)</a:t>
              </a:r>
              <a:r>
                <a:rPr lang="en-US" sz="1900" dirty="0" smtClean="0">
                  <a:solidFill>
                    <a:srgbClr val="FFFFFF"/>
                  </a:solidFill>
                  <a:latin typeface="+mj-lt"/>
                </a:rPr>
                <a:t/>
              </a:r>
              <a:br>
                <a:rPr lang="en-US" sz="1900" dirty="0" smtClean="0">
                  <a:solidFill>
                    <a:srgbClr val="FFFFFF"/>
                  </a:solidFill>
                  <a:latin typeface="+mj-lt"/>
                </a:rPr>
              </a:br>
              <a:endParaRPr lang="en-US" sz="1900" dirty="0" smtClean="0">
                <a:solidFill>
                  <a:srgbClr val="FFFFFF"/>
                </a:solidFill>
                <a:latin typeface="+mj-lt"/>
              </a:endParaRPr>
            </a:p>
          </p:txBody>
        </p:sp>
        <p:pic>
          <p:nvPicPr>
            <p:cNvPr id="18" name="Picture 3" descr="C:\Users\v-sabae\Pictures\WIN11_Thania_01 cop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7036" y="1496403"/>
              <a:ext cx="2741899" cy="1568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105225" y="1148970"/>
            <a:ext cx="2743200" cy="5023229"/>
            <a:chOff x="6105225" y="1496404"/>
            <a:chExt cx="2743200" cy="5023229"/>
          </a:xfrm>
        </p:grpSpPr>
        <p:sp>
          <p:nvSpPr>
            <p:cNvPr id="9" name="Rectangle 8"/>
            <p:cNvSpPr/>
            <p:nvPr/>
          </p:nvSpPr>
          <p:spPr bwMode="auto">
            <a:xfrm>
              <a:off x="6105225" y="3018736"/>
              <a:ext cx="2741900" cy="350089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717" tIns="198973" rIns="248717" bIns="198973" numCol="1" spcCol="0" rtlCol="0" fromWordArt="0" anchor="t" anchorCtr="0" forceAA="0" compatLnSpc="1">
              <a:prstTxWarp prst="textNoShape">
                <a:avLst/>
              </a:prstTxWarp>
              <a:noAutofit/>
            </a:bodyPr>
            <a:lstStyle/>
            <a:p>
              <a:pPr defTabSz="932134" fontAlgn="base">
                <a:lnSpc>
                  <a:spcPct val="90000"/>
                </a:lnSpc>
                <a:spcBef>
                  <a:spcPct val="0"/>
                </a:spcBef>
                <a:spcAft>
                  <a:spcPct val="0"/>
                </a:spcAft>
              </a:pPr>
              <a:endParaRPr lang="en-US" sz="35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0" name="Rectangle 9"/>
            <p:cNvSpPr/>
            <p:nvPr/>
          </p:nvSpPr>
          <p:spPr>
            <a:xfrm>
              <a:off x="6238678" y="3273514"/>
              <a:ext cx="2448397" cy="3103414"/>
            </a:xfrm>
            <a:prstGeom prst="rect">
              <a:avLst/>
            </a:prstGeom>
          </p:spPr>
          <p:txBody>
            <a:bodyPr wrap="square" lIns="0" tIns="0" rIns="0" bIns="0">
              <a:spAutoFit/>
            </a:bodyPr>
            <a:lstStyle/>
            <a:p>
              <a:pPr defTabSz="932404">
                <a:spcAft>
                  <a:spcPts val="816"/>
                </a:spcAft>
              </a:pPr>
              <a:r>
                <a:rPr lang="en-US" dirty="0" smtClean="0">
                  <a:solidFill>
                    <a:srgbClr val="FFFFFF"/>
                  </a:solidFill>
                  <a:latin typeface="+mj-lt"/>
                </a:rPr>
                <a:t>Social </a:t>
              </a:r>
              <a:br>
                <a:rPr lang="en-US" dirty="0" smtClean="0">
                  <a:solidFill>
                    <a:srgbClr val="FFFFFF"/>
                  </a:solidFill>
                  <a:latin typeface="+mj-lt"/>
                </a:rPr>
              </a:br>
              <a:r>
                <a:rPr lang="en-US" dirty="0" smtClean="0">
                  <a:solidFill>
                    <a:srgbClr val="FFFFFF"/>
                  </a:solidFill>
                  <a:latin typeface="+mj-lt"/>
                </a:rPr>
                <a:t>Spider-webbing:</a:t>
              </a:r>
              <a:br>
                <a:rPr lang="en-US" dirty="0" smtClean="0">
                  <a:solidFill>
                    <a:srgbClr val="FFFFFF"/>
                  </a:solidFill>
                  <a:latin typeface="+mj-lt"/>
                </a:rPr>
              </a:br>
              <a:endParaRPr lang="en-US" dirty="0" smtClean="0">
                <a:solidFill>
                  <a:srgbClr val="FFFFFF"/>
                </a:solidFill>
                <a:latin typeface="+mj-lt"/>
              </a:endParaRPr>
            </a:p>
            <a:p>
              <a:pPr defTabSz="932404">
                <a:spcAft>
                  <a:spcPts val="1800"/>
                </a:spcAft>
              </a:pPr>
              <a:r>
                <a:rPr lang="en-US" sz="1800" dirty="0" smtClean="0">
                  <a:solidFill>
                    <a:srgbClr val="FFFFFF"/>
                  </a:solidFill>
                  <a:latin typeface="+mj-lt"/>
                </a:rPr>
                <a:t>Facilitate social interaction through conversation</a:t>
              </a:r>
            </a:p>
            <a:p>
              <a:pPr defTabSz="932404">
                <a:spcAft>
                  <a:spcPts val="1800"/>
                </a:spcAft>
              </a:pPr>
              <a:r>
                <a:rPr lang="en-US" sz="1800" dirty="0" smtClean="0">
                  <a:solidFill>
                    <a:srgbClr val="FFFFFF"/>
                  </a:solidFill>
                  <a:latin typeface="+mj-lt"/>
                </a:rPr>
                <a:t>Weave your own social threads for consumers </a:t>
              </a:r>
              <a:br>
                <a:rPr lang="en-US" sz="1800" dirty="0" smtClean="0">
                  <a:solidFill>
                    <a:srgbClr val="FFFFFF"/>
                  </a:solidFill>
                  <a:latin typeface="+mj-lt"/>
                </a:rPr>
              </a:br>
              <a:r>
                <a:rPr lang="en-US" sz="1800" dirty="0" smtClean="0">
                  <a:solidFill>
                    <a:srgbClr val="FFFFFF"/>
                  </a:solidFill>
                  <a:latin typeface="+mj-lt"/>
                </a:rPr>
                <a:t>to explore</a:t>
              </a:r>
            </a:p>
          </p:txBody>
        </p:sp>
        <p:pic>
          <p:nvPicPr>
            <p:cNvPr id="4098" name="Picture 2" descr="C:\Users\v-sabae\Pictures\WIN8 All Devic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105225" y="1496404"/>
              <a:ext cx="2743200" cy="1549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284891" y="1160584"/>
            <a:ext cx="2741900" cy="5011615"/>
            <a:chOff x="3284891" y="1496404"/>
            <a:chExt cx="2741900" cy="5011615"/>
          </a:xfrm>
        </p:grpSpPr>
        <p:sp>
          <p:nvSpPr>
            <p:cNvPr id="7" name="Rectangle 6"/>
            <p:cNvSpPr/>
            <p:nvPr/>
          </p:nvSpPr>
          <p:spPr bwMode="auto">
            <a:xfrm>
              <a:off x="3284891" y="3018737"/>
              <a:ext cx="2741900" cy="34892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717" tIns="198973" rIns="248717" bIns="198973" numCol="1" spcCol="0" rtlCol="0" fromWordArt="0" anchor="t" anchorCtr="0" forceAA="0" compatLnSpc="1">
              <a:prstTxWarp prst="textNoShape">
                <a:avLst/>
              </a:prstTxWarp>
              <a:noAutofit/>
            </a:bodyPr>
            <a:lstStyle/>
            <a:p>
              <a:pPr defTabSz="932134" fontAlgn="base">
                <a:lnSpc>
                  <a:spcPct val="90000"/>
                </a:lnSpc>
                <a:spcBef>
                  <a:spcPct val="0"/>
                </a:spcBef>
                <a:spcAft>
                  <a:spcPct val="0"/>
                </a:spcAft>
              </a:pPr>
              <a:endParaRPr lang="en-US" sz="35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8" name="Rectangle 7"/>
            <p:cNvSpPr/>
            <p:nvPr/>
          </p:nvSpPr>
          <p:spPr>
            <a:xfrm>
              <a:off x="3396786" y="3292578"/>
              <a:ext cx="2448397" cy="2390398"/>
            </a:xfrm>
            <a:prstGeom prst="rect">
              <a:avLst/>
            </a:prstGeom>
          </p:spPr>
          <p:txBody>
            <a:bodyPr wrap="square" lIns="0" tIns="0" rIns="0" bIns="0">
              <a:spAutoFit/>
            </a:bodyPr>
            <a:lstStyle/>
            <a:p>
              <a:pPr defTabSz="932404">
                <a:spcAft>
                  <a:spcPts val="816"/>
                </a:spcAft>
              </a:pPr>
              <a:r>
                <a:rPr lang="en-US" dirty="0" smtClean="0">
                  <a:solidFill>
                    <a:srgbClr val="FFFFFF"/>
                  </a:solidFill>
                  <a:latin typeface="+mj-lt"/>
                </a:rPr>
                <a:t>Investigative Spider-webbing:</a:t>
              </a:r>
            </a:p>
            <a:p>
              <a:pPr defTabSz="932404">
                <a:spcAft>
                  <a:spcPts val="816"/>
                </a:spcAft>
              </a:pPr>
              <a:r>
                <a:rPr lang="en-US" sz="2000" dirty="0" smtClean="0">
                  <a:solidFill>
                    <a:srgbClr val="FFFFFF"/>
                  </a:solidFill>
                  <a:latin typeface="+mj-lt"/>
                </a:rPr>
                <a:t/>
              </a:r>
              <a:br>
                <a:rPr lang="en-US" sz="2000" dirty="0" smtClean="0">
                  <a:solidFill>
                    <a:srgbClr val="FFFFFF"/>
                  </a:solidFill>
                  <a:latin typeface="+mj-lt"/>
                </a:rPr>
              </a:br>
              <a:r>
                <a:rPr lang="en-US" sz="1800" dirty="0" smtClean="0">
                  <a:solidFill>
                    <a:srgbClr val="FFFFFF"/>
                  </a:solidFill>
                  <a:latin typeface="+mj-lt"/>
                </a:rPr>
                <a:t>Provide an appetite for supplemental info.</a:t>
              </a:r>
            </a:p>
            <a:p>
              <a:pPr defTabSz="932404">
                <a:spcAft>
                  <a:spcPts val="1800"/>
                </a:spcAft>
              </a:pPr>
              <a:r>
                <a:rPr lang="en-US" sz="1800" dirty="0" smtClean="0">
                  <a:solidFill>
                    <a:srgbClr val="FFFFFF"/>
                  </a:solidFill>
                  <a:latin typeface="+mj-lt"/>
                </a:rPr>
                <a:t>Leave a ‘content’ trail for consumers to explore</a:t>
              </a:r>
              <a:r>
                <a:rPr lang="en-US" sz="2000" dirty="0" smtClean="0">
                  <a:solidFill>
                    <a:srgbClr val="FFFFFF"/>
                  </a:solidFill>
                  <a:latin typeface="+mj-lt"/>
                </a:rPr>
                <a:t> </a:t>
              </a:r>
            </a:p>
          </p:txBody>
        </p:sp>
        <p:pic>
          <p:nvPicPr>
            <p:cNvPr id="4099" name="Picture 3" descr="C:\Users\v-sabae\Pictures\MSC10_MaxineMikeFmly_00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84891" y="1496404"/>
              <a:ext cx="2741900" cy="15280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455612" y="1160584"/>
            <a:ext cx="2743200" cy="5011615"/>
            <a:chOff x="8935838" y="1496404"/>
            <a:chExt cx="2743200" cy="5011615"/>
          </a:xfrm>
        </p:grpSpPr>
        <p:grpSp>
          <p:nvGrpSpPr>
            <p:cNvPr id="21" name="Group 20"/>
            <p:cNvGrpSpPr/>
            <p:nvPr/>
          </p:nvGrpSpPr>
          <p:grpSpPr>
            <a:xfrm>
              <a:off x="8935838" y="3018737"/>
              <a:ext cx="2741900" cy="3489282"/>
              <a:chOff x="8935838" y="3018737"/>
              <a:chExt cx="2741900" cy="3489282"/>
            </a:xfrm>
          </p:grpSpPr>
          <p:sp>
            <p:nvSpPr>
              <p:cNvPr id="11" name="Rectangle 10"/>
              <p:cNvSpPr/>
              <p:nvPr/>
            </p:nvSpPr>
            <p:spPr bwMode="auto">
              <a:xfrm>
                <a:off x="8935838" y="3018737"/>
                <a:ext cx="2741900" cy="348928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717" tIns="198973" rIns="248717" bIns="198973" numCol="1" spcCol="0" rtlCol="0" fromWordArt="0" anchor="t" anchorCtr="0" forceAA="0" compatLnSpc="1">
                <a:prstTxWarp prst="textNoShape">
                  <a:avLst/>
                </a:prstTxWarp>
                <a:noAutofit/>
              </a:bodyPr>
              <a:lstStyle/>
              <a:p>
                <a:pPr defTabSz="932134" fontAlgn="base">
                  <a:lnSpc>
                    <a:spcPct val="90000"/>
                  </a:lnSpc>
                  <a:spcBef>
                    <a:spcPct val="0"/>
                  </a:spcBef>
                  <a:spcAft>
                    <a:spcPct val="0"/>
                  </a:spcAft>
                </a:pPr>
                <a:endParaRPr lang="en-US" sz="35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2" name="Rectangle 11"/>
              <p:cNvSpPr/>
              <p:nvPr/>
            </p:nvSpPr>
            <p:spPr>
              <a:xfrm>
                <a:off x="9037169" y="3299415"/>
                <a:ext cx="2448397" cy="3041858"/>
              </a:xfrm>
              <a:prstGeom prst="rect">
                <a:avLst/>
              </a:prstGeom>
            </p:spPr>
            <p:txBody>
              <a:bodyPr wrap="square" lIns="0" tIns="0" rIns="0" bIns="0">
                <a:spAutoFit/>
              </a:bodyPr>
              <a:lstStyle/>
              <a:p>
                <a:pPr defTabSz="932404">
                  <a:spcAft>
                    <a:spcPts val="816"/>
                  </a:spcAft>
                </a:pPr>
                <a:r>
                  <a:rPr lang="en-US" dirty="0" smtClean="0">
                    <a:solidFill>
                      <a:srgbClr val="FFFFFF"/>
                    </a:solidFill>
                    <a:latin typeface="+mj-lt"/>
                  </a:rPr>
                  <a:t>Content Grazing</a:t>
                </a:r>
                <a:br>
                  <a:rPr lang="en-US" dirty="0" smtClean="0">
                    <a:solidFill>
                      <a:srgbClr val="FFFFFF"/>
                    </a:solidFill>
                    <a:latin typeface="+mj-lt"/>
                  </a:rPr>
                </a:br>
                <a:r>
                  <a:rPr lang="en-US" dirty="0" smtClean="0">
                    <a:solidFill>
                      <a:srgbClr val="FFFFFF"/>
                    </a:solidFill>
                    <a:latin typeface="+mj-lt"/>
                  </a:rPr>
                  <a:t/>
                </a:r>
                <a:br>
                  <a:rPr lang="en-US" dirty="0" smtClean="0">
                    <a:solidFill>
                      <a:srgbClr val="FFFFFF"/>
                    </a:solidFill>
                    <a:latin typeface="+mj-lt"/>
                  </a:rPr>
                </a:br>
                <a:endParaRPr lang="en-US" dirty="0" smtClean="0">
                  <a:solidFill>
                    <a:srgbClr val="FFFFFF"/>
                  </a:solidFill>
                  <a:latin typeface="+mj-lt"/>
                </a:endParaRPr>
              </a:p>
              <a:p>
                <a:pPr defTabSz="932404">
                  <a:spcAft>
                    <a:spcPts val="1800"/>
                  </a:spcAft>
                </a:pPr>
                <a:r>
                  <a:rPr lang="en-US" sz="1800" dirty="0" smtClean="0">
                    <a:solidFill>
                      <a:srgbClr val="FFFFFF"/>
                    </a:solidFill>
                    <a:latin typeface="+mj-lt"/>
                  </a:rPr>
                  <a:t>Keep it bite-sized, fun and entertaining</a:t>
                </a:r>
              </a:p>
              <a:p>
                <a:pPr defTabSz="932404">
                  <a:spcAft>
                    <a:spcPts val="1200"/>
                  </a:spcAft>
                </a:pPr>
                <a:r>
                  <a:rPr lang="en-US" sz="1800" dirty="0" smtClean="0">
                    <a:solidFill>
                      <a:srgbClr val="FFFFFF"/>
                    </a:solidFill>
                    <a:latin typeface="+mj-lt"/>
                  </a:rPr>
                  <a:t>Engagement is fast – consumers won’t </a:t>
                </a:r>
                <a:br>
                  <a:rPr lang="en-US" sz="1800" dirty="0" smtClean="0">
                    <a:solidFill>
                      <a:srgbClr val="FFFFFF"/>
                    </a:solidFill>
                    <a:latin typeface="+mj-lt"/>
                  </a:rPr>
                </a:br>
                <a:r>
                  <a:rPr lang="en-US" sz="1800" dirty="0" smtClean="0">
                    <a:solidFill>
                      <a:srgbClr val="FFFFFF"/>
                    </a:solidFill>
                    <a:latin typeface="+mj-lt"/>
                  </a:rPr>
                  <a:t>hang long</a:t>
                </a:r>
                <a:r>
                  <a:rPr lang="en-US" sz="2200" dirty="0" smtClean="0">
                    <a:solidFill>
                      <a:srgbClr val="FFFFFF"/>
                    </a:solidFill>
                    <a:latin typeface="+mj-lt"/>
                  </a:rPr>
                  <a:t/>
                </a:r>
                <a:br>
                  <a:rPr lang="en-US" sz="2200" dirty="0" smtClean="0">
                    <a:solidFill>
                      <a:srgbClr val="FFFFFF"/>
                    </a:solidFill>
                    <a:latin typeface="+mj-lt"/>
                  </a:rPr>
                </a:br>
                <a:endParaRPr lang="en-US" sz="1400" dirty="0" smtClean="0">
                  <a:solidFill>
                    <a:srgbClr val="FFFFFF"/>
                  </a:solidFill>
                  <a:latin typeface="+mj-lt"/>
                </a:endParaRPr>
              </a:p>
            </p:txBody>
          </p:sp>
        </p:grpSp>
        <p:pic>
          <p:nvPicPr>
            <p:cNvPr id="2050" name="Picture 2" descr="C:\Users\v-sabae\Pictures\Sadek_09 copy.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935838" y="1496404"/>
              <a:ext cx="2743200" cy="15499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249762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can Microsoft help? </a:t>
            </a:r>
            <a:endParaRPr lang="en-US" dirty="0"/>
          </a:p>
        </p:txBody>
      </p:sp>
    </p:spTree>
    <p:extLst>
      <p:ext uri="{BB962C8B-B14F-4D97-AF65-F5344CB8AC3E}">
        <p14:creationId xmlns:p14="http://schemas.microsoft.com/office/powerpoint/2010/main" val="11117177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Facilitate Seamless Connections </a:t>
            </a:r>
            <a:endParaRPr lang="en-US" dirty="0"/>
          </a:p>
        </p:txBody>
      </p:sp>
      <p:grpSp>
        <p:nvGrpSpPr>
          <p:cNvPr id="1045" name="Group 1044"/>
          <p:cNvGrpSpPr/>
          <p:nvPr/>
        </p:nvGrpSpPr>
        <p:grpSpPr>
          <a:xfrm>
            <a:off x="3349334" y="1279241"/>
            <a:ext cx="2742773" cy="4892958"/>
            <a:chOff x="3349334" y="1279241"/>
            <a:chExt cx="2742773" cy="4892958"/>
          </a:xfrm>
        </p:grpSpPr>
        <p:sp>
          <p:nvSpPr>
            <p:cNvPr id="14" name="Rectangle 13"/>
            <p:cNvSpPr/>
            <p:nvPr/>
          </p:nvSpPr>
          <p:spPr bwMode="auto">
            <a:xfrm>
              <a:off x="3350207" y="1281757"/>
              <a:ext cx="2741900" cy="4890442"/>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717" tIns="198973" rIns="248717" bIns="198973" numCol="1" spcCol="0" rtlCol="0" fromWordArt="0" anchor="t" anchorCtr="0" forceAA="0" compatLnSpc="1">
              <a:prstTxWarp prst="textNoShape">
                <a:avLst/>
              </a:prstTxWarp>
              <a:noAutofit/>
            </a:bodyPr>
            <a:lstStyle/>
            <a:p>
              <a:pPr defTabSz="932134" fontAlgn="base">
                <a:lnSpc>
                  <a:spcPct val="90000"/>
                </a:lnSpc>
                <a:spcBef>
                  <a:spcPct val="0"/>
                </a:spcBef>
                <a:spcAft>
                  <a:spcPct val="0"/>
                </a:spcAft>
              </a:pPr>
              <a:endParaRPr lang="en-US" sz="35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5" name="Freeform 7"/>
            <p:cNvSpPr>
              <a:spLocks noChangeAspect="1" noEditPoints="1"/>
            </p:cNvSpPr>
            <p:nvPr/>
          </p:nvSpPr>
          <p:spPr bwMode="black">
            <a:xfrm>
              <a:off x="3807209" y="4507412"/>
              <a:ext cx="621308" cy="392450"/>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26" name="Freeform 20"/>
            <p:cNvSpPr>
              <a:spLocks noEditPoints="1"/>
            </p:cNvSpPr>
            <p:nvPr/>
          </p:nvSpPr>
          <p:spPr bwMode="black">
            <a:xfrm>
              <a:off x="4714273" y="4506686"/>
              <a:ext cx="565544" cy="393186"/>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sp>
          <p:nvSpPr>
            <p:cNvPr id="28" name="Plus 27"/>
            <p:cNvSpPr/>
            <p:nvPr/>
          </p:nvSpPr>
          <p:spPr bwMode="auto">
            <a:xfrm>
              <a:off x="4480232" y="4593153"/>
              <a:ext cx="194178" cy="223200"/>
            </a:xfrm>
            <a:prstGeom prst="mathPlus">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bg1"/>
                </a:solidFill>
                <a:ea typeface="Segoe UI" pitchFamily="34" charset="0"/>
                <a:cs typeface="Segoe UI" pitchFamily="34" charset="0"/>
              </a:endParaRPr>
            </a:p>
          </p:txBody>
        </p:sp>
        <p:grpSp>
          <p:nvGrpSpPr>
            <p:cNvPr id="12" name="Group 11"/>
            <p:cNvGrpSpPr/>
            <p:nvPr/>
          </p:nvGrpSpPr>
          <p:grpSpPr>
            <a:xfrm>
              <a:off x="3525272" y="5771112"/>
              <a:ext cx="512348" cy="230556"/>
              <a:chOff x="5173170" y="5398689"/>
              <a:chExt cx="692818" cy="311768"/>
            </a:xfrm>
          </p:grpSpPr>
          <p:grpSp>
            <p:nvGrpSpPr>
              <p:cNvPr id="52" name="Group 205"/>
              <p:cNvGrpSpPr>
                <a:grpSpLocks/>
              </p:cNvGrpSpPr>
              <p:nvPr/>
            </p:nvGrpSpPr>
            <p:grpSpPr bwMode="auto">
              <a:xfrm>
                <a:off x="5173170" y="5398689"/>
                <a:ext cx="692818" cy="309196"/>
                <a:chOff x="1818" y="1252"/>
                <a:chExt cx="4040" cy="1803"/>
              </a:xfrm>
              <a:solidFill>
                <a:schemeClr val="bg1"/>
              </a:solidFill>
            </p:grpSpPr>
            <p:sp>
              <p:nvSpPr>
                <p:cNvPr id="260" name="Freeform 6"/>
                <p:cNvSpPr>
                  <a:spLocks/>
                </p:cNvSpPr>
                <p:nvPr/>
              </p:nvSpPr>
              <p:spPr bwMode="auto">
                <a:xfrm>
                  <a:off x="5137" y="1252"/>
                  <a:ext cx="721" cy="1555"/>
                </a:xfrm>
                <a:custGeom>
                  <a:avLst/>
                  <a:gdLst>
                    <a:gd name="T0" fmla="*/ 372 w 721"/>
                    <a:gd name="T1" fmla="*/ 2 h 1555"/>
                    <a:gd name="T2" fmla="*/ 446 w 721"/>
                    <a:gd name="T3" fmla="*/ 24 h 1555"/>
                    <a:gd name="T4" fmla="*/ 510 w 721"/>
                    <a:gd name="T5" fmla="*/ 71 h 1555"/>
                    <a:gd name="T6" fmla="*/ 563 w 721"/>
                    <a:gd name="T7" fmla="*/ 141 h 1555"/>
                    <a:gd name="T8" fmla="*/ 597 w 721"/>
                    <a:gd name="T9" fmla="*/ 228 h 1555"/>
                    <a:gd name="T10" fmla="*/ 615 w 721"/>
                    <a:gd name="T11" fmla="*/ 320 h 1555"/>
                    <a:gd name="T12" fmla="*/ 615 w 721"/>
                    <a:gd name="T13" fmla="*/ 443 h 1555"/>
                    <a:gd name="T14" fmla="*/ 590 w 721"/>
                    <a:gd name="T15" fmla="*/ 595 h 1555"/>
                    <a:gd name="T16" fmla="*/ 549 w 721"/>
                    <a:gd name="T17" fmla="*/ 739 h 1555"/>
                    <a:gd name="T18" fmla="*/ 498 w 721"/>
                    <a:gd name="T19" fmla="*/ 879 h 1555"/>
                    <a:gd name="T20" fmla="*/ 529 w 721"/>
                    <a:gd name="T21" fmla="*/ 1007 h 1555"/>
                    <a:gd name="T22" fmla="*/ 618 w 721"/>
                    <a:gd name="T23" fmla="*/ 1107 h 1555"/>
                    <a:gd name="T24" fmla="*/ 671 w 721"/>
                    <a:gd name="T25" fmla="*/ 1188 h 1555"/>
                    <a:gd name="T26" fmla="*/ 707 w 721"/>
                    <a:gd name="T27" fmla="*/ 1276 h 1555"/>
                    <a:gd name="T28" fmla="*/ 721 w 721"/>
                    <a:gd name="T29" fmla="*/ 1350 h 1555"/>
                    <a:gd name="T30" fmla="*/ 720 w 721"/>
                    <a:gd name="T31" fmla="*/ 1403 h 1555"/>
                    <a:gd name="T32" fmla="*/ 706 w 721"/>
                    <a:gd name="T33" fmla="*/ 1454 h 1555"/>
                    <a:gd name="T34" fmla="*/ 682 w 721"/>
                    <a:gd name="T35" fmla="*/ 1498 h 1555"/>
                    <a:gd name="T36" fmla="*/ 642 w 721"/>
                    <a:gd name="T37" fmla="*/ 1533 h 1555"/>
                    <a:gd name="T38" fmla="*/ 581 w 721"/>
                    <a:gd name="T39" fmla="*/ 1553 h 1555"/>
                    <a:gd name="T40" fmla="*/ 507 w 721"/>
                    <a:gd name="T41" fmla="*/ 1551 h 1555"/>
                    <a:gd name="T42" fmla="*/ 437 w 721"/>
                    <a:gd name="T43" fmla="*/ 1528 h 1555"/>
                    <a:gd name="T44" fmla="*/ 372 w 721"/>
                    <a:gd name="T45" fmla="*/ 1492 h 1555"/>
                    <a:gd name="T46" fmla="*/ 290 w 721"/>
                    <a:gd name="T47" fmla="*/ 1422 h 1555"/>
                    <a:gd name="T48" fmla="*/ 221 w 721"/>
                    <a:gd name="T49" fmla="*/ 1338 h 1555"/>
                    <a:gd name="T50" fmla="*/ 169 w 721"/>
                    <a:gd name="T51" fmla="*/ 1243 h 1555"/>
                    <a:gd name="T52" fmla="*/ 126 w 721"/>
                    <a:gd name="T53" fmla="*/ 1141 h 1555"/>
                    <a:gd name="T54" fmla="*/ 95 w 721"/>
                    <a:gd name="T55" fmla="*/ 1039 h 1555"/>
                    <a:gd name="T56" fmla="*/ 64 w 721"/>
                    <a:gd name="T57" fmla="*/ 947 h 1555"/>
                    <a:gd name="T58" fmla="*/ 32 w 721"/>
                    <a:gd name="T59" fmla="*/ 822 h 1555"/>
                    <a:gd name="T60" fmla="*/ 10 w 721"/>
                    <a:gd name="T61" fmla="*/ 683 h 1555"/>
                    <a:gd name="T62" fmla="*/ 0 w 721"/>
                    <a:gd name="T63" fmla="*/ 534 h 1555"/>
                    <a:gd name="T64" fmla="*/ 10 w 721"/>
                    <a:gd name="T65" fmla="*/ 401 h 1555"/>
                    <a:gd name="T66" fmla="*/ 37 w 721"/>
                    <a:gd name="T67" fmla="*/ 290 h 1555"/>
                    <a:gd name="T68" fmla="*/ 85 w 721"/>
                    <a:gd name="T69" fmla="*/ 187 h 1555"/>
                    <a:gd name="T70" fmla="*/ 131 w 721"/>
                    <a:gd name="T71" fmla="*/ 120 h 1555"/>
                    <a:gd name="T72" fmla="*/ 187 w 721"/>
                    <a:gd name="T73" fmla="*/ 64 h 1555"/>
                    <a:gd name="T74" fmla="*/ 255 w 721"/>
                    <a:gd name="T75" fmla="*/ 21 h 1555"/>
                    <a:gd name="T76" fmla="*/ 333 w 721"/>
                    <a:gd name="T77"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1" h="1555">
                      <a:moveTo>
                        <a:pt x="333" y="0"/>
                      </a:moveTo>
                      <a:lnTo>
                        <a:pt x="372" y="2"/>
                      </a:lnTo>
                      <a:lnTo>
                        <a:pt x="410" y="9"/>
                      </a:lnTo>
                      <a:lnTo>
                        <a:pt x="446" y="24"/>
                      </a:lnTo>
                      <a:lnTo>
                        <a:pt x="480" y="44"/>
                      </a:lnTo>
                      <a:lnTo>
                        <a:pt x="510" y="71"/>
                      </a:lnTo>
                      <a:lnTo>
                        <a:pt x="537" y="102"/>
                      </a:lnTo>
                      <a:lnTo>
                        <a:pt x="563" y="141"/>
                      </a:lnTo>
                      <a:lnTo>
                        <a:pt x="582" y="184"/>
                      </a:lnTo>
                      <a:lnTo>
                        <a:pt x="597" y="228"/>
                      </a:lnTo>
                      <a:lnTo>
                        <a:pt x="608" y="274"/>
                      </a:lnTo>
                      <a:lnTo>
                        <a:pt x="615" y="320"/>
                      </a:lnTo>
                      <a:lnTo>
                        <a:pt x="618" y="367"/>
                      </a:lnTo>
                      <a:lnTo>
                        <a:pt x="615" y="443"/>
                      </a:lnTo>
                      <a:lnTo>
                        <a:pt x="606" y="519"/>
                      </a:lnTo>
                      <a:lnTo>
                        <a:pt x="590" y="595"/>
                      </a:lnTo>
                      <a:lnTo>
                        <a:pt x="571" y="668"/>
                      </a:lnTo>
                      <a:lnTo>
                        <a:pt x="549" y="739"/>
                      </a:lnTo>
                      <a:lnTo>
                        <a:pt x="526" y="811"/>
                      </a:lnTo>
                      <a:lnTo>
                        <a:pt x="498" y="879"/>
                      </a:lnTo>
                      <a:lnTo>
                        <a:pt x="467" y="948"/>
                      </a:lnTo>
                      <a:lnTo>
                        <a:pt x="529" y="1007"/>
                      </a:lnTo>
                      <a:lnTo>
                        <a:pt x="587" y="1070"/>
                      </a:lnTo>
                      <a:lnTo>
                        <a:pt x="618" y="1107"/>
                      </a:lnTo>
                      <a:lnTo>
                        <a:pt x="646" y="1146"/>
                      </a:lnTo>
                      <a:lnTo>
                        <a:pt x="671" y="1188"/>
                      </a:lnTo>
                      <a:lnTo>
                        <a:pt x="691" y="1231"/>
                      </a:lnTo>
                      <a:lnTo>
                        <a:pt x="707" y="1276"/>
                      </a:lnTo>
                      <a:lnTo>
                        <a:pt x="718" y="1324"/>
                      </a:lnTo>
                      <a:lnTo>
                        <a:pt x="721" y="1350"/>
                      </a:lnTo>
                      <a:lnTo>
                        <a:pt x="721" y="1377"/>
                      </a:lnTo>
                      <a:lnTo>
                        <a:pt x="720" y="1403"/>
                      </a:lnTo>
                      <a:lnTo>
                        <a:pt x="715" y="1430"/>
                      </a:lnTo>
                      <a:lnTo>
                        <a:pt x="706" y="1454"/>
                      </a:lnTo>
                      <a:lnTo>
                        <a:pt x="695" y="1477"/>
                      </a:lnTo>
                      <a:lnTo>
                        <a:pt x="682" y="1498"/>
                      </a:lnTo>
                      <a:lnTo>
                        <a:pt x="663" y="1517"/>
                      </a:lnTo>
                      <a:lnTo>
                        <a:pt x="642" y="1533"/>
                      </a:lnTo>
                      <a:lnTo>
                        <a:pt x="617" y="1544"/>
                      </a:lnTo>
                      <a:lnTo>
                        <a:pt x="581" y="1553"/>
                      </a:lnTo>
                      <a:lnTo>
                        <a:pt x="544" y="1555"/>
                      </a:lnTo>
                      <a:lnTo>
                        <a:pt x="507" y="1551"/>
                      </a:lnTo>
                      <a:lnTo>
                        <a:pt x="472" y="1541"/>
                      </a:lnTo>
                      <a:lnTo>
                        <a:pt x="437" y="1528"/>
                      </a:lnTo>
                      <a:lnTo>
                        <a:pt x="403" y="1512"/>
                      </a:lnTo>
                      <a:lnTo>
                        <a:pt x="372" y="1492"/>
                      </a:lnTo>
                      <a:lnTo>
                        <a:pt x="329" y="1460"/>
                      </a:lnTo>
                      <a:lnTo>
                        <a:pt x="290" y="1422"/>
                      </a:lnTo>
                      <a:lnTo>
                        <a:pt x="255" y="1382"/>
                      </a:lnTo>
                      <a:lnTo>
                        <a:pt x="221" y="1338"/>
                      </a:lnTo>
                      <a:lnTo>
                        <a:pt x="193" y="1291"/>
                      </a:lnTo>
                      <a:lnTo>
                        <a:pt x="169" y="1243"/>
                      </a:lnTo>
                      <a:lnTo>
                        <a:pt x="145" y="1193"/>
                      </a:lnTo>
                      <a:lnTo>
                        <a:pt x="126" y="1141"/>
                      </a:lnTo>
                      <a:lnTo>
                        <a:pt x="110" y="1090"/>
                      </a:lnTo>
                      <a:lnTo>
                        <a:pt x="95" y="1039"/>
                      </a:lnTo>
                      <a:lnTo>
                        <a:pt x="88" y="1008"/>
                      </a:lnTo>
                      <a:lnTo>
                        <a:pt x="64" y="947"/>
                      </a:lnTo>
                      <a:lnTo>
                        <a:pt x="47" y="885"/>
                      </a:lnTo>
                      <a:lnTo>
                        <a:pt x="32" y="822"/>
                      </a:lnTo>
                      <a:lnTo>
                        <a:pt x="20" y="758"/>
                      </a:lnTo>
                      <a:lnTo>
                        <a:pt x="10" y="683"/>
                      </a:lnTo>
                      <a:lnTo>
                        <a:pt x="3" y="608"/>
                      </a:lnTo>
                      <a:lnTo>
                        <a:pt x="0" y="534"/>
                      </a:lnTo>
                      <a:lnTo>
                        <a:pt x="3" y="459"/>
                      </a:lnTo>
                      <a:lnTo>
                        <a:pt x="10" y="401"/>
                      </a:lnTo>
                      <a:lnTo>
                        <a:pt x="21" y="345"/>
                      </a:lnTo>
                      <a:lnTo>
                        <a:pt x="37" y="290"/>
                      </a:lnTo>
                      <a:lnTo>
                        <a:pt x="59" y="237"/>
                      </a:lnTo>
                      <a:lnTo>
                        <a:pt x="85" y="187"/>
                      </a:lnTo>
                      <a:lnTo>
                        <a:pt x="107" y="152"/>
                      </a:lnTo>
                      <a:lnTo>
                        <a:pt x="131" y="120"/>
                      </a:lnTo>
                      <a:lnTo>
                        <a:pt x="158" y="91"/>
                      </a:lnTo>
                      <a:lnTo>
                        <a:pt x="187" y="64"/>
                      </a:lnTo>
                      <a:lnTo>
                        <a:pt x="219" y="41"/>
                      </a:lnTo>
                      <a:lnTo>
                        <a:pt x="255" y="21"/>
                      </a:lnTo>
                      <a:lnTo>
                        <a:pt x="293" y="8"/>
                      </a:lnTo>
                      <a:lnTo>
                        <a:pt x="3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7"/>
                <p:cNvSpPr>
                  <a:spLocks noChangeShapeType="1"/>
                </p:cNvSpPr>
                <p:nvPr/>
              </p:nvSpPr>
              <p:spPr bwMode="auto">
                <a:xfrm flipH="1" flipV="1">
                  <a:off x="5844" y="2528"/>
                  <a:ext cx="11" cy="4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2" name="Line 8"/>
                <p:cNvSpPr>
                  <a:spLocks noChangeShapeType="1"/>
                </p:cNvSpPr>
                <p:nvPr/>
              </p:nvSpPr>
              <p:spPr bwMode="auto">
                <a:xfrm flipH="1" flipV="1">
                  <a:off x="5828" y="2483"/>
                  <a:ext cx="16" cy="4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3" name="Line 9"/>
                <p:cNvSpPr>
                  <a:spLocks noChangeShapeType="1"/>
                </p:cNvSpPr>
                <p:nvPr/>
              </p:nvSpPr>
              <p:spPr bwMode="auto">
                <a:xfrm flipH="1" flipV="1">
                  <a:off x="5808" y="2440"/>
                  <a:ext cx="20" cy="4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4" name="Line 10"/>
                <p:cNvSpPr>
                  <a:spLocks noChangeShapeType="1"/>
                </p:cNvSpPr>
                <p:nvPr/>
              </p:nvSpPr>
              <p:spPr bwMode="auto">
                <a:xfrm flipH="1" flipV="1">
                  <a:off x="5783" y="2398"/>
                  <a:ext cx="25" cy="4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5" name="Line 11"/>
                <p:cNvSpPr>
                  <a:spLocks noChangeShapeType="1"/>
                </p:cNvSpPr>
                <p:nvPr/>
              </p:nvSpPr>
              <p:spPr bwMode="auto">
                <a:xfrm flipH="1" flipV="1">
                  <a:off x="5755" y="2359"/>
                  <a:ext cx="28" cy="3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6" name="Line 12"/>
                <p:cNvSpPr>
                  <a:spLocks noChangeShapeType="1"/>
                </p:cNvSpPr>
                <p:nvPr/>
              </p:nvSpPr>
              <p:spPr bwMode="auto">
                <a:xfrm flipH="1" flipV="1">
                  <a:off x="5724" y="2322"/>
                  <a:ext cx="31" cy="3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7" name="Line 13"/>
                <p:cNvSpPr>
                  <a:spLocks noChangeShapeType="1"/>
                </p:cNvSpPr>
                <p:nvPr/>
              </p:nvSpPr>
              <p:spPr bwMode="auto">
                <a:xfrm flipH="1" flipV="1">
                  <a:off x="5666" y="2259"/>
                  <a:ext cx="58" cy="6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8" name="Line 14"/>
                <p:cNvSpPr>
                  <a:spLocks noChangeShapeType="1"/>
                </p:cNvSpPr>
                <p:nvPr/>
              </p:nvSpPr>
              <p:spPr bwMode="auto">
                <a:xfrm flipH="1" flipV="1">
                  <a:off x="5604" y="2200"/>
                  <a:ext cx="62" cy="5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9" name="Line 15"/>
                <p:cNvSpPr>
                  <a:spLocks noChangeShapeType="1"/>
                </p:cNvSpPr>
                <p:nvPr/>
              </p:nvSpPr>
              <p:spPr bwMode="auto">
                <a:xfrm flipV="1">
                  <a:off x="5604" y="2131"/>
                  <a:ext cx="31" cy="6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0" name="Line 16"/>
                <p:cNvSpPr>
                  <a:spLocks noChangeShapeType="1"/>
                </p:cNvSpPr>
                <p:nvPr/>
              </p:nvSpPr>
              <p:spPr bwMode="auto">
                <a:xfrm flipV="1">
                  <a:off x="5635" y="2063"/>
                  <a:ext cx="28" cy="6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1" name="Line 17"/>
                <p:cNvSpPr>
                  <a:spLocks noChangeShapeType="1"/>
                </p:cNvSpPr>
                <p:nvPr/>
              </p:nvSpPr>
              <p:spPr bwMode="auto">
                <a:xfrm flipV="1">
                  <a:off x="5663" y="1991"/>
                  <a:ext cx="23" cy="7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2" name="Line 18"/>
                <p:cNvSpPr>
                  <a:spLocks noChangeShapeType="1"/>
                </p:cNvSpPr>
                <p:nvPr/>
              </p:nvSpPr>
              <p:spPr bwMode="auto">
                <a:xfrm flipV="1">
                  <a:off x="5686" y="1920"/>
                  <a:ext cx="22" cy="7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3" name="Line 19"/>
                <p:cNvSpPr>
                  <a:spLocks noChangeShapeType="1"/>
                </p:cNvSpPr>
                <p:nvPr/>
              </p:nvSpPr>
              <p:spPr bwMode="auto">
                <a:xfrm flipV="1">
                  <a:off x="5708" y="1847"/>
                  <a:ext cx="19" cy="7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4" name="Line 20"/>
                <p:cNvSpPr>
                  <a:spLocks noChangeShapeType="1"/>
                </p:cNvSpPr>
                <p:nvPr/>
              </p:nvSpPr>
              <p:spPr bwMode="auto">
                <a:xfrm flipV="1">
                  <a:off x="5727" y="1771"/>
                  <a:ext cx="16" cy="7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5" name="Line 21"/>
                <p:cNvSpPr>
                  <a:spLocks noChangeShapeType="1"/>
                </p:cNvSpPr>
                <p:nvPr/>
              </p:nvSpPr>
              <p:spPr bwMode="auto">
                <a:xfrm flipV="1">
                  <a:off x="5743" y="1695"/>
                  <a:ext cx="9" cy="7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6" name="Line 22"/>
                <p:cNvSpPr>
                  <a:spLocks noChangeShapeType="1"/>
                </p:cNvSpPr>
                <p:nvPr/>
              </p:nvSpPr>
              <p:spPr bwMode="auto">
                <a:xfrm flipV="1">
                  <a:off x="5752" y="1619"/>
                  <a:ext cx="3" cy="7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7" name="Line 23"/>
                <p:cNvSpPr>
                  <a:spLocks noChangeShapeType="1"/>
                </p:cNvSpPr>
                <p:nvPr/>
              </p:nvSpPr>
              <p:spPr bwMode="auto">
                <a:xfrm flipH="1" flipV="1">
                  <a:off x="5752" y="1572"/>
                  <a:ext cx="3" cy="4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8" name="Line 24"/>
                <p:cNvSpPr>
                  <a:spLocks noChangeShapeType="1"/>
                </p:cNvSpPr>
                <p:nvPr/>
              </p:nvSpPr>
              <p:spPr bwMode="auto">
                <a:xfrm flipH="1" flipV="1">
                  <a:off x="5745" y="1526"/>
                  <a:ext cx="7" cy="4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9" name="Line 25"/>
                <p:cNvSpPr>
                  <a:spLocks noChangeShapeType="1"/>
                </p:cNvSpPr>
                <p:nvPr/>
              </p:nvSpPr>
              <p:spPr bwMode="auto">
                <a:xfrm flipH="1" flipV="1">
                  <a:off x="5734" y="1480"/>
                  <a:ext cx="11" cy="4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0" name="Line 26"/>
                <p:cNvSpPr>
                  <a:spLocks noChangeShapeType="1"/>
                </p:cNvSpPr>
                <p:nvPr/>
              </p:nvSpPr>
              <p:spPr bwMode="auto">
                <a:xfrm flipH="1" flipV="1">
                  <a:off x="5719" y="1436"/>
                  <a:ext cx="15" cy="4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1" name="Line 27"/>
                <p:cNvSpPr>
                  <a:spLocks noChangeShapeType="1"/>
                </p:cNvSpPr>
                <p:nvPr/>
              </p:nvSpPr>
              <p:spPr bwMode="auto">
                <a:xfrm flipH="1" flipV="1">
                  <a:off x="5700" y="1393"/>
                  <a:ext cx="19" cy="4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2" name="Line 28"/>
                <p:cNvSpPr>
                  <a:spLocks noChangeShapeType="1"/>
                </p:cNvSpPr>
                <p:nvPr/>
              </p:nvSpPr>
              <p:spPr bwMode="auto">
                <a:xfrm flipH="1" flipV="1">
                  <a:off x="5674" y="1354"/>
                  <a:ext cx="26" cy="3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3" name="Line 29"/>
                <p:cNvSpPr>
                  <a:spLocks noChangeShapeType="1"/>
                </p:cNvSpPr>
                <p:nvPr/>
              </p:nvSpPr>
              <p:spPr bwMode="auto">
                <a:xfrm flipH="1" flipV="1">
                  <a:off x="5647" y="1323"/>
                  <a:ext cx="27" cy="3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4" name="Line 30"/>
                <p:cNvSpPr>
                  <a:spLocks noChangeShapeType="1"/>
                </p:cNvSpPr>
                <p:nvPr/>
              </p:nvSpPr>
              <p:spPr bwMode="auto">
                <a:xfrm flipH="1" flipV="1">
                  <a:off x="5617" y="1296"/>
                  <a:ext cx="30"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5" name="Line 31"/>
                <p:cNvSpPr>
                  <a:spLocks noChangeShapeType="1"/>
                </p:cNvSpPr>
                <p:nvPr/>
              </p:nvSpPr>
              <p:spPr bwMode="auto">
                <a:xfrm flipH="1" flipV="1">
                  <a:off x="5583" y="1276"/>
                  <a:ext cx="34" cy="2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6" name="Line 32"/>
                <p:cNvSpPr>
                  <a:spLocks noChangeShapeType="1"/>
                </p:cNvSpPr>
                <p:nvPr/>
              </p:nvSpPr>
              <p:spPr bwMode="auto">
                <a:xfrm flipH="1" flipV="1">
                  <a:off x="5547" y="1261"/>
                  <a:ext cx="36" cy="1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7" name="Line 33"/>
                <p:cNvSpPr>
                  <a:spLocks noChangeShapeType="1"/>
                </p:cNvSpPr>
                <p:nvPr/>
              </p:nvSpPr>
              <p:spPr bwMode="auto">
                <a:xfrm flipH="1" flipV="1">
                  <a:off x="5509" y="1254"/>
                  <a:ext cx="38"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8" name="Line 34"/>
                <p:cNvSpPr>
                  <a:spLocks noChangeShapeType="1"/>
                </p:cNvSpPr>
                <p:nvPr/>
              </p:nvSpPr>
              <p:spPr bwMode="auto">
                <a:xfrm flipH="1" flipV="1">
                  <a:off x="5470" y="1252"/>
                  <a:ext cx="39"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9" name="Line 35"/>
                <p:cNvSpPr>
                  <a:spLocks noChangeShapeType="1"/>
                </p:cNvSpPr>
                <p:nvPr/>
              </p:nvSpPr>
              <p:spPr bwMode="auto">
                <a:xfrm flipH="1">
                  <a:off x="5430" y="1252"/>
                  <a:ext cx="40"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0" name="Line 36"/>
                <p:cNvSpPr>
                  <a:spLocks noChangeShapeType="1"/>
                </p:cNvSpPr>
                <p:nvPr/>
              </p:nvSpPr>
              <p:spPr bwMode="auto">
                <a:xfrm flipH="1">
                  <a:off x="5392" y="1260"/>
                  <a:ext cx="38"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1" name="Line 37"/>
                <p:cNvSpPr>
                  <a:spLocks noChangeShapeType="1"/>
                </p:cNvSpPr>
                <p:nvPr/>
              </p:nvSpPr>
              <p:spPr bwMode="auto">
                <a:xfrm flipH="1">
                  <a:off x="5356" y="1273"/>
                  <a:ext cx="36" cy="2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2" name="Line 38"/>
                <p:cNvSpPr>
                  <a:spLocks noChangeShapeType="1"/>
                </p:cNvSpPr>
                <p:nvPr/>
              </p:nvSpPr>
              <p:spPr bwMode="auto">
                <a:xfrm flipH="1">
                  <a:off x="5324" y="1293"/>
                  <a:ext cx="32" cy="2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3" name="Line 39"/>
                <p:cNvSpPr>
                  <a:spLocks noChangeShapeType="1"/>
                </p:cNvSpPr>
                <p:nvPr/>
              </p:nvSpPr>
              <p:spPr bwMode="auto">
                <a:xfrm flipH="1">
                  <a:off x="5295" y="1316"/>
                  <a:ext cx="29"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4" name="Line 40"/>
                <p:cNvSpPr>
                  <a:spLocks noChangeShapeType="1"/>
                </p:cNvSpPr>
                <p:nvPr/>
              </p:nvSpPr>
              <p:spPr bwMode="auto">
                <a:xfrm flipH="1">
                  <a:off x="5268" y="1343"/>
                  <a:ext cx="27" cy="2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5" name="Line 41"/>
                <p:cNvSpPr>
                  <a:spLocks noChangeShapeType="1"/>
                </p:cNvSpPr>
                <p:nvPr/>
              </p:nvSpPr>
              <p:spPr bwMode="auto">
                <a:xfrm flipH="1">
                  <a:off x="5244" y="1372"/>
                  <a:ext cx="24" cy="3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6" name="Line 42"/>
                <p:cNvSpPr>
                  <a:spLocks noChangeShapeType="1"/>
                </p:cNvSpPr>
                <p:nvPr/>
              </p:nvSpPr>
              <p:spPr bwMode="auto">
                <a:xfrm flipH="1">
                  <a:off x="5222" y="1404"/>
                  <a:ext cx="22" cy="3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7" name="Line 43"/>
                <p:cNvSpPr>
                  <a:spLocks noChangeShapeType="1"/>
                </p:cNvSpPr>
                <p:nvPr/>
              </p:nvSpPr>
              <p:spPr bwMode="auto">
                <a:xfrm flipH="1">
                  <a:off x="5196" y="1439"/>
                  <a:ext cx="26" cy="5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8" name="Line 44"/>
                <p:cNvSpPr>
                  <a:spLocks noChangeShapeType="1"/>
                </p:cNvSpPr>
                <p:nvPr/>
              </p:nvSpPr>
              <p:spPr bwMode="auto">
                <a:xfrm flipH="1">
                  <a:off x="5174" y="1489"/>
                  <a:ext cx="22" cy="5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9" name="Line 45"/>
                <p:cNvSpPr>
                  <a:spLocks noChangeShapeType="1"/>
                </p:cNvSpPr>
                <p:nvPr/>
              </p:nvSpPr>
              <p:spPr bwMode="auto">
                <a:xfrm flipH="1">
                  <a:off x="5158" y="1542"/>
                  <a:ext cx="16" cy="5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0" name="Line 46"/>
                <p:cNvSpPr>
                  <a:spLocks noChangeShapeType="1"/>
                </p:cNvSpPr>
                <p:nvPr/>
              </p:nvSpPr>
              <p:spPr bwMode="auto">
                <a:xfrm flipH="1">
                  <a:off x="5147" y="1597"/>
                  <a:ext cx="11" cy="5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1" name="Line 47"/>
                <p:cNvSpPr>
                  <a:spLocks noChangeShapeType="1"/>
                </p:cNvSpPr>
                <p:nvPr/>
              </p:nvSpPr>
              <p:spPr bwMode="auto">
                <a:xfrm flipH="1">
                  <a:off x="5140" y="1653"/>
                  <a:ext cx="7" cy="5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2" name="Line 48"/>
                <p:cNvSpPr>
                  <a:spLocks noChangeShapeType="1"/>
                </p:cNvSpPr>
                <p:nvPr/>
              </p:nvSpPr>
              <p:spPr bwMode="auto">
                <a:xfrm flipH="1">
                  <a:off x="5137" y="1711"/>
                  <a:ext cx="3" cy="7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3" name="Line 49"/>
                <p:cNvSpPr>
                  <a:spLocks noChangeShapeType="1"/>
                </p:cNvSpPr>
                <p:nvPr/>
              </p:nvSpPr>
              <p:spPr bwMode="auto">
                <a:xfrm>
                  <a:off x="5137" y="1786"/>
                  <a:ext cx="3" cy="7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4" name="Line 50"/>
                <p:cNvSpPr>
                  <a:spLocks noChangeShapeType="1"/>
                </p:cNvSpPr>
                <p:nvPr/>
              </p:nvSpPr>
              <p:spPr bwMode="auto">
                <a:xfrm>
                  <a:off x="5140" y="1860"/>
                  <a:ext cx="7" cy="7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5" name="Line 51"/>
                <p:cNvSpPr>
                  <a:spLocks noChangeShapeType="1"/>
                </p:cNvSpPr>
                <p:nvPr/>
              </p:nvSpPr>
              <p:spPr bwMode="auto">
                <a:xfrm>
                  <a:off x="5147" y="1935"/>
                  <a:ext cx="10" cy="7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6" name="Line 52"/>
                <p:cNvSpPr>
                  <a:spLocks noChangeShapeType="1"/>
                </p:cNvSpPr>
                <p:nvPr/>
              </p:nvSpPr>
              <p:spPr bwMode="auto">
                <a:xfrm>
                  <a:off x="5157" y="2010"/>
                  <a:ext cx="12" cy="6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7" name="Line 53"/>
                <p:cNvSpPr>
                  <a:spLocks noChangeShapeType="1"/>
                </p:cNvSpPr>
                <p:nvPr/>
              </p:nvSpPr>
              <p:spPr bwMode="auto">
                <a:xfrm>
                  <a:off x="5169" y="2074"/>
                  <a:ext cx="15" cy="6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8" name="Line 54"/>
                <p:cNvSpPr>
                  <a:spLocks noChangeShapeType="1"/>
                </p:cNvSpPr>
                <p:nvPr/>
              </p:nvSpPr>
              <p:spPr bwMode="auto">
                <a:xfrm>
                  <a:off x="5184" y="2137"/>
                  <a:ext cx="17" cy="6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9" name="Line 55"/>
                <p:cNvSpPr>
                  <a:spLocks noChangeShapeType="1"/>
                </p:cNvSpPr>
                <p:nvPr/>
              </p:nvSpPr>
              <p:spPr bwMode="auto">
                <a:xfrm>
                  <a:off x="5201" y="2199"/>
                  <a:ext cx="24" cy="6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0" name="Line 56"/>
                <p:cNvSpPr>
                  <a:spLocks noChangeShapeType="1"/>
                </p:cNvSpPr>
                <p:nvPr/>
              </p:nvSpPr>
              <p:spPr bwMode="auto">
                <a:xfrm>
                  <a:off x="5225" y="2260"/>
                  <a:ext cx="7" cy="3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1" name="Line 57"/>
                <p:cNvSpPr>
                  <a:spLocks noChangeShapeType="1"/>
                </p:cNvSpPr>
                <p:nvPr/>
              </p:nvSpPr>
              <p:spPr bwMode="auto">
                <a:xfrm>
                  <a:off x="5232" y="2291"/>
                  <a:ext cx="15" cy="5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2" name="Line 58"/>
                <p:cNvSpPr>
                  <a:spLocks noChangeShapeType="1"/>
                </p:cNvSpPr>
                <p:nvPr/>
              </p:nvSpPr>
              <p:spPr bwMode="auto">
                <a:xfrm>
                  <a:off x="5247" y="2342"/>
                  <a:ext cx="16" cy="5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3" name="Line 59"/>
                <p:cNvSpPr>
                  <a:spLocks noChangeShapeType="1"/>
                </p:cNvSpPr>
                <p:nvPr/>
              </p:nvSpPr>
              <p:spPr bwMode="auto">
                <a:xfrm>
                  <a:off x="5263" y="2393"/>
                  <a:ext cx="19" cy="5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4" name="Line 60"/>
                <p:cNvSpPr>
                  <a:spLocks noChangeShapeType="1"/>
                </p:cNvSpPr>
                <p:nvPr/>
              </p:nvSpPr>
              <p:spPr bwMode="auto">
                <a:xfrm>
                  <a:off x="5282" y="2445"/>
                  <a:ext cx="24" cy="5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5" name="Line 61"/>
                <p:cNvSpPr>
                  <a:spLocks noChangeShapeType="1"/>
                </p:cNvSpPr>
                <p:nvPr/>
              </p:nvSpPr>
              <p:spPr bwMode="auto">
                <a:xfrm>
                  <a:off x="5306" y="2495"/>
                  <a:ext cx="24" cy="4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6" name="Line 62"/>
                <p:cNvSpPr>
                  <a:spLocks noChangeShapeType="1"/>
                </p:cNvSpPr>
                <p:nvPr/>
              </p:nvSpPr>
              <p:spPr bwMode="auto">
                <a:xfrm>
                  <a:off x="5330" y="2543"/>
                  <a:ext cx="28" cy="4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7" name="Line 63"/>
                <p:cNvSpPr>
                  <a:spLocks noChangeShapeType="1"/>
                </p:cNvSpPr>
                <p:nvPr/>
              </p:nvSpPr>
              <p:spPr bwMode="auto">
                <a:xfrm>
                  <a:off x="5358" y="2590"/>
                  <a:ext cx="34" cy="4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8" name="Line 64"/>
                <p:cNvSpPr>
                  <a:spLocks noChangeShapeType="1"/>
                </p:cNvSpPr>
                <p:nvPr/>
              </p:nvSpPr>
              <p:spPr bwMode="auto">
                <a:xfrm>
                  <a:off x="5392" y="2634"/>
                  <a:ext cx="35" cy="4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9" name="Line 65"/>
                <p:cNvSpPr>
                  <a:spLocks noChangeShapeType="1"/>
                </p:cNvSpPr>
                <p:nvPr/>
              </p:nvSpPr>
              <p:spPr bwMode="auto">
                <a:xfrm>
                  <a:off x="5427" y="2674"/>
                  <a:ext cx="39" cy="3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0" name="Line 66"/>
                <p:cNvSpPr>
                  <a:spLocks noChangeShapeType="1"/>
                </p:cNvSpPr>
                <p:nvPr/>
              </p:nvSpPr>
              <p:spPr bwMode="auto">
                <a:xfrm>
                  <a:off x="5466" y="2712"/>
                  <a:ext cx="43" cy="3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1" name="Line 67"/>
                <p:cNvSpPr>
                  <a:spLocks noChangeShapeType="1"/>
                </p:cNvSpPr>
                <p:nvPr/>
              </p:nvSpPr>
              <p:spPr bwMode="auto">
                <a:xfrm>
                  <a:off x="5509" y="2744"/>
                  <a:ext cx="31" cy="2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2" name="Line 68"/>
                <p:cNvSpPr>
                  <a:spLocks noChangeShapeType="1"/>
                </p:cNvSpPr>
                <p:nvPr/>
              </p:nvSpPr>
              <p:spPr bwMode="auto">
                <a:xfrm>
                  <a:off x="5540" y="2764"/>
                  <a:ext cx="34"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3" name="Line 69"/>
                <p:cNvSpPr>
                  <a:spLocks noChangeShapeType="1"/>
                </p:cNvSpPr>
                <p:nvPr/>
              </p:nvSpPr>
              <p:spPr bwMode="auto">
                <a:xfrm>
                  <a:off x="5574" y="2780"/>
                  <a:ext cx="35"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4" name="Line 70"/>
                <p:cNvSpPr>
                  <a:spLocks noChangeShapeType="1"/>
                </p:cNvSpPr>
                <p:nvPr/>
              </p:nvSpPr>
              <p:spPr bwMode="auto">
                <a:xfrm>
                  <a:off x="5609" y="2793"/>
                  <a:ext cx="35"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5" name="Line 71"/>
                <p:cNvSpPr>
                  <a:spLocks noChangeShapeType="1"/>
                </p:cNvSpPr>
                <p:nvPr/>
              </p:nvSpPr>
              <p:spPr bwMode="auto">
                <a:xfrm>
                  <a:off x="5644" y="2803"/>
                  <a:ext cx="37" cy="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6" name="Line 72"/>
                <p:cNvSpPr>
                  <a:spLocks noChangeShapeType="1"/>
                </p:cNvSpPr>
                <p:nvPr/>
              </p:nvSpPr>
              <p:spPr bwMode="auto">
                <a:xfrm flipV="1">
                  <a:off x="5681" y="2805"/>
                  <a:ext cx="37"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7" name="Line 73"/>
                <p:cNvSpPr>
                  <a:spLocks noChangeShapeType="1"/>
                </p:cNvSpPr>
                <p:nvPr/>
              </p:nvSpPr>
              <p:spPr bwMode="auto">
                <a:xfrm flipV="1">
                  <a:off x="5718" y="2796"/>
                  <a:ext cx="36" cy="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8" name="Line 74"/>
                <p:cNvSpPr>
                  <a:spLocks noChangeShapeType="1"/>
                </p:cNvSpPr>
                <p:nvPr/>
              </p:nvSpPr>
              <p:spPr bwMode="auto">
                <a:xfrm flipV="1">
                  <a:off x="5754" y="2785"/>
                  <a:ext cx="25"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9" name="Line 75"/>
                <p:cNvSpPr>
                  <a:spLocks noChangeShapeType="1"/>
                </p:cNvSpPr>
                <p:nvPr/>
              </p:nvSpPr>
              <p:spPr bwMode="auto">
                <a:xfrm flipV="1">
                  <a:off x="5779" y="2769"/>
                  <a:ext cx="21"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0" name="Line 76"/>
                <p:cNvSpPr>
                  <a:spLocks noChangeShapeType="1"/>
                </p:cNvSpPr>
                <p:nvPr/>
              </p:nvSpPr>
              <p:spPr bwMode="auto">
                <a:xfrm flipV="1">
                  <a:off x="5800" y="2750"/>
                  <a:ext cx="19" cy="1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1" name="Line 77"/>
                <p:cNvSpPr>
                  <a:spLocks noChangeShapeType="1"/>
                </p:cNvSpPr>
                <p:nvPr/>
              </p:nvSpPr>
              <p:spPr bwMode="auto">
                <a:xfrm flipV="1">
                  <a:off x="5819" y="2729"/>
                  <a:ext cx="13"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2" name="Line 78"/>
                <p:cNvSpPr>
                  <a:spLocks noChangeShapeType="1"/>
                </p:cNvSpPr>
                <p:nvPr/>
              </p:nvSpPr>
              <p:spPr bwMode="auto">
                <a:xfrm flipV="1">
                  <a:off x="5832" y="2706"/>
                  <a:ext cx="11" cy="2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3" name="Line 79"/>
                <p:cNvSpPr>
                  <a:spLocks noChangeShapeType="1"/>
                </p:cNvSpPr>
                <p:nvPr/>
              </p:nvSpPr>
              <p:spPr bwMode="auto">
                <a:xfrm flipV="1">
                  <a:off x="5843" y="2682"/>
                  <a:ext cx="9" cy="2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4" name="Line 80"/>
                <p:cNvSpPr>
                  <a:spLocks noChangeShapeType="1"/>
                </p:cNvSpPr>
                <p:nvPr/>
              </p:nvSpPr>
              <p:spPr bwMode="auto">
                <a:xfrm flipV="1">
                  <a:off x="5852" y="2655"/>
                  <a:ext cx="5"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5" name="Line 81"/>
                <p:cNvSpPr>
                  <a:spLocks noChangeShapeType="1"/>
                </p:cNvSpPr>
                <p:nvPr/>
              </p:nvSpPr>
              <p:spPr bwMode="auto">
                <a:xfrm flipV="1">
                  <a:off x="5857" y="2629"/>
                  <a:ext cx="1" cy="2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6" name="Line 82"/>
                <p:cNvSpPr>
                  <a:spLocks noChangeShapeType="1"/>
                </p:cNvSpPr>
                <p:nvPr/>
              </p:nvSpPr>
              <p:spPr bwMode="auto">
                <a:xfrm flipV="1">
                  <a:off x="5858" y="2602"/>
                  <a:ext cx="0"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7" name="Line 83"/>
                <p:cNvSpPr>
                  <a:spLocks noChangeShapeType="1"/>
                </p:cNvSpPr>
                <p:nvPr/>
              </p:nvSpPr>
              <p:spPr bwMode="auto">
                <a:xfrm flipH="1" flipV="1">
                  <a:off x="5855" y="2576"/>
                  <a:ext cx="3" cy="2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8" name="Freeform 84"/>
                <p:cNvSpPr>
                  <a:spLocks/>
                </p:cNvSpPr>
                <p:nvPr/>
              </p:nvSpPr>
              <p:spPr bwMode="auto">
                <a:xfrm>
                  <a:off x="4705" y="1692"/>
                  <a:ext cx="591" cy="1072"/>
                </a:xfrm>
                <a:custGeom>
                  <a:avLst/>
                  <a:gdLst>
                    <a:gd name="T0" fmla="*/ 70 w 591"/>
                    <a:gd name="T1" fmla="*/ 2 h 1072"/>
                    <a:gd name="T2" fmla="*/ 107 w 591"/>
                    <a:gd name="T3" fmla="*/ 15 h 1072"/>
                    <a:gd name="T4" fmla="*/ 142 w 591"/>
                    <a:gd name="T5" fmla="*/ 37 h 1072"/>
                    <a:gd name="T6" fmla="*/ 191 w 591"/>
                    <a:gd name="T7" fmla="*/ 81 h 1072"/>
                    <a:gd name="T8" fmla="*/ 253 w 591"/>
                    <a:gd name="T9" fmla="*/ 155 h 1072"/>
                    <a:gd name="T10" fmla="*/ 331 w 591"/>
                    <a:gd name="T11" fmla="*/ 281 h 1072"/>
                    <a:gd name="T12" fmla="*/ 394 w 591"/>
                    <a:gd name="T13" fmla="*/ 415 h 1072"/>
                    <a:gd name="T14" fmla="*/ 445 w 591"/>
                    <a:gd name="T15" fmla="*/ 537 h 1072"/>
                    <a:gd name="T16" fmla="*/ 498 w 591"/>
                    <a:gd name="T17" fmla="*/ 668 h 1072"/>
                    <a:gd name="T18" fmla="*/ 554 w 591"/>
                    <a:gd name="T19" fmla="*/ 809 h 1072"/>
                    <a:gd name="T20" fmla="*/ 581 w 591"/>
                    <a:gd name="T21" fmla="*/ 904 h 1072"/>
                    <a:gd name="T22" fmla="*/ 590 w 591"/>
                    <a:gd name="T23" fmla="*/ 965 h 1072"/>
                    <a:gd name="T24" fmla="*/ 590 w 591"/>
                    <a:gd name="T25" fmla="*/ 997 h 1072"/>
                    <a:gd name="T26" fmla="*/ 583 w 591"/>
                    <a:gd name="T27" fmla="*/ 1030 h 1072"/>
                    <a:gd name="T28" fmla="*/ 569 w 591"/>
                    <a:gd name="T29" fmla="*/ 1056 h 1072"/>
                    <a:gd name="T30" fmla="*/ 543 w 591"/>
                    <a:gd name="T31" fmla="*/ 1070 h 1072"/>
                    <a:gd name="T32" fmla="*/ 504 w 591"/>
                    <a:gd name="T33" fmla="*/ 1066 h 1072"/>
                    <a:gd name="T34" fmla="*/ 468 w 591"/>
                    <a:gd name="T35" fmla="*/ 1043 h 1072"/>
                    <a:gd name="T36" fmla="*/ 437 w 591"/>
                    <a:gd name="T37" fmla="*/ 1013 h 1072"/>
                    <a:gd name="T38" fmla="*/ 396 w 591"/>
                    <a:gd name="T39" fmla="*/ 959 h 1072"/>
                    <a:gd name="T40" fmla="*/ 350 w 591"/>
                    <a:gd name="T41" fmla="*/ 872 h 1072"/>
                    <a:gd name="T42" fmla="*/ 320 w 591"/>
                    <a:gd name="T43" fmla="*/ 779 h 1072"/>
                    <a:gd name="T44" fmla="*/ 305 w 591"/>
                    <a:gd name="T45" fmla="*/ 684 h 1072"/>
                    <a:gd name="T46" fmla="*/ 256 w 591"/>
                    <a:gd name="T47" fmla="*/ 585 h 1072"/>
                    <a:gd name="T48" fmla="*/ 160 w 591"/>
                    <a:gd name="T49" fmla="*/ 464 h 1072"/>
                    <a:gd name="T50" fmla="*/ 78 w 591"/>
                    <a:gd name="T51" fmla="*/ 333 h 1072"/>
                    <a:gd name="T52" fmla="*/ 27 w 591"/>
                    <a:gd name="T53" fmla="*/ 219 h 1072"/>
                    <a:gd name="T54" fmla="*/ 3 w 591"/>
                    <a:gd name="T55" fmla="*/ 127 h 1072"/>
                    <a:gd name="T56" fmla="*/ 0 w 591"/>
                    <a:gd name="T57" fmla="*/ 95 h 1072"/>
                    <a:gd name="T58" fmla="*/ 2 w 591"/>
                    <a:gd name="T59" fmla="*/ 59 h 1072"/>
                    <a:gd name="T60" fmla="*/ 12 w 591"/>
                    <a:gd name="T61" fmla="*/ 29 h 1072"/>
                    <a:gd name="T62" fmla="*/ 35 w 591"/>
                    <a:gd name="T63" fmla="*/ 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1" h="1072">
                      <a:moveTo>
                        <a:pt x="52" y="0"/>
                      </a:moveTo>
                      <a:lnTo>
                        <a:pt x="70" y="2"/>
                      </a:lnTo>
                      <a:lnTo>
                        <a:pt x="90" y="7"/>
                      </a:lnTo>
                      <a:lnTo>
                        <a:pt x="107" y="15"/>
                      </a:lnTo>
                      <a:lnTo>
                        <a:pt x="126" y="25"/>
                      </a:lnTo>
                      <a:lnTo>
                        <a:pt x="142" y="37"/>
                      </a:lnTo>
                      <a:lnTo>
                        <a:pt x="155" y="48"/>
                      </a:lnTo>
                      <a:lnTo>
                        <a:pt x="191" y="81"/>
                      </a:lnTo>
                      <a:lnTo>
                        <a:pt x="224" y="117"/>
                      </a:lnTo>
                      <a:lnTo>
                        <a:pt x="253" y="155"/>
                      </a:lnTo>
                      <a:lnTo>
                        <a:pt x="294" y="217"/>
                      </a:lnTo>
                      <a:lnTo>
                        <a:pt x="331" y="281"/>
                      </a:lnTo>
                      <a:lnTo>
                        <a:pt x="364" y="347"/>
                      </a:lnTo>
                      <a:lnTo>
                        <a:pt x="394" y="415"/>
                      </a:lnTo>
                      <a:lnTo>
                        <a:pt x="420" y="476"/>
                      </a:lnTo>
                      <a:lnTo>
                        <a:pt x="445" y="537"/>
                      </a:lnTo>
                      <a:lnTo>
                        <a:pt x="466" y="601"/>
                      </a:lnTo>
                      <a:lnTo>
                        <a:pt x="498" y="668"/>
                      </a:lnTo>
                      <a:lnTo>
                        <a:pt x="528" y="738"/>
                      </a:lnTo>
                      <a:lnTo>
                        <a:pt x="554" y="809"/>
                      </a:lnTo>
                      <a:lnTo>
                        <a:pt x="569" y="856"/>
                      </a:lnTo>
                      <a:lnTo>
                        <a:pt x="581" y="904"/>
                      </a:lnTo>
                      <a:lnTo>
                        <a:pt x="590" y="952"/>
                      </a:lnTo>
                      <a:lnTo>
                        <a:pt x="590" y="965"/>
                      </a:lnTo>
                      <a:lnTo>
                        <a:pt x="591" y="981"/>
                      </a:lnTo>
                      <a:lnTo>
                        <a:pt x="590" y="997"/>
                      </a:lnTo>
                      <a:lnTo>
                        <a:pt x="587" y="1014"/>
                      </a:lnTo>
                      <a:lnTo>
                        <a:pt x="583" y="1030"/>
                      </a:lnTo>
                      <a:lnTo>
                        <a:pt x="577" y="1043"/>
                      </a:lnTo>
                      <a:lnTo>
                        <a:pt x="569" y="1056"/>
                      </a:lnTo>
                      <a:lnTo>
                        <a:pt x="558" y="1066"/>
                      </a:lnTo>
                      <a:lnTo>
                        <a:pt x="543" y="1070"/>
                      </a:lnTo>
                      <a:lnTo>
                        <a:pt x="523" y="1072"/>
                      </a:lnTo>
                      <a:lnTo>
                        <a:pt x="504" y="1066"/>
                      </a:lnTo>
                      <a:lnTo>
                        <a:pt x="485" y="1056"/>
                      </a:lnTo>
                      <a:lnTo>
                        <a:pt x="468" y="1043"/>
                      </a:lnTo>
                      <a:lnTo>
                        <a:pt x="452" y="1029"/>
                      </a:lnTo>
                      <a:lnTo>
                        <a:pt x="437" y="1013"/>
                      </a:lnTo>
                      <a:lnTo>
                        <a:pt x="425" y="998"/>
                      </a:lnTo>
                      <a:lnTo>
                        <a:pt x="396" y="959"/>
                      </a:lnTo>
                      <a:lnTo>
                        <a:pt x="371" y="916"/>
                      </a:lnTo>
                      <a:lnTo>
                        <a:pt x="350" y="872"/>
                      </a:lnTo>
                      <a:lnTo>
                        <a:pt x="333" y="825"/>
                      </a:lnTo>
                      <a:lnTo>
                        <a:pt x="320" y="779"/>
                      </a:lnTo>
                      <a:lnTo>
                        <a:pt x="310" y="730"/>
                      </a:lnTo>
                      <a:lnTo>
                        <a:pt x="305" y="684"/>
                      </a:lnTo>
                      <a:lnTo>
                        <a:pt x="301" y="639"/>
                      </a:lnTo>
                      <a:lnTo>
                        <a:pt x="256" y="585"/>
                      </a:lnTo>
                      <a:lnTo>
                        <a:pt x="207" y="525"/>
                      </a:lnTo>
                      <a:lnTo>
                        <a:pt x="160" y="464"/>
                      </a:lnTo>
                      <a:lnTo>
                        <a:pt x="117" y="400"/>
                      </a:lnTo>
                      <a:lnTo>
                        <a:pt x="78" y="333"/>
                      </a:lnTo>
                      <a:lnTo>
                        <a:pt x="45" y="264"/>
                      </a:lnTo>
                      <a:lnTo>
                        <a:pt x="27" y="219"/>
                      </a:lnTo>
                      <a:lnTo>
                        <a:pt x="13" y="173"/>
                      </a:lnTo>
                      <a:lnTo>
                        <a:pt x="3" y="127"/>
                      </a:lnTo>
                      <a:lnTo>
                        <a:pt x="2" y="112"/>
                      </a:lnTo>
                      <a:lnTo>
                        <a:pt x="0" y="95"/>
                      </a:lnTo>
                      <a:lnTo>
                        <a:pt x="0" y="78"/>
                      </a:lnTo>
                      <a:lnTo>
                        <a:pt x="2" y="59"/>
                      </a:lnTo>
                      <a:lnTo>
                        <a:pt x="5" y="43"/>
                      </a:lnTo>
                      <a:lnTo>
                        <a:pt x="12" y="29"/>
                      </a:lnTo>
                      <a:lnTo>
                        <a:pt x="21" y="15"/>
                      </a:lnTo>
                      <a:lnTo>
                        <a:pt x="35" y="7"/>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Line 85"/>
                <p:cNvSpPr>
                  <a:spLocks noChangeShapeType="1"/>
                </p:cNvSpPr>
                <p:nvPr/>
              </p:nvSpPr>
              <p:spPr bwMode="auto">
                <a:xfrm flipH="1" flipV="1">
                  <a:off x="5233" y="2430"/>
                  <a:ext cx="26" cy="7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0" name="Line 86"/>
                <p:cNvSpPr>
                  <a:spLocks noChangeShapeType="1"/>
                </p:cNvSpPr>
                <p:nvPr/>
              </p:nvSpPr>
              <p:spPr bwMode="auto">
                <a:xfrm flipH="1" flipV="1">
                  <a:off x="5203" y="2360"/>
                  <a:ext cx="30" cy="7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1" name="Line 87"/>
                <p:cNvSpPr>
                  <a:spLocks noChangeShapeType="1"/>
                </p:cNvSpPr>
                <p:nvPr/>
              </p:nvSpPr>
              <p:spPr bwMode="auto">
                <a:xfrm flipH="1" flipV="1">
                  <a:off x="5171" y="2293"/>
                  <a:ext cx="32" cy="6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2" name="Line 88"/>
                <p:cNvSpPr>
                  <a:spLocks noChangeShapeType="1"/>
                </p:cNvSpPr>
                <p:nvPr/>
              </p:nvSpPr>
              <p:spPr bwMode="auto">
                <a:xfrm flipH="1" flipV="1">
                  <a:off x="5150" y="2229"/>
                  <a:ext cx="21" cy="6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3" name="Line 89"/>
                <p:cNvSpPr>
                  <a:spLocks noChangeShapeType="1"/>
                </p:cNvSpPr>
                <p:nvPr/>
              </p:nvSpPr>
              <p:spPr bwMode="auto">
                <a:xfrm flipH="1" flipV="1">
                  <a:off x="5125" y="2168"/>
                  <a:ext cx="25" cy="6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4" name="Line 90"/>
                <p:cNvSpPr>
                  <a:spLocks noChangeShapeType="1"/>
                </p:cNvSpPr>
                <p:nvPr/>
              </p:nvSpPr>
              <p:spPr bwMode="auto">
                <a:xfrm flipH="1" flipV="1">
                  <a:off x="5099" y="2107"/>
                  <a:ext cx="26" cy="6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5" name="Line 91"/>
                <p:cNvSpPr>
                  <a:spLocks noChangeShapeType="1"/>
                </p:cNvSpPr>
                <p:nvPr/>
              </p:nvSpPr>
              <p:spPr bwMode="auto">
                <a:xfrm flipH="1" flipV="1">
                  <a:off x="5069" y="2039"/>
                  <a:ext cx="30" cy="6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6" name="Line 92"/>
                <p:cNvSpPr>
                  <a:spLocks noChangeShapeType="1"/>
                </p:cNvSpPr>
                <p:nvPr/>
              </p:nvSpPr>
              <p:spPr bwMode="auto">
                <a:xfrm flipH="1" flipV="1">
                  <a:off x="5036" y="1973"/>
                  <a:ext cx="33" cy="6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7" name="Line 93"/>
                <p:cNvSpPr>
                  <a:spLocks noChangeShapeType="1"/>
                </p:cNvSpPr>
                <p:nvPr/>
              </p:nvSpPr>
              <p:spPr bwMode="auto">
                <a:xfrm flipH="1" flipV="1">
                  <a:off x="4999" y="1909"/>
                  <a:ext cx="37" cy="6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8" name="Line 94"/>
                <p:cNvSpPr>
                  <a:spLocks noChangeShapeType="1"/>
                </p:cNvSpPr>
                <p:nvPr/>
              </p:nvSpPr>
              <p:spPr bwMode="auto">
                <a:xfrm flipH="1" flipV="1">
                  <a:off x="4958" y="1847"/>
                  <a:ext cx="41" cy="6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9" name="Line 95"/>
                <p:cNvSpPr>
                  <a:spLocks noChangeShapeType="1"/>
                </p:cNvSpPr>
                <p:nvPr/>
              </p:nvSpPr>
              <p:spPr bwMode="auto">
                <a:xfrm flipH="1" flipV="1">
                  <a:off x="4929" y="1809"/>
                  <a:ext cx="29" cy="3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0" name="Line 96"/>
                <p:cNvSpPr>
                  <a:spLocks noChangeShapeType="1"/>
                </p:cNvSpPr>
                <p:nvPr/>
              </p:nvSpPr>
              <p:spPr bwMode="auto">
                <a:xfrm flipH="1" flipV="1">
                  <a:off x="4896" y="1773"/>
                  <a:ext cx="33" cy="3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1" name="Line 97"/>
                <p:cNvSpPr>
                  <a:spLocks noChangeShapeType="1"/>
                </p:cNvSpPr>
                <p:nvPr/>
              </p:nvSpPr>
              <p:spPr bwMode="auto">
                <a:xfrm flipH="1" flipV="1">
                  <a:off x="4860" y="1740"/>
                  <a:ext cx="36" cy="3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2" name="Line 98"/>
                <p:cNvSpPr>
                  <a:spLocks noChangeShapeType="1"/>
                </p:cNvSpPr>
                <p:nvPr/>
              </p:nvSpPr>
              <p:spPr bwMode="auto">
                <a:xfrm flipH="1" flipV="1">
                  <a:off x="4847" y="1729"/>
                  <a:ext cx="13"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3" name="Line 99"/>
                <p:cNvSpPr>
                  <a:spLocks noChangeShapeType="1"/>
                </p:cNvSpPr>
                <p:nvPr/>
              </p:nvSpPr>
              <p:spPr bwMode="auto">
                <a:xfrm flipH="1" flipV="1">
                  <a:off x="4831" y="1717"/>
                  <a:ext cx="16" cy="1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4" name="Line 100"/>
                <p:cNvSpPr>
                  <a:spLocks noChangeShapeType="1"/>
                </p:cNvSpPr>
                <p:nvPr/>
              </p:nvSpPr>
              <p:spPr bwMode="auto">
                <a:xfrm flipH="1" flipV="1">
                  <a:off x="4812" y="1707"/>
                  <a:ext cx="19"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5" name="Line 101"/>
                <p:cNvSpPr>
                  <a:spLocks noChangeShapeType="1"/>
                </p:cNvSpPr>
                <p:nvPr/>
              </p:nvSpPr>
              <p:spPr bwMode="auto">
                <a:xfrm flipH="1" flipV="1">
                  <a:off x="4795" y="1699"/>
                  <a:ext cx="17"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6" name="Line 102"/>
                <p:cNvSpPr>
                  <a:spLocks noChangeShapeType="1"/>
                </p:cNvSpPr>
                <p:nvPr/>
              </p:nvSpPr>
              <p:spPr bwMode="auto">
                <a:xfrm flipH="1" flipV="1">
                  <a:off x="4775" y="1694"/>
                  <a:ext cx="20" cy="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7" name="Line 103"/>
                <p:cNvSpPr>
                  <a:spLocks noChangeShapeType="1"/>
                </p:cNvSpPr>
                <p:nvPr/>
              </p:nvSpPr>
              <p:spPr bwMode="auto">
                <a:xfrm flipH="1" flipV="1">
                  <a:off x="4757" y="1692"/>
                  <a:ext cx="18"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8" name="Line 104"/>
                <p:cNvSpPr>
                  <a:spLocks noChangeShapeType="1"/>
                </p:cNvSpPr>
                <p:nvPr/>
              </p:nvSpPr>
              <p:spPr bwMode="auto">
                <a:xfrm flipH="1">
                  <a:off x="4740" y="1692"/>
                  <a:ext cx="17"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9" name="Line 105"/>
                <p:cNvSpPr>
                  <a:spLocks noChangeShapeType="1"/>
                </p:cNvSpPr>
                <p:nvPr/>
              </p:nvSpPr>
              <p:spPr bwMode="auto">
                <a:xfrm flipH="1">
                  <a:off x="4726" y="1699"/>
                  <a:ext cx="14"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0" name="Line 106"/>
                <p:cNvSpPr>
                  <a:spLocks noChangeShapeType="1"/>
                </p:cNvSpPr>
                <p:nvPr/>
              </p:nvSpPr>
              <p:spPr bwMode="auto">
                <a:xfrm flipH="1">
                  <a:off x="4717" y="1707"/>
                  <a:ext cx="9"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1" name="Line 107"/>
                <p:cNvSpPr>
                  <a:spLocks noChangeShapeType="1"/>
                </p:cNvSpPr>
                <p:nvPr/>
              </p:nvSpPr>
              <p:spPr bwMode="auto">
                <a:xfrm flipH="1">
                  <a:off x="4710" y="1721"/>
                  <a:ext cx="7"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2" name="Line 108"/>
                <p:cNvSpPr>
                  <a:spLocks noChangeShapeType="1"/>
                </p:cNvSpPr>
                <p:nvPr/>
              </p:nvSpPr>
              <p:spPr bwMode="auto">
                <a:xfrm flipH="1">
                  <a:off x="4707" y="1735"/>
                  <a:ext cx="3"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3" name="Line 109"/>
                <p:cNvSpPr>
                  <a:spLocks noChangeShapeType="1"/>
                </p:cNvSpPr>
                <p:nvPr/>
              </p:nvSpPr>
              <p:spPr bwMode="auto">
                <a:xfrm flipH="1">
                  <a:off x="4705" y="1751"/>
                  <a:ext cx="2" cy="1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4" name="Line 110"/>
                <p:cNvSpPr>
                  <a:spLocks noChangeShapeType="1"/>
                </p:cNvSpPr>
                <p:nvPr/>
              </p:nvSpPr>
              <p:spPr bwMode="auto">
                <a:xfrm>
                  <a:off x="4705" y="1770"/>
                  <a:ext cx="0"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5" name="Line 111"/>
                <p:cNvSpPr>
                  <a:spLocks noChangeShapeType="1"/>
                </p:cNvSpPr>
                <p:nvPr/>
              </p:nvSpPr>
              <p:spPr bwMode="auto">
                <a:xfrm>
                  <a:off x="4705" y="1787"/>
                  <a:ext cx="2"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6" name="Line 112"/>
                <p:cNvSpPr>
                  <a:spLocks noChangeShapeType="1"/>
                </p:cNvSpPr>
                <p:nvPr/>
              </p:nvSpPr>
              <p:spPr bwMode="auto">
                <a:xfrm>
                  <a:off x="4707" y="1804"/>
                  <a:ext cx="1" cy="1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7" name="Line 113"/>
                <p:cNvSpPr>
                  <a:spLocks noChangeShapeType="1"/>
                </p:cNvSpPr>
                <p:nvPr/>
              </p:nvSpPr>
              <p:spPr bwMode="auto">
                <a:xfrm>
                  <a:off x="4708" y="1819"/>
                  <a:ext cx="10" cy="4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8" name="Line 114"/>
                <p:cNvSpPr>
                  <a:spLocks noChangeShapeType="1"/>
                </p:cNvSpPr>
                <p:nvPr/>
              </p:nvSpPr>
              <p:spPr bwMode="auto">
                <a:xfrm>
                  <a:off x="4718" y="1865"/>
                  <a:ext cx="14" cy="4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9" name="Line 115"/>
                <p:cNvSpPr>
                  <a:spLocks noChangeShapeType="1"/>
                </p:cNvSpPr>
                <p:nvPr/>
              </p:nvSpPr>
              <p:spPr bwMode="auto">
                <a:xfrm>
                  <a:off x="4732" y="1911"/>
                  <a:ext cx="18" cy="4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0" name="Line 116"/>
                <p:cNvSpPr>
                  <a:spLocks noChangeShapeType="1"/>
                </p:cNvSpPr>
                <p:nvPr/>
              </p:nvSpPr>
              <p:spPr bwMode="auto">
                <a:xfrm>
                  <a:off x="4750" y="1956"/>
                  <a:ext cx="33" cy="6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1" name="Line 117"/>
                <p:cNvSpPr>
                  <a:spLocks noChangeShapeType="1"/>
                </p:cNvSpPr>
                <p:nvPr/>
              </p:nvSpPr>
              <p:spPr bwMode="auto">
                <a:xfrm>
                  <a:off x="4783" y="2025"/>
                  <a:ext cx="39" cy="6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2" name="Line 118"/>
                <p:cNvSpPr>
                  <a:spLocks noChangeShapeType="1"/>
                </p:cNvSpPr>
                <p:nvPr/>
              </p:nvSpPr>
              <p:spPr bwMode="auto">
                <a:xfrm>
                  <a:off x="4822" y="2092"/>
                  <a:ext cx="43" cy="6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3" name="Line 119"/>
                <p:cNvSpPr>
                  <a:spLocks noChangeShapeType="1"/>
                </p:cNvSpPr>
                <p:nvPr/>
              </p:nvSpPr>
              <p:spPr bwMode="auto">
                <a:xfrm>
                  <a:off x="4865" y="2156"/>
                  <a:ext cx="47" cy="6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4" name="Line 120"/>
                <p:cNvSpPr>
                  <a:spLocks noChangeShapeType="1"/>
                </p:cNvSpPr>
                <p:nvPr/>
              </p:nvSpPr>
              <p:spPr bwMode="auto">
                <a:xfrm>
                  <a:off x="4912" y="2217"/>
                  <a:ext cx="49" cy="6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5" name="Line 121"/>
                <p:cNvSpPr>
                  <a:spLocks noChangeShapeType="1"/>
                </p:cNvSpPr>
                <p:nvPr/>
              </p:nvSpPr>
              <p:spPr bwMode="auto">
                <a:xfrm>
                  <a:off x="4961" y="2277"/>
                  <a:ext cx="45" cy="5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6" name="Line 122"/>
                <p:cNvSpPr>
                  <a:spLocks noChangeShapeType="1"/>
                </p:cNvSpPr>
                <p:nvPr/>
              </p:nvSpPr>
              <p:spPr bwMode="auto">
                <a:xfrm>
                  <a:off x="5006" y="2331"/>
                  <a:ext cx="4" cy="4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7" name="Line 123"/>
                <p:cNvSpPr>
                  <a:spLocks noChangeShapeType="1"/>
                </p:cNvSpPr>
                <p:nvPr/>
              </p:nvSpPr>
              <p:spPr bwMode="auto">
                <a:xfrm>
                  <a:off x="5010" y="2376"/>
                  <a:ext cx="5" cy="4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8" name="Line 124"/>
                <p:cNvSpPr>
                  <a:spLocks noChangeShapeType="1"/>
                </p:cNvSpPr>
                <p:nvPr/>
              </p:nvSpPr>
              <p:spPr bwMode="auto">
                <a:xfrm>
                  <a:off x="5015" y="2422"/>
                  <a:ext cx="10" cy="4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9" name="Line 125"/>
                <p:cNvSpPr>
                  <a:spLocks noChangeShapeType="1"/>
                </p:cNvSpPr>
                <p:nvPr/>
              </p:nvSpPr>
              <p:spPr bwMode="auto">
                <a:xfrm>
                  <a:off x="5025" y="2471"/>
                  <a:ext cx="13" cy="4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0" name="Line 126"/>
                <p:cNvSpPr>
                  <a:spLocks noChangeShapeType="1"/>
                </p:cNvSpPr>
                <p:nvPr/>
              </p:nvSpPr>
              <p:spPr bwMode="auto">
                <a:xfrm>
                  <a:off x="5038" y="2517"/>
                  <a:ext cx="17" cy="4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1" name="Line 127"/>
                <p:cNvSpPr>
                  <a:spLocks noChangeShapeType="1"/>
                </p:cNvSpPr>
                <p:nvPr/>
              </p:nvSpPr>
              <p:spPr bwMode="auto">
                <a:xfrm>
                  <a:off x="5055" y="2564"/>
                  <a:ext cx="21" cy="4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2" name="Line 128"/>
                <p:cNvSpPr>
                  <a:spLocks noChangeShapeType="1"/>
                </p:cNvSpPr>
                <p:nvPr/>
              </p:nvSpPr>
              <p:spPr bwMode="auto">
                <a:xfrm>
                  <a:off x="5076" y="2608"/>
                  <a:ext cx="25" cy="4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3" name="Line 129"/>
                <p:cNvSpPr>
                  <a:spLocks noChangeShapeType="1"/>
                </p:cNvSpPr>
                <p:nvPr/>
              </p:nvSpPr>
              <p:spPr bwMode="auto">
                <a:xfrm>
                  <a:off x="5101" y="2651"/>
                  <a:ext cx="29" cy="3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4" name="Line 130"/>
                <p:cNvSpPr>
                  <a:spLocks noChangeShapeType="1"/>
                </p:cNvSpPr>
                <p:nvPr/>
              </p:nvSpPr>
              <p:spPr bwMode="auto">
                <a:xfrm>
                  <a:off x="5130" y="2690"/>
                  <a:ext cx="12" cy="1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5" name="Line 131"/>
                <p:cNvSpPr>
                  <a:spLocks noChangeShapeType="1"/>
                </p:cNvSpPr>
                <p:nvPr/>
              </p:nvSpPr>
              <p:spPr bwMode="auto">
                <a:xfrm>
                  <a:off x="5142" y="2705"/>
                  <a:ext cx="15"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6" name="Line 132"/>
                <p:cNvSpPr>
                  <a:spLocks noChangeShapeType="1"/>
                </p:cNvSpPr>
                <p:nvPr/>
              </p:nvSpPr>
              <p:spPr bwMode="auto">
                <a:xfrm>
                  <a:off x="5157" y="2721"/>
                  <a:ext cx="16"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7" name="Line 133"/>
                <p:cNvSpPr>
                  <a:spLocks noChangeShapeType="1"/>
                </p:cNvSpPr>
                <p:nvPr/>
              </p:nvSpPr>
              <p:spPr bwMode="auto">
                <a:xfrm>
                  <a:off x="5173" y="2735"/>
                  <a:ext cx="17"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8" name="Line 134"/>
                <p:cNvSpPr>
                  <a:spLocks noChangeShapeType="1"/>
                </p:cNvSpPr>
                <p:nvPr/>
              </p:nvSpPr>
              <p:spPr bwMode="auto">
                <a:xfrm>
                  <a:off x="5190" y="2748"/>
                  <a:ext cx="19"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9" name="Line 135"/>
                <p:cNvSpPr>
                  <a:spLocks noChangeShapeType="1"/>
                </p:cNvSpPr>
                <p:nvPr/>
              </p:nvSpPr>
              <p:spPr bwMode="auto">
                <a:xfrm>
                  <a:off x="5209" y="2758"/>
                  <a:ext cx="19" cy="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0" name="Line 136"/>
                <p:cNvSpPr>
                  <a:spLocks noChangeShapeType="1"/>
                </p:cNvSpPr>
                <p:nvPr/>
              </p:nvSpPr>
              <p:spPr bwMode="auto">
                <a:xfrm flipV="1">
                  <a:off x="5228" y="2762"/>
                  <a:ext cx="20"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1" name="Line 137"/>
                <p:cNvSpPr>
                  <a:spLocks noChangeShapeType="1"/>
                </p:cNvSpPr>
                <p:nvPr/>
              </p:nvSpPr>
              <p:spPr bwMode="auto">
                <a:xfrm flipV="1">
                  <a:off x="5248" y="2758"/>
                  <a:ext cx="15" cy="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2" name="Line 138"/>
                <p:cNvSpPr>
                  <a:spLocks noChangeShapeType="1"/>
                </p:cNvSpPr>
                <p:nvPr/>
              </p:nvSpPr>
              <p:spPr bwMode="auto">
                <a:xfrm flipV="1">
                  <a:off x="5263" y="2748"/>
                  <a:ext cx="11"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3" name="Line 139"/>
                <p:cNvSpPr>
                  <a:spLocks noChangeShapeType="1"/>
                </p:cNvSpPr>
                <p:nvPr/>
              </p:nvSpPr>
              <p:spPr bwMode="auto">
                <a:xfrm flipV="1">
                  <a:off x="5274" y="2735"/>
                  <a:ext cx="8"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4" name="Line 140"/>
                <p:cNvSpPr>
                  <a:spLocks noChangeShapeType="1"/>
                </p:cNvSpPr>
                <p:nvPr/>
              </p:nvSpPr>
              <p:spPr bwMode="auto">
                <a:xfrm flipV="1">
                  <a:off x="5282" y="2722"/>
                  <a:ext cx="6"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5" name="Line 141"/>
                <p:cNvSpPr>
                  <a:spLocks noChangeShapeType="1"/>
                </p:cNvSpPr>
                <p:nvPr/>
              </p:nvSpPr>
              <p:spPr bwMode="auto">
                <a:xfrm flipV="1">
                  <a:off x="5288" y="2706"/>
                  <a:ext cx="4"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6" name="Line 142"/>
                <p:cNvSpPr>
                  <a:spLocks noChangeShapeType="1"/>
                </p:cNvSpPr>
                <p:nvPr/>
              </p:nvSpPr>
              <p:spPr bwMode="auto">
                <a:xfrm flipV="1">
                  <a:off x="5292" y="2689"/>
                  <a:ext cx="3"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7" name="Line 143"/>
                <p:cNvSpPr>
                  <a:spLocks noChangeShapeType="1"/>
                </p:cNvSpPr>
                <p:nvPr/>
              </p:nvSpPr>
              <p:spPr bwMode="auto">
                <a:xfrm flipV="1">
                  <a:off x="5295" y="2673"/>
                  <a:ext cx="1"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8" name="Line 144"/>
                <p:cNvSpPr>
                  <a:spLocks noChangeShapeType="1"/>
                </p:cNvSpPr>
                <p:nvPr/>
              </p:nvSpPr>
              <p:spPr bwMode="auto">
                <a:xfrm flipH="1" flipV="1">
                  <a:off x="5295" y="2657"/>
                  <a:ext cx="1"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9" name="Line 145"/>
                <p:cNvSpPr>
                  <a:spLocks noChangeShapeType="1"/>
                </p:cNvSpPr>
                <p:nvPr/>
              </p:nvSpPr>
              <p:spPr bwMode="auto">
                <a:xfrm flipV="1">
                  <a:off x="5295" y="2644"/>
                  <a:ext cx="0"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0" name="Line 146"/>
                <p:cNvSpPr>
                  <a:spLocks noChangeShapeType="1"/>
                </p:cNvSpPr>
                <p:nvPr/>
              </p:nvSpPr>
              <p:spPr bwMode="auto">
                <a:xfrm flipH="1" flipV="1">
                  <a:off x="5286" y="2596"/>
                  <a:ext cx="9" cy="4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1" name="Line 147"/>
                <p:cNvSpPr>
                  <a:spLocks noChangeShapeType="1"/>
                </p:cNvSpPr>
                <p:nvPr/>
              </p:nvSpPr>
              <p:spPr bwMode="auto">
                <a:xfrm flipH="1" flipV="1">
                  <a:off x="5274" y="2548"/>
                  <a:ext cx="12" cy="4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2" name="Line 148"/>
                <p:cNvSpPr>
                  <a:spLocks noChangeShapeType="1"/>
                </p:cNvSpPr>
                <p:nvPr/>
              </p:nvSpPr>
              <p:spPr bwMode="auto">
                <a:xfrm flipH="1" flipV="1">
                  <a:off x="5259" y="2501"/>
                  <a:ext cx="15" cy="4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3" name="Freeform 149"/>
                <p:cNvSpPr>
                  <a:spLocks/>
                </p:cNvSpPr>
                <p:nvPr/>
              </p:nvSpPr>
              <p:spPr bwMode="auto">
                <a:xfrm>
                  <a:off x="1818" y="2331"/>
                  <a:ext cx="1288" cy="724"/>
                </a:xfrm>
                <a:custGeom>
                  <a:avLst/>
                  <a:gdLst>
                    <a:gd name="T0" fmla="*/ 401 w 1288"/>
                    <a:gd name="T1" fmla="*/ 2 h 724"/>
                    <a:gd name="T2" fmla="*/ 492 w 1288"/>
                    <a:gd name="T3" fmla="*/ 21 h 724"/>
                    <a:gd name="T4" fmla="*/ 568 w 1288"/>
                    <a:gd name="T5" fmla="*/ 59 h 724"/>
                    <a:gd name="T6" fmla="*/ 627 w 1288"/>
                    <a:gd name="T7" fmla="*/ 109 h 724"/>
                    <a:gd name="T8" fmla="*/ 675 w 1288"/>
                    <a:gd name="T9" fmla="*/ 109 h 724"/>
                    <a:gd name="T10" fmla="*/ 735 w 1288"/>
                    <a:gd name="T11" fmla="*/ 59 h 724"/>
                    <a:gd name="T12" fmla="*/ 807 w 1288"/>
                    <a:gd name="T13" fmla="*/ 21 h 724"/>
                    <a:gd name="T14" fmla="*/ 892 w 1288"/>
                    <a:gd name="T15" fmla="*/ 2 h 724"/>
                    <a:gd name="T16" fmla="*/ 990 w 1288"/>
                    <a:gd name="T17" fmla="*/ 2 h 724"/>
                    <a:gd name="T18" fmla="*/ 1085 w 1288"/>
                    <a:gd name="T19" fmla="*/ 22 h 724"/>
                    <a:gd name="T20" fmla="*/ 1163 w 1288"/>
                    <a:gd name="T21" fmla="*/ 61 h 724"/>
                    <a:gd name="T22" fmla="*/ 1223 w 1288"/>
                    <a:gd name="T23" fmla="*/ 116 h 724"/>
                    <a:gd name="T24" fmla="*/ 1264 w 1288"/>
                    <a:gd name="T25" fmla="*/ 186 h 724"/>
                    <a:gd name="T26" fmla="*/ 1286 w 1288"/>
                    <a:gd name="T27" fmla="*/ 268 h 724"/>
                    <a:gd name="T28" fmla="*/ 1288 w 1288"/>
                    <a:gd name="T29" fmla="*/ 724 h 724"/>
                    <a:gd name="T30" fmla="*/ 1175 w 1288"/>
                    <a:gd name="T31" fmla="*/ 313 h 724"/>
                    <a:gd name="T32" fmla="*/ 1168 w 1288"/>
                    <a:gd name="T33" fmla="*/ 251 h 724"/>
                    <a:gd name="T34" fmla="*/ 1144 w 1288"/>
                    <a:gd name="T35" fmla="*/ 200 h 724"/>
                    <a:gd name="T36" fmla="*/ 1107 w 1288"/>
                    <a:gd name="T37" fmla="*/ 159 h 724"/>
                    <a:gd name="T38" fmla="*/ 1058 w 1288"/>
                    <a:gd name="T39" fmla="*/ 130 h 724"/>
                    <a:gd name="T40" fmla="*/ 985 w 1288"/>
                    <a:gd name="T41" fmla="*/ 108 h 724"/>
                    <a:gd name="T42" fmla="*/ 893 w 1288"/>
                    <a:gd name="T43" fmla="*/ 108 h 724"/>
                    <a:gd name="T44" fmla="*/ 822 w 1288"/>
                    <a:gd name="T45" fmla="*/ 127 h 724"/>
                    <a:gd name="T46" fmla="*/ 773 w 1288"/>
                    <a:gd name="T47" fmla="*/ 156 h 724"/>
                    <a:gd name="T48" fmla="*/ 735 w 1288"/>
                    <a:gd name="T49" fmla="*/ 196 h 724"/>
                    <a:gd name="T50" fmla="*/ 709 w 1288"/>
                    <a:gd name="T51" fmla="*/ 249 h 724"/>
                    <a:gd name="T52" fmla="*/ 700 w 1288"/>
                    <a:gd name="T53" fmla="*/ 313 h 724"/>
                    <a:gd name="T54" fmla="*/ 588 w 1288"/>
                    <a:gd name="T55" fmla="*/ 724 h 724"/>
                    <a:gd name="T56" fmla="*/ 585 w 1288"/>
                    <a:gd name="T57" fmla="*/ 279 h 724"/>
                    <a:gd name="T58" fmla="*/ 568 w 1288"/>
                    <a:gd name="T59" fmla="*/ 221 h 724"/>
                    <a:gd name="T60" fmla="*/ 537 w 1288"/>
                    <a:gd name="T61" fmla="*/ 174 h 724"/>
                    <a:gd name="T62" fmla="*/ 494 w 1288"/>
                    <a:gd name="T63" fmla="*/ 140 h 724"/>
                    <a:gd name="T64" fmla="*/ 442 w 1288"/>
                    <a:gd name="T65" fmla="*/ 118 h 724"/>
                    <a:gd name="T66" fmla="*/ 349 w 1288"/>
                    <a:gd name="T67" fmla="*/ 105 h 724"/>
                    <a:gd name="T68" fmla="*/ 261 w 1288"/>
                    <a:gd name="T69" fmla="*/ 118 h 724"/>
                    <a:gd name="T70" fmla="*/ 208 w 1288"/>
                    <a:gd name="T71" fmla="*/ 140 h 724"/>
                    <a:gd name="T72" fmla="*/ 165 w 1288"/>
                    <a:gd name="T73" fmla="*/ 174 h 724"/>
                    <a:gd name="T74" fmla="*/ 132 w 1288"/>
                    <a:gd name="T75" fmla="*/ 221 h 724"/>
                    <a:gd name="T76" fmla="*/ 114 w 1288"/>
                    <a:gd name="T77" fmla="*/ 279 h 724"/>
                    <a:gd name="T78" fmla="*/ 113 w 1288"/>
                    <a:gd name="T79" fmla="*/ 724 h 724"/>
                    <a:gd name="T80" fmla="*/ 0 w 1288"/>
                    <a:gd name="T81" fmla="*/ 85 h 724"/>
                    <a:gd name="T82" fmla="*/ 143 w 1288"/>
                    <a:gd name="T83" fmla="*/ 60 h 724"/>
                    <a:gd name="T84" fmla="*/ 217 w 1288"/>
                    <a:gd name="T85" fmla="*/ 22 h 724"/>
                    <a:gd name="T86" fmla="*/ 303 w 1288"/>
                    <a:gd name="T87" fmla="*/ 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8" h="724">
                      <a:moveTo>
                        <a:pt x="351" y="0"/>
                      </a:moveTo>
                      <a:lnTo>
                        <a:pt x="401" y="2"/>
                      </a:lnTo>
                      <a:lnTo>
                        <a:pt x="449" y="10"/>
                      </a:lnTo>
                      <a:lnTo>
                        <a:pt x="492" y="21"/>
                      </a:lnTo>
                      <a:lnTo>
                        <a:pt x="532" y="38"/>
                      </a:lnTo>
                      <a:lnTo>
                        <a:pt x="568" y="59"/>
                      </a:lnTo>
                      <a:lnTo>
                        <a:pt x="600" y="82"/>
                      </a:lnTo>
                      <a:lnTo>
                        <a:pt x="627" y="109"/>
                      </a:lnTo>
                      <a:lnTo>
                        <a:pt x="649" y="140"/>
                      </a:lnTo>
                      <a:lnTo>
                        <a:pt x="675" y="109"/>
                      </a:lnTo>
                      <a:lnTo>
                        <a:pt x="703" y="82"/>
                      </a:lnTo>
                      <a:lnTo>
                        <a:pt x="735" y="59"/>
                      </a:lnTo>
                      <a:lnTo>
                        <a:pt x="770" y="38"/>
                      </a:lnTo>
                      <a:lnTo>
                        <a:pt x="807" y="21"/>
                      </a:lnTo>
                      <a:lnTo>
                        <a:pt x="848" y="10"/>
                      </a:lnTo>
                      <a:lnTo>
                        <a:pt x="892" y="2"/>
                      </a:lnTo>
                      <a:lnTo>
                        <a:pt x="937" y="0"/>
                      </a:lnTo>
                      <a:lnTo>
                        <a:pt x="990" y="2"/>
                      </a:lnTo>
                      <a:lnTo>
                        <a:pt x="1039" y="10"/>
                      </a:lnTo>
                      <a:lnTo>
                        <a:pt x="1085" y="22"/>
                      </a:lnTo>
                      <a:lnTo>
                        <a:pt x="1126" y="40"/>
                      </a:lnTo>
                      <a:lnTo>
                        <a:pt x="1163" y="61"/>
                      </a:lnTo>
                      <a:lnTo>
                        <a:pt x="1195" y="87"/>
                      </a:lnTo>
                      <a:lnTo>
                        <a:pt x="1223" y="116"/>
                      </a:lnTo>
                      <a:lnTo>
                        <a:pt x="1245" y="150"/>
                      </a:lnTo>
                      <a:lnTo>
                        <a:pt x="1264" y="186"/>
                      </a:lnTo>
                      <a:lnTo>
                        <a:pt x="1277" y="226"/>
                      </a:lnTo>
                      <a:lnTo>
                        <a:pt x="1286" y="268"/>
                      </a:lnTo>
                      <a:lnTo>
                        <a:pt x="1288" y="313"/>
                      </a:lnTo>
                      <a:lnTo>
                        <a:pt x="1288" y="724"/>
                      </a:lnTo>
                      <a:lnTo>
                        <a:pt x="1175" y="724"/>
                      </a:lnTo>
                      <a:lnTo>
                        <a:pt x="1175" y="313"/>
                      </a:lnTo>
                      <a:lnTo>
                        <a:pt x="1174" y="281"/>
                      </a:lnTo>
                      <a:lnTo>
                        <a:pt x="1168" y="251"/>
                      </a:lnTo>
                      <a:lnTo>
                        <a:pt x="1157" y="224"/>
                      </a:lnTo>
                      <a:lnTo>
                        <a:pt x="1144" y="200"/>
                      </a:lnTo>
                      <a:lnTo>
                        <a:pt x="1126" y="178"/>
                      </a:lnTo>
                      <a:lnTo>
                        <a:pt x="1107" y="159"/>
                      </a:lnTo>
                      <a:lnTo>
                        <a:pt x="1083" y="143"/>
                      </a:lnTo>
                      <a:lnTo>
                        <a:pt x="1058" y="130"/>
                      </a:lnTo>
                      <a:lnTo>
                        <a:pt x="1031" y="119"/>
                      </a:lnTo>
                      <a:lnTo>
                        <a:pt x="985" y="108"/>
                      </a:lnTo>
                      <a:lnTo>
                        <a:pt x="937" y="105"/>
                      </a:lnTo>
                      <a:lnTo>
                        <a:pt x="893" y="108"/>
                      </a:lnTo>
                      <a:lnTo>
                        <a:pt x="849" y="118"/>
                      </a:lnTo>
                      <a:lnTo>
                        <a:pt x="822" y="127"/>
                      </a:lnTo>
                      <a:lnTo>
                        <a:pt x="796" y="140"/>
                      </a:lnTo>
                      <a:lnTo>
                        <a:pt x="773" y="156"/>
                      </a:lnTo>
                      <a:lnTo>
                        <a:pt x="753" y="174"/>
                      </a:lnTo>
                      <a:lnTo>
                        <a:pt x="735" y="196"/>
                      </a:lnTo>
                      <a:lnTo>
                        <a:pt x="720" y="221"/>
                      </a:lnTo>
                      <a:lnTo>
                        <a:pt x="709" y="249"/>
                      </a:lnTo>
                      <a:lnTo>
                        <a:pt x="703" y="279"/>
                      </a:lnTo>
                      <a:lnTo>
                        <a:pt x="700" y="313"/>
                      </a:lnTo>
                      <a:lnTo>
                        <a:pt x="700" y="724"/>
                      </a:lnTo>
                      <a:lnTo>
                        <a:pt x="588" y="724"/>
                      </a:lnTo>
                      <a:lnTo>
                        <a:pt x="588" y="313"/>
                      </a:lnTo>
                      <a:lnTo>
                        <a:pt x="585" y="279"/>
                      </a:lnTo>
                      <a:lnTo>
                        <a:pt x="579" y="249"/>
                      </a:lnTo>
                      <a:lnTo>
                        <a:pt x="568" y="221"/>
                      </a:lnTo>
                      <a:lnTo>
                        <a:pt x="554" y="196"/>
                      </a:lnTo>
                      <a:lnTo>
                        <a:pt x="537" y="174"/>
                      </a:lnTo>
                      <a:lnTo>
                        <a:pt x="516" y="156"/>
                      </a:lnTo>
                      <a:lnTo>
                        <a:pt x="494" y="140"/>
                      </a:lnTo>
                      <a:lnTo>
                        <a:pt x="469" y="127"/>
                      </a:lnTo>
                      <a:lnTo>
                        <a:pt x="442" y="118"/>
                      </a:lnTo>
                      <a:lnTo>
                        <a:pt x="396" y="108"/>
                      </a:lnTo>
                      <a:lnTo>
                        <a:pt x="349" y="105"/>
                      </a:lnTo>
                      <a:lnTo>
                        <a:pt x="304" y="108"/>
                      </a:lnTo>
                      <a:lnTo>
                        <a:pt x="261" y="118"/>
                      </a:lnTo>
                      <a:lnTo>
                        <a:pt x="234" y="127"/>
                      </a:lnTo>
                      <a:lnTo>
                        <a:pt x="208" y="140"/>
                      </a:lnTo>
                      <a:lnTo>
                        <a:pt x="185" y="156"/>
                      </a:lnTo>
                      <a:lnTo>
                        <a:pt x="165" y="174"/>
                      </a:lnTo>
                      <a:lnTo>
                        <a:pt x="147" y="196"/>
                      </a:lnTo>
                      <a:lnTo>
                        <a:pt x="132" y="221"/>
                      </a:lnTo>
                      <a:lnTo>
                        <a:pt x="121" y="249"/>
                      </a:lnTo>
                      <a:lnTo>
                        <a:pt x="114" y="279"/>
                      </a:lnTo>
                      <a:lnTo>
                        <a:pt x="113" y="313"/>
                      </a:lnTo>
                      <a:lnTo>
                        <a:pt x="113" y="724"/>
                      </a:lnTo>
                      <a:lnTo>
                        <a:pt x="0" y="724"/>
                      </a:lnTo>
                      <a:lnTo>
                        <a:pt x="0" y="85"/>
                      </a:lnTo>
                      <a:lnTo>
                        <a:pt x="113" y="85"/>
                      </a:lnTo>
                      <a:lnTo>
                        <a:pt x="143" y="60"/>
                      </a:lnTo>
                      <a:lnTo>
                        <a:pt x="178" y="39"/>
                      </a:lnTo>
                      <a:lnTo>
                        <a:pt x="217" y="22"/>
                      </a:lnTo>
                      <a:lnTo>
                        <a:pt x="259" y="10"/>
                      </a:lnTo>
                      <a:lnTo>
                        <a:pt x="303" y="2"/>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Line 150"/>
                <p:cNvSpPr>
                  <a:spLocks noChangeShapeType="1"/>
                </p:cNvSpPr>
                <p:nvPr/>
              </p:nvSpPr>
              <p:spPr bwMode="auto">
                <a:xfrm>
                  <a:off x="1818" y="2416"/>
                  <a:ext cx="113" cy="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5" name="Line 151"/>
                <p:cNvSpPr>
                  <a:spLocks noChangeShapeType="1"/>
                </p:cNvSpPr>
                <p:nvPr/>
              </p:nvSpPr>
              <p:spPr bwMode="auto">
                <a:xfrm flipV="1">
                  <a:off x="1931" y="2391"/>
                  <a:ext cx="30" cy="2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6" name="Line 152"/>
                <p:cNvSpPr>
                  <a:spLocks noChangeShapeType="1"/>
                </p:cNvSpPr>
                <p:nvPr/>
              </p:nvSpPr>
              <p:spPr bwMode="auto">
                <a:xfrm flipV="1">
                  <a:off x="1961" y="2370"/>
                  <a:ext cx="35"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7" name="Line 153"/>
                <p:cNvSpPr>
                  <a:spLocks noChangeShapeType="1"/>
                </p:cNvSpPr>
                <p:nvPr/>
              </p:nvSpPr>
              <p:spPr bwMode="auto">
                <a:xfrm flipV="1">
                  <a:off x="1996" y="2353"/>
                  <a:ext cx="39"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8" name="Line 154"/>
                <p:cNvSpPr>
                  <a:spLocks noChangeShapeType="1"/>
                </p:cNvSpPr>
                <p:nvPr/>
              </p:nvSpPr>
              <p:spPr bwMode="auto">
                <a:xfrm flipV="1">
                  <a:off x="2035" y="2341"/>
                  <a:ext cx="42" cy="1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9" name="Line 155"/>
                <p:cNvSpPr>
                  <a:spLocks noChangeShapeType="1"/>
                </p:cNvSpPr>
                <p:nvPr/>
              </p:nvSpPr>
              <p:spPr bwMode="auto">
                <a:xfrm flipV="1">
                  <a:off x="2077" y="2333"/>
                  <a:ext cx="44"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0" name="Line 156"/>
                <p:cNvSpPr>
                  <a:spLocks noChangeShapeType="1"/>
                </p:cNvSpPr>
                <p:nvPr/>
              </p:nvSpPr>
              <p:spPr bwMode="auto">
                <a:xfrm flipV="1">
                  <a:off x="2121" y="2331"/>
                  <a:ext cx="48"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1" name="Line 157"/>
                <p:cNvSpPr>
                  <a:spLocks noChangeShapeType="1"/>
                </p:cNvSpPr>
                <p:nvPr/>
              </p:nvSpPr>
              <p:spPr bwMode="auto">
                <a:xfrm>
                  <a:off x="2169" y="2331"/>
                  <a:ext cx="50"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2" name="Line 158"/>
                <p:cNvSpPr>
                  <a:spLocks noChangeShapeType="1"/>
                </p:cNvSpPr>
                <p:nvPr/>
              </p:nvSpPr>
              <p:spPr bwMode="auto">
                <a:xfrm>
                  <a:off x="2219" y="2333"/>
                  <a:ext cx="48"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3" name="Line 159"/>
                <p:cNvSpPr>
                  <a:spLocks noChangeShapeType="1"/>
                </p:cNvSpPr>
                <p:nvPr/>
              </p:nvSpPr>
              <p:spPr bwMode="auto">
                <a:xfrm>
                  <a:off x="2267" y="2341"/>
                  <a:ext cx="43"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4" name="Line 160"/>
                <p:cNvSpPr>
                  <a:spLocks noChangeShapeType="1"/>
                </p:cNvSpPr>
                <p:nvPr/>
              </p:nvSpPr>
              <p:spPr bwMode="auto">
                <a:xfrm>
                  <a:off x="2310" y="2352"/>
                  <a:ext cx="40"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5" name="Line 161"/>
                <p:cNvSpPr>
                  <a:spLocks noChangeShapeType="1"/>
                </p:cNvSpPr>
                <p:nvPr/>
              </p:nvSpPr>
              <p:spPr bwMode="auto">
                <a:xfrm>
                  <a:off x="2350" y="2369"/>
                  <a:ext cx="36"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6" name="Line 162"/>
                <p:cNvSpPr>
                  <a:spLocks noChangeShapeType="1"/>
                </p:cNvSpPr>
                <p:nvPr/>
              </p:nvSpPr>
              <p:spPr bwMode="auto">
                <a:xfrm>
                  <a:off x="2386" y="2390"/>
                  <a:ext cx="32" cy="2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7" name="Line 163"/>
                <p:cNvSpPr>
                  <a:spLocks noChangeShapeType="1"/>
                </p:cNvSpPr>
                <p:nvPr/>
              </p:nvSpPr>
              <p:spPr bwMode="auto">
                <a:xfrm>
                  <a:off x="2418" y="2413"/>
                  <a:ext cx="27"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8" name="Line 164"/>
                <p:cNvSpPr>
                  <a:spLocks noChangeShapeType="1"/>
                </p:cNvSpPr>
                <p:nvPr/>
              </p:nvSpPr>
              <p:spPr bwMode="auto">
                <a:xfrm>
                  <a:off x="2445" y="2440"/>
                  <a:ext cx="22" cy="3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9" name="Line 165"/>
                <p:cNvSpPr>
                  <a:spLocks noChangeShapeType="1"/>
                </p:cNvSpPr>
                <p:nvPr/>
              </p:nvSpPr>
              <p:spPr bwMode="auto">
                <a:xfrm flipV="1">
                  <a:off x="2467" y="2440"/>
                  <a:ext cx="26" cy="3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0" name="Line 166"/>
                <p:cNvSpPr>
                  <a:spLocks noChangeShapeType="1"/>
                </p:cNvSpPr>
                <p:nvPr/>
              </p:nvSpPr>
              <p:spPr bwMode="auto">
                <a:xfrm flipV="1">
                  <a:off x="2493" y="2413"/>
                  <a:ext cx="28"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1" name="Line 167"/>
                <p:cNvSpPr>
                  <a:spLocks noChangeShapeType="1"/>
                </p:cNvSpPr>
                <p:nvPr/>
              </p:nvSpPr>
              <p:spPr bwMode="auto">
                <a:xfrm flipV="1">
                  <a:off x="2521" y="2390"/>
                  <a:ext cx="32" cy="2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2" name="Line 168"/>
                <p:cNvSpPr>
                  <a:spLocks noChangeShapeType="1"/>
                </p:cNvSpPr>
                <p:nvPr/>
              </p:nvSpPr>
              <p:spPr bwMode="auto">
                <a:xfrm flipV="1">
                  <a:off x="2553" y="2369"/>
                  <a:ext cx="35"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3" name="Line 169"/>
                <p:cNvSpPr>
                  <a:spLocks noChangeShapeType="1"/>
                </p:cNvSpPr>
                <p:nvPr/>
              </p:nvSpPr>
              <p:spPr bwMode="auto">
                <a:xfrm flipV="1">
                  <a:off x="2588" y="2352"/>
                  <a:ext cx="37"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4" name="Line 170"/>
                <p:cNvSpPr>
                  <a:spLocks noChangeShapeType="1"/>
                </p:cNvSpPr>
                <p:nvPr/>
              </p:nvSpPr>
              <p:spPr bwMode="auto">
                <a:xfrm flipV="1">
                  <a:off x="2625" y="2341"/>
                  <a:ext cx="41"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5" name="Line 171"/>
                <p:cNvSpPr>
                  <a:spLocks noChangeShapeType="1"/>
                </p:cNvSpPr>
                <p:nvPr/>
              </p:nvSpPr>
              <p:spPr bwMode="auto">
                <a:xfrm flipV="1">
                  <a:off x="2666" y="2333"/>
                  <a:ext cx="44"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6" name="Line 172"/>
                <p:cNvSpPr>
                  <a:spLocks noChangeShapeType="1"/>
                </p:cNvSpPr>
                <p:nvPr/>
              </p:nvSpPr>
              <p:spPr bwMode="auto">
                <a:xfrm flipV="1">
                  <a:off x="2710" y="2331"/>
                  <a:ext cx="45"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7" name="Line 173"/>
                <p:cNvSpPr>
                  <a:spLocks noChangeShapeType="1"/>
                </p:cNvSpPr>
                <p:nvPr/>
              </p:nvSpPr>
              <p:spPr bwMode="auto">
                <a:xfrm>
                  <a:off x="2755" y="2331"/>
                  <a:ext cx="53"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8" name="Line 174"/>
                <p:cNvSpPr>
                  <a:spLocks noChangeShapeType="1"/>
                </p:cNvSpPr>
                <p:nvPr/>
              </p:nvSpPr>
              <p:spPr bwMode="auto">
                <a:xfrm>
                  <a:off x="2808" y="2333"/>
                  <a:ext cx="49"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9" name="Line 175"/>
                <p:cNvSpPr>
                  <a:spLocks noChangeShapeType="1"/>
                </p:cNvSpPr>
                <p:nvPr/>
              </p:nvSpPr>
              <p:spPr bwMode="auto">
                <a:xfrm>
                  <a:off x="2857" y="2341"/>
                  <a:ext cx="46" cy="1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0" name="Line 176"/>
                <p:cNvSpPr>
                  <a:spLocks noChangeShapeType="1"/>
                </p:cNvSpPr>
                <p:nvPr/>
              </p:nvSpPr>
              <p:spPr bwMode="auto">
                <a:xfrm>
                  <a:off x="2903" y="2353"/>
                  <a:ext cx="41"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1" name="Line 177"/>
                <p:cNvSpPr>
                  <a:spLocks noChangeShapeType="1"/>
                </p:cNvSpPr>
                <p:nvPr/>
              </p:nvSpPr>
              <p:spPr bwMode="auto">
                <a:xfrm>
                  <a:off x="2944" y="2371"/>
                  <a:ext cx="37"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2" name="Line 178"/>
                <p:cNvSpPr>
                  <a:spLocks noChangeShapeType="1"/>
                </p:cNvSpPr>
                <p:nvPr/>
              </p:nvSpPr>
              <p:spPr bwMode="auto">
                <a:xfrm>
                  <a:off x="2981" y="2392"/>
                  <a:ext cx="32" cy="2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3" name="Line 179"/>
                <p:cNvSpPr>
                  <a:spLocks noChangeShapeType="1"/>
                </p:cNvSpPr>
                <p:nvPr/>
              </p:nvSpPr>
              <p:spPr bwMode="auto">
                <a:xfrm>
                  <a:off x="3013" y="2418"/>
                  <a:ext cx="28" cy="2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4" name="Line 180"/>
                <p:cNvSpPr>
                  <a:spLocks noChangeShapeType="1"/>
                </p:cNvSpPr>
                <p:nvPr/>
              </p:nvSpPr>
              <p:spPr bwMode="auto">
                <a:xfrm>
                  <a:off x="3041" y="2447"/>
                  <a:ext cx="22" cy="3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5" name="Line 181"/>
                <p:cNvSpPr>
                  <a:spLocks noChangeShapeType="1"/>
                </p:cNvSpPr>
                <p:nvPr/>
              </p:nvSpPr>
              <p:spPr bwMode="auto">
                <a:xfrm>
                  <a:off x="3063" y="2481"/>
                  <a:ext cx="19" cy="3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6" name="Line 182"/>
                <p:cNvSpPr>
                  <a:spLocks noChangeShapeType="1"/>
                </p:cNvSpPr>
                <p:nvPr/>
              </p:nvSpPr>
              <p:spPr bwMode="auto">
                <a:xfrm>
                  <a:off x="3082" y="2517"/>
                  <a:ext cx="13" cy="4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7" name="Line 183"/>
                <p:cNvSpPr>
                  <a:spLocks noChangeShapeType="1"/>
                </p:cNvSpPr>
                <p:nvPr/>
              </p:nvSpPr>
              <p:spPr bwMode="auto">
                <a:xfrm>
                  <a:off x="3095" y="2557"/>
                  <a:ext cx="9" cy="4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8" name="Line 184"/>
                <p:cNvSpPr>
                  <a:spLocks noChangeShapeType="1"/>
                </p:cNvSpPr>
                <p:nvPr/>
              </p:nvSpPr>
              <p:spPr bwMode="auto">
                <a:xfrm>
                  <a:off x="3104" y="2599"/>
                  <a:ext cx="2" cy="4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9" name="Line 185"/>
                <p:cNvSpPr>
                  <a:spLocks noChangeShapeType="1"/>
                </p:cNvSpPr>
                <p:nvPr/>
              </p:nvSpPr>
              <p:spPr bwMode="auto">
                <a:xfrm>
                  <a:off x="3106" y="2644"/>
                  <a:ext cx="0" cy="4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0" name="Line 186"/>
                <p:cNvSpPr>
                  <a:spLocks noChangeShapeType="1"/>
                </p:cNvSpPr>
                <p:nvPr/>
              </p:nvSpPr>
              <p:spPr bwMode="auto">
                <a:xfrm flipH="1">
                  <a:off x="2993" y="3055"/>
                  <a:ext cx="113" cy="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1" name="Line 187"/>
                <p:cNvSpPr>
                  <a:spLocks noChangeShapeType="1"/>
                </p:cNvSpPr>
                <p:nvPr/>
              </p:nvSpPr>
              <p:spPr bwMode="auto">
                <a:xfrm flipV="1">
                  <a:off x="2993" y="2644"/>
                  <a:ext cx="0" cy="4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2" name="Line 188"/>
                <p:cNvSpPr>
                  <a:spLocks noChangeShapeType="1"/>
                </p:cNvSpPr>
                <p:nvPr/>
              </p:nvSpPr>
              <p:spPr bwMode="auto">
                <a:xfrm flipH="1" flipV="1">
                  <a:off x="2992" y="2612"/>
                  <a:ext cx="1" cy="3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3" name="Line 189"/>
                <p:cNvSpPr>
                  <a:spLocks noChangeShapeType="1"/>
                </p:cNvSpPr>
                <p:nvPr/>
              </p:nvSpPr>
              <p:spPr bwMode="auto">
                <a:xfrm flipH="1" flipV="1">
                  <a:off x="2986" y="2582"/>
                  <a:ext cx="6" cy="3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4" name="Line 190"/>
                <p:cNvSpPr>
                  <a:spLocks noChangeShapeType="1"/>
                </p:cNvSpPr>
                <p:nvPr/>
              </p:nvSpPr>
              <p:spPr bwMode="auto">
                <a:xfrm flipH="1" flipV="1">
                  <a:off x="2975" y="2555"/>
                  <a:ext cx="11"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5" name="Line 191"/>
                <p:cNvSpPr>
                  <a:spLocks noChangeShapeType="1"/>
                </p:cNvSpPr>
                <p:nvPr/>
              </p:nvSpPr>
              <p:spPr bwMode="auto">
                <a:xfrm flipH="1" flipV="1">
                  <a:off x="2962" y="2531"/>
                  <a:ext cx="13" cy="2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6" name="Line 192"/>
                <p:cNvSpPr>
                  <a:spLocks noChangeShapeType="1"/>
                </p:cNvSpPr>
                <p:nvPr/>
              </p:nvSpPr>
              <p:spPr bwMode="auto">
                <a:xfrm flipH="1" flipV="1">
                  <a:off x="2944" y="2509"/>
                  <a:ext cx="18" cy="2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7" name="Line 193"/>
                <p:cNvSpPr>
                  <a:spLocks noChangeShapeType="1"/>
                </p:cNvSpPr>
                <p:nvPr/>
              </p:nvSpPr>
              <p:spPr bwMode="auto">
                <a:xfrm flipH="1" flipV="1">
                  <a:off x="2925" y="2490"/>
                  <a:ext cx="19" cy="1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8" name="Line 194"/>
                <p:cNvSpPr>
                  <a:spLocks noChangeShapeType="1"/>
                </p:cNvSpPr>
                <p:nvPr/>
              </p:nvSpPr>
              <p:spPr bwMode="auto">
                <a:xfrm flipH="1" flipV="1">
                  <a:off x="2901" y="2474"/>
                  <a:ext cx="24"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9" name="Line 195"/>
                <p:cNvSpPr>
                  <a:spLocks noChangeShapeType="1"/>
                </p:cNvSpPr>
                <p:nvPr/>
              </p:nvSpPr>
              <p:spPr bwMode="auto">
                <a:xfrm flipH="1" flipV="1">
                  <a:off x="2876" y="2461"/>
                  <a:ext cx="25"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0" name="Line 196"/>
                <p:cNvSpPr>
                  <a:spLocks noChangeShapeType="1"/>
                </p:cNvSpPr>
                <p:nvPr/>
              </p:nvSpPr>
              <p:spPr bwMode="auto">
                <a:xfrm flipH="1" flipV="1">
                  <a:off x="2849" y="2450"/>
                  <a:ext cx="27"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1" name="Line 197"/>
                <p:cNvSpPr>
                  <a:spLocks noChangeShapeType="1"/>
                </p:cNvSpPr>
                <p:nvPr/>
              </p:nvSpPr>
              <p:spPr bwMode="auto">
                <a:xfrm flipH="1" flipV="1">
                  <a:off x="2803" y="2439"/>
                  <a:ext cx="46"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2" name="Line 198"/>
                <p:cNvSpPr>
                  <a:spLocks noChangeShapeType="1"/>
                </p:cNvSpPr>
                <p:nvPr/>
              </p:nvSpPr>
              <p:spPr bwMode="auto">
                <a:xfrm flipH="1" flipV="1">
                  <a:off x="2755" y="2436"/>
                  <a:ext cx="48" cy="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3" name="Line 199"/>
                <p:cNvSpPr>
                  <a:spLocks noChangeShapeType="1"/>
                </p:cNvSpPr>
                <p:nvPr/>
              </p:nvSpPr>
              <p:spPr bwMode="auto">
                <a:xfrm flipH="1">
                  <a:off x="2711" y="2436"/>
                  <a:ext cx="44" cy="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4" name="Line 200"/>
                <p:cNvSpPr>
                  <a:spLocks noChangeShapeType="1"/>
                </p:cNvSpPr>
                <p:nvPr/>
              </p:nvSpPr>
              <p:spPr bwMode="auto">
                <a:xfrm flipH="1">
                  <a:off x="2667" y="2439"/>
                  <a:ext cx="44"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5" name="Line 201"/>
                <p:cNvSpPr>
                  <a:spLocks noChangeShapeType="1"/>
                </p:cNvSpPr>
                <p:nvPr/>
              </p:nvSpPr>
              <p:spPr bwMode="auto">
                <a:xfrm flipH="1">
                  <a:off x="2640" y="2449"/>
                  <a:ext cx="27" cy="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6" name="Line 202"/>
                <p:cNvSpPr>
                  <a:spLocks noChangeShapeType="1"/>
                </p:cNvSpPr>
                <p:nvPr/>
              </p:nvSpPr>
              <p:spPr bwMode="auto">
                <a:xfrm flipH="1">
                  <a:off x="2614" y="2458"/>
                  <a:ext cx="26"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7" name="Line 203"/>
                <p:cNvSpPr>
                  <a:spLocks noChangeShapeType="1"/>
                </p:cNvSpPr>
                <p:nvPr/>
              </p:nvSpPr>
              <p:spPr bwMode="auto">
                <a:xfrm flipH="1">
                  <a:off x="2591" y="2471"/>
                  <a:ext cx="23"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8" name="Line 204"/>
                <p:cNvSpPr>
                  <a:spLocks noChangeShapeType="1"/>
                </p:cNvSpPr>
                <p:nvPr/>
              </p:nvSpPr>
              <p:spPr bwMode="auto">
                <a:xfrm flipH="1">
                  <a:off x="2571" y="2487"/>
                  <a:ext cx="20"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406"/>
              <p:cNvGrpSpPr>
                <a:grpSpLocks/>
              </p:cNvGrpSpPr>
              <p:nvPr/>
            </p:nvGrpSpPr>
            <p:grpSpPr bwMode="auto">
              <a:xfrm>
                <a:off x="5173170" y="5583726"/>
                <a:ext cx="529731" cy="126731"/>
                <a:chOff x="1818" y="2331"/>
                <a:chExt cx="3089" cy="739"/>
              </a:xfrm>
              <a:solidFill>
                <a:schemeClr val="bg1"/>
              </a:solidFill>
            </p:grpSpPr>
            <p:sp>
              <p:nvSpPr>
                <p:cNvPr id="60" name="Line 206"/>
                <p:cNvSpPr>
                  <a:spLocks noChangeShapeType="1"/>
                </p:cNvSpPr>
                <p:nvPr/>
              </p:nvSpPr>
              <p:spPr bwMode="auto">
                <a:xfrm flipH="1">
                  <a:off x="2553" y="2505"/>
                  <a:ext cx="18" cy="2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 name="Line 207"/>
                <p:cNvSpPr>
                  <a:spLocks noChangeShapeType="1"/>
                </p:cNvSpPr>
                <p:nvPr/>
              </p:nvSpPr>
              <p:spPr bwMode="auto">
                <a:xfrm flipH="1">
                  <a:off x="2538" y="2527"/>
                  <a:ext cx="15" cy="2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 name="Line 208"/>
                <p:cNvSpPr>
                  <a:spLocks noChangeShapeType="1"/>
                </p:cNvSpPr>
                <p:nvPr/>
              </p:nvSpPr>
              <p:spPr bwMode="auto">
                <a:xfrm flipH="1">
                  <a:off x="2527" y="2552"/>
                  <a:ext cx="11" cy="2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 name="Line 209"/>
                <p:cNvSpPr>
                  <a:spLocks noChangeShapeType="1"/>
                </p:cNvSpPr>
                <p:nvPr/>
              </p:nvSpPr>
              <p:spPr bwMode="auto">
                <a:xfrm flipH="1">
                  <a:off x="2521" y="2580"/>
                  <a:ext cx="6" cy="3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 name="Line 210"/>
                <p:cNvSpPr>
                  <a:spLocks noChangeShapeType="1"/>
                </p:cNvSpPr>
                <p:nvPr/>
              </p:nvSpPr>
              <p:spPr bwMode="auto">
                <a:xfrm flipH="1">
                  <a:off x="2518" y="2610"/>
                  <a:ext cx="3" cy="3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 name="Line 211"/>
                <p:cNvSpPr>
                  <a:spLocks noChangeShapeType="1"/>
                </p:cNvSpPr>
                <p:nvPr/>
              </p:nvSpPr>
              <p:spPr bwMode="auto">
                <a:xfrm>
                  <a:off x="2518" y="2644"/>
                  <a:ext cx="0" cy="4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 name="Line 212"/>
                <p:cNvSpPr>
                  <a:spLocks noChangeShapeType="1"/>
                </p:cNvSpPr>
                <p:nvPr/>
              </p:nvSpPr>
              <p:spPr bwMode="auto">
                <a:xfrm flipH="1">
                  <a:off x="2406" y="3055"/>
                  <a:ext cx="112" cy="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 name="Line 213"/>
                <p:cNvSpPr>
                  <a:spLocks noChangeShapeType="1"/>
                </p:cNvSpPr>
                <p:nvPr/>
              </p:nvSpPr>
              <p:spPr bwMode="auto">
                <a:xfrm flipV="1">
                  <a:off x="2406" y="2644"/>
                  <a:ext cx="0" cy="4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 name="Line 214"/>
                <p:cNvSpPr>
                  <a:spLocks noChangeShapeType="1"/>
                </p:cNvSpPr>
                <p:nvPr/>
              </p:nvSpPr>
              <p:spPr bwMode="auto">
                <a:xfrm flipH="1" flipV="1">
                  <a:off x="2403" y="2610"/>
                  <a:ext cx="3" cy="3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 name="Line 215"/>
                <p:cNvSpPr>
                  <a:spLocks noChangeShapeType="1"/>
                </p:cNvSpPr>
                <p:nvPr/>
              </p:nvSpPr>
              <p:spPr bwMode="auto">
                <a:xfrm flipH="1" flipV="1">
                  <a:off x="2397" y="2580"/>
                  <a:ext cx="6" cy="3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 name="Line 216"/>
                <p:cNvSpPr>
                  <a:spLocks noChangeShapeType="1"/>
                </p:cNvSpPr>
                <p:nvPr/>
              </p:nvSpPr>
              <p:spPr bwMode="auto">
                <a:xfrm flipH="1" flipV="1">
                  <a:off x="2386" y="2552"/>
                  <a:ext cx="11" cy="2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 name="Line 217"/>
                <p:cNvSpPr>
                  <a:spLocks noChangeShapeType="1"/>
                </p:cNvSpPr>
                <p:nvPr/>
              </p:nvSpPr>
              <p:spPr bwMode="auto">
                <a:xfrm flipH="1" flipV="1">
                  <a:off x="2372" y="2527"/>
                  <a:ext cx="14" cy="2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 name="Line 218"/>
                <p:cNvSpPr>
                  <a:spLocks noChangeShapeType="1"/>
                </p:cNvSpPr>
                <p:nvPr/>
              </p:nvSpPr>
              <p:spPr bwMode="auto">
                <a:xfrm flipH="1" flipV="1">
                  <a:off x="2355" y="2505"/>
                  <a:ext cx="17" cy="2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 name="Line 219"/>
                <p:cNvSpPr>
                  <a:spLocks noChangeShapeType="1"/>
                </p:cNvSpPr>
                <p:nvPr/>
              </p:nvSpPr>
              <p:spPr bwMode="auto">
                <a:xfrm flipH="1" flipV="1">
                  <a:off x="2334" y="2487"/>
                  <a:ext cx="21"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 name="Line 220"/>
                <p:cNvSpPr>
                  <a:spLocks noChangeShapeType="1"/>
                </p:cNvSpPr>
                <p:nvPr/>
              </p:nvSpPr>
              <p:spPr bwMode="auto">
                <a:xfrm flipH="1" flipV="1">
                  <a:off x="2312" y="2471"/>
                  <a:ext cx="22"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 name="Line 221"/>
                <p:cNvSpPr>
                  <a:spLocks noChangeShapeType="1"/>
                </p:cNvSpPr>
                <p:nvPr/>
              </p:nvSpPr>
              <p:spPr bwMode="auto">
                <a:xfrm flipH="1" flipV="1">
                  <a:off x="2287" y="2458"/>
                  <a:ext cx="25"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 name="Line 222"/>
                <p:cNvSpPr>
                  <a:spLocks noChangeShapeType="1"/>
                </p:cNvSpPr>
                <p:nvPr/>
              </p:nvSpPr>
              <p:spPr bwMode="auto">
                <a:xfrm flipH="1" flipV="1">
                  <a:off x="2260" y="2449"/>
                  <a:ext cx="27" cy="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 name="Line 223"/>
                <p:cNvSpPr>
                  <a:spLocks noChangeShapeType="1"/>
                </p:cNvSpPr>
                <p:nvPr/>
              </p:nvSpPr>
              <p:spPr bwMode="auto">
                <a:xfrm flipH="1" flipV="1">
                  <a:off x="2214" y="2439"/>
                  <a:ext cx="46"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 name="Line 224"/>
                <p:cNvSpPr>
                  <a:spLocks noChangeShapeType="1"/>
                </p:cNvSpPr>
                <p:nvPr/>
              </p:nvSpPr>
              <p:spPr bwMode="auto">
                <a:xfrm flipH="1" flipV="1">
                  <a:off x="2167" y="2436"/>
                  <a:ext cx="47" cy="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 name="Line 225"/>
                <p:cNvSpPr>
                  <a:spLocks noChangeShapeType="1"/>
                </p:cNvSpPr>
                <p:nvPr/>
              </p:nvSpPr>
              <p:spPr bwMode="auto">
                <a:xfrm flipH="1">
                  <a:off x="2122" y="2436"/>
                  <a:ext cx="45" cy="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 name="Line 226"/>
                <p:cNvSpPr>
                  <a:spLocks noChangeShapeType="1"/>
                </p:cNvSpPr>
                <p:nvPr/>
              </p:nvSpPr>
              <p:spPr bwMode="auto">
                <a:xfrm flipH="1">
                  <a:off x="2079" y="2439"/>
                  <a:ext cx="43"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 name="Line 227"/>
                <p:cNvSpPr>
                  <a:spLocks noChangeShapeType="1"/>
                </p:cNvSpPr>
                <p:nvPr/>
              </p:nvSpPr>
              <p:spPr bwMode="auto">
                <a:xfrm flipH="1">
                  <a:off x="2052" y="2449"/>
                  <a:ext cx="27" cy="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 name="Line 228"/>
                <p:cNvSpPr>
                  <a:spLocks noChangeShapeType="1"/>
                </p:cNvSpPr>
                <p:nvPr/>
              </p:nvSpPr>
              <p:spPr bwMode="auto">
                <a:xfrm flipH="1">
                  <a:off x="2026" y="2458"/>
                  <a:ext cx="26"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 name="Line 229"/>
                <p:cNvSpPr>
                  <a:spLocks noChangeShapeType="1"/>
                </p:cNvSpPr>
                <p:nvPr/>
              </p:nvSpPr>
              <p:spPr bwMode="auto">
                <a:xfrm flipH="1">
                  <a:off x="2003" y="2471"/>
                  <a:ext cx="23"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4" name="Line 230"/>
                <p:cNvSpPr>
                  <a:spLocks noChangeShapeType="1"/>
                </p:cNvSpPr>
                <p:nvPr/>
              </p:nvSpPr>
              <p:spPr bwMode="auto">
                <a:xfrm flipH="1">
                  <a:off x="1983" y="2487"/>
                  <a:ext cx="20"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 name="Line 231"/>
                <p:cNvSpPr>
                  <a:spLocks noChangeShapeType="1"/>
                </p:cNvSpPr>
                <p:nvPr/>
              </p:nvSpPr>
              <p:spPr bwMode="auto">
                <a:xfrm flipH="1">
                  <a:off x="1965" y="2505"/>
                  <a:ext cx="18" cy="2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 name="Line 232"/>
                <p:cNvSpPr>
                  <a:spLocks noChangeShapeType="1"/>
                </p:cNvSpPr>
                <p:nvPr/>
              </p:nvSpPr>
              <p:spPr bwMode="auto">
                <a:xfrm flipH="1">
                  <a:off x="1950" y="2527"/>
                  <a:ext cx="15" cy="2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 name="Line 233"/>
                <p:cNvSpPr>
                  <a:spLocks noChangeShapeType="1"/>
                </p:cNvSpPr>
                <p:nvPr/>
              </p:nvSpPr>
              <p:spPr bwMode="auto">
                <a:xfrm flipH="1">
                  <a:off x="1939" y="2552"/>
                  <a:ext cx="11" cy="2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 name="Line 234"/>
                <p:cNvSpPr>
                  <a:spLocks noChangeShapeType="1"/>
                </p:cNvSpPr>
                <p:nvPr/>
              </p:nvSpPr>
              <p:spPr bwMode="auto">
                <a:xfrm flipH="1">
                  <a:off x="1932" y="2580"/>
                  <a:ext cx="7" cy="3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 name="Line 235"/>
                <p:cNvSpPr>
                  <a:spLocks noChangeShapeType="1"/>
                </p:cNvSpPr>
                <p:nvPr/>
              </p:nvSpPr>
              <p:spPr bwMode="auto">
                <a:xfrm flipH="1">
                  <a:off x="1931" y="2610"/>
                  <a:ext cx="1" cy="3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0" name="Line 236"/>
                <p:cNvSpPr>
                  <a:spLocks noChangeShapeType="1"/>
                </p:cNvSpPr>
                <p:nvPr/>
              </p:nvSpPr>
              <p:spPr bwMode="auto">
                <a:xfrm>
                  <a:off x="1931" y="2644"/>
                  <a:ext cx="0" cy="4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 name="Line 237"/>
                <p:cNvSpPr>
                  <a:spLocks noChangeShapeType="1"/>
                </p:cNvSpPr>
                <p:nvPr/>
              </p:nvSpPr>
              <p:spPr bwMode="auto">
                <a:xfrm flipH="1">
                  <a:off x="1818" y="3055"/>
                  <a:ext cx="113" cy="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2" name="Line 238"/>
                <p:cNvSpPr>
                  <a:spLocks noChangeShapeType="1"/>
                </p:cNvSpPr>
                <p:nvPr/>
              </p:nvSpPr>
              <p:spPr bwMode="auto">
                <a:xfrm flipV="1">
                  <a:off x="1818" y="2416"/>
                  <a:ext cx="0" cy="63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 name="Freeform 239"/>
                <p:cNvSpPr>
                  <a:spLocks/>
                </p:cNvSpPr>
                <p:nvPr/>
              </p:nvSpPr>
              <p:spPr bwMode="auto">
                <a:xfrm>
                  <a:off x="3240" y="2331"/>
                  <a:ext cx="739" cy="739"/>
                </a:xfrm>
                <a:custGeom>
                  <a:avLst/>
                  <a:gdLst>
                    <a:gd name="T0" fmla="*/ 404 w 739"/>
                    <a:gd name="T1" fmla="*/ 1 h 739"/>
                    <a:gd name="T2" fmla="*/ 529 w 739"/>
                    <a:gd name="T3" fmla="*/ 18 h 739"/>
                    <a:gd name="T4" fmla="*/ 646 w 739"/>
                    <a:gd name="T5" fmla="*/ 50 h 739"/>
                    <a:gd name="T6" fmla="*/ 700 w 739"/>
                    <a:gd name="T7" fmla="*/ 186 h 739"/>
                    <a:gd name="T8" fmla="*/ 582 w 739"/>
                    <a:gd name="T9" fmla="*/ 137 h 739"/>
                    <a:gd name="T10" fmla="*/ 464 w 739"/>
                    <a:gd name="T11" fmla="*/ 109 h 739"/>
                    <a:gd name="T12" fmla="*/ 338 w 739"/>
                    <a:gd name="T13" fmla="*/ 99 h 739"/>
                    <a:gd name="T14" fmla="*/ 248 w 739"/>
                    <a:gd name="T15" fmla="*/ 107 h 739"/>
                    <a:gd name="T16" fmla="*/ 181 w 739"/>
                    <a:gd name="T17" fmla="*/ 126 h 739"/>
                    <a:gd name="T18" fmla="*/ 149 w 739"/>
                    <a:gd name="T19" fmla="*/ 148 h 739"/>
                    <a:gd name="T20" fmla="*/ 128 w 739"/>
                    <a:gd name="T21" fmla="*/ 175 h 739"/>
                    <a:gd name="T22" fmla="*/ 122 w 739"/>
                    <a:gd name="T23" fmla="*/ 208 h 739"/>
                    <a:gd name="T24" fmla="*/ 133 w 739"/>
                    <a:gd name="T25" fmla="*/ 245 h 739"/>
                    <a:gd name="T26" fmla="*/ 155 w 739"/>
                    <a:gd name="T27" fmla="*/ 264 h 739"/>
                    <a:gd name="T28" fmla="*/ 193 w 739"/>
                    <a:gd name="T29" fmla="*/ 278 h 739"/>
                    <a:gd name="T30" fmla="*/ 250 w 739"/>
                    <a:gd name="T31" fmla="*/ 289 h 739"/>
                    <a:gd name="T32" fmla="*/ 330 w 739"/>
                    <a:gd name="T33" fmla="*/ 297 h 739"/>
                    <a:gd name="T34" fmla="*/ 444 w 739"/>
                    <a:gd name="T35" fmla="*/ 305 h 739"/>
                    <a:gd name="T36" fmla="*/ 551 w 739"/>
                    <a:gd name="T37" fmla="*/ 320 h 739"/>
                    <a:gd name="T38" fmla="*/ 631 w 739"/>
                    <a:gd name="T39" fmla="*/ 342 h 739"/>
                    <a:gd name="T40" fmla="*/ 686 w 739"/>
                    <a:gd name="T41" fmla="*/ 375 h 739"/>
                    <a:gd name="T42" fmla="*/ 721 w 739"/>
                    <a:gd name="T43" fmla="*/ 419 h 739"/>
                    <a:gd name="T44" fmla="*/ 738 w 739"/>
                    <a:gd name="T45" fmla="*/ 476 h 739"/>
                    <a:gd name="T46" fmla="*/ 736 w 739"/>
                    <a:gd name="T47" fmla="*/ 549 h 739"/>
                    <a:gd name="T48" fmla="*/ 713 w 739"/>
                    <a:gd name="T49" fmla="*/ 614 h 739"/>
                    <a:gd name="T50" fmla="*/ 668 w 739"/>
                    <a:gd name="T51" fmla="*/ 666 h 739"/>
                    <a:gd name="T52" fmla="*/ 604 w 739"/>
                    <a:gd name="T53" fmla="*/ 702 h 739"/>
                    <a:gd name="T54" fmla="*/ 520 w 739"/>
                    <a:gd name="T55" fmla="*/ 727 h 739"/>
                    <a:gd name="T56" fmla="*/ 421 w 739"/>
                    <a:gd name="T57" fmla="*/ 738 h 739"/>
                    <a:gd name="T58" fmla="*/ 298 w 739"/>
                    <a:gd name="T59" fmla="*/ 738 h 739"/>
                    <a:gd name="T60" fmla="*/ 173 w 739"/>
                    <a:gd name="T61" fmla="*/ 722 h 739"/>
                    <a:gd name="T62" fmla="*/ 58 w 739"/>
                    <a:gd name="T63" fmla="*/ 689 h 739"/>
                    <a:gd name="T64" fmla="*/ 0 w 739"/>
                    <a:gd name="T65" fmla="*/ 543 h 739"/>
                    <a:gd name="T66" fmla="*/ 117 w 739"/>
                    <a:gd name="T67" fmla="*/ 596 h 739"/>
                    <a:gd name="T68" fmla="*/ 237 w 739"/>
                    <a:gd name="T69" fmla="*/ 628 h 739"/>
                    <a:gd name="T70" fmla="*/ 365 w 739"/>
                    <a:gd name="T71" fmla="*/ 639 h 739"/>
                    <a:gd name="T72" fmla="*/ 441 w 739"/>
                    <a:gd name="T73" fmla="*/ 635 h 739"/>
                    <a:gd name="T74" fmla="*/ 505 w 739"/>
                    <a:gd name="T75" fmla="*/ 625 h 739"/>
                    <a:gd name="T76" fmla="*/ 556 w 739"/>
                    <a:gd name="T77" fmla="*/ 608 h 739"/>
                    <a:gd name="T78" fmla="*/ 594 w 739"/>
                    <a:gd name="T79" fmla="*/ 583 h 739"/>
                    <a:gd name="T80" fmla="*/ 617 w 739"/>
                    <a:gd name="T81" fmla="*/ 552 h 739"/>
                    <a:gd name="T82" fmla="*/ 625 w 739"/>
                    <a:gd name="T83" fmla="*/ 511 h 739"/>
                    <a:gd name="T84" fmla="*/ 614 w 739"/>
                    <a:gd name="T85" fmla="*/ 471 h 739"/>
                    <a:gd name="T86" fmla="*/ 592 w 739"/>
                    <a:gd name="T87" fmla="*/ 450 h 739"/>
                    <a:gd name="T88" fmla="*/ 555 w 739"/>
                    <a:gd name="T89" fmla="*/ 434 h 739"/>
                    <a:gd name="T90" fmla="*/ 498 w 739"/>
                    <a:gd name="T91" fmla="*/ 422 h 739"/>
                    <a:gd name="T92" fmla="*/ 420 w 739"/>
                    <a:gd name="T93" fmla="*/ 412 h 739"/>
                    <a:gd name="T94" fmla="*/ 276 w 739"/>
                    <a:gd name="T95" fmla="*/ 400 h 739"/>
                    <a:gd name="T96" fmla="*/ 189 w 739"/>
                    <a:gd name="T97" fmla="*/ 389 h 739"/>
                    <a:gd name="T98" fmla="*/ 115 w 739"/>
                    <a:gd name="T99" fmla="*/ 368 h 739"/>
                    <a:gd name="T100" fmla="*/ 58 w 739"/>
                    <a:gd name="T101" fmla="*/ 335 h 739"/>
                    <a:gd name="T102" fmla="*/ 30 w 739"/>
                    <a:gd name="T103" fmla="*/ 303 h 739"/>
                    <a:gd name="T104" fmla="*/ 12 w 739"/>
                    <a:gd name="T105" fmla="*/ 262 h 739"/>
                    <a:gd name="T106" fmla="*/ 6 w 739"/>
                    <a:gd name="T107" fmla="*/ 213 h 739"/>
                    <a:gd name="T108" fmla="*/ 14 w 739"/>
                    <a:gd name="T109" fmla="*/ 161 h 739"/>
                    <a:gd name="T110" fmla="*/ 32 w 739"/>
                    <a:gd name="T111" fmla="*/ 116 h 739"/>
                    <a:gd name="T112" fmla="*/ 61 w 739"/>
                    <a:gd name="T113" fmla="*/ 81 h 739"/>
                    <a:gd name="T114" fmla="*/ 120 w 739"/>
                    <a:gd name="T115" fmla="*/ 42 h 739"/>
                    <a:gd name="T116" fmla="*/ 192 w 739"/>
                    <a:gd name="T117" fmla="*/ 17 h 739"/>
                    <a:gd name="T118" fmla="*/ 266 w 739"/>
                    <a:gd name="T119" fmla="*/ 4 h 739"/>
                    <a:gd name="T120" fmla="*/ 338 w 739"/>
                    <a:gd name="T121"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9" h="739">
                      <a:moveTo>
                        <a:pt x="338" y="0"/>
                      </a:moveTo>
                      <a:lnTo>
                        <a:pt x="404" y="1"/>
                      </a:lnTo>
                      <a:lnTo>
                        <a:pt x="466" y="7"/>
                      </a:lnTo>
                      <a:lnTo>
                        <a:pt x="529" y="18"/>
                      </a:lnTo>
                      <a:lnTo>
                        <a:pt x="588" y="32"/>
                      </a:lnTo>
                      <a:lnTo>
                        <a:pt x="646" y="50"/>
                      </a:lnTo>
                      <a:lnTo>
                        <a:pt x="700" y="71"/>
                      </a:lnTo>
                      <a:lnTo>
                        <a:pt x="700" y="186"/>
                      </a:lnTo>
                      <a:lnTo>
                        <a:pt x="641" y="159"/>
                      </a:lnTo>
                      <a:lnTo>
                        <a:pt x="582" y="137"/>
                      </a:lnTo>
                      <a:lnTo>
                        <a:pt x="523" y="121"/>
                      </a:lnTo>
                      <a:lnTo>
                        <a:pt x="464" y="109"/>
                      </a:lnTo>
                      <a:lnTo>
                        <a:pt x="403" y="102"/>
                      </a:lnTo>
                      <a:lnTo>
                        <a:pt x="338" y="99"/>
                      </a:lnTo>
                      <a:lnTo>
                        <a:pt x="291" y="100"/>
                      </a:lnTo>
                      <a:lnTo>
                        <a:pt x="248" y="107"/>
                      </a:lnTo>
                      <a:lnTo>
                        <a:pt x="211" y="115"/>
                      </a:lnTo>
                      <a:lnTo>
                        <a:pt x="181" y="126"/>
                      </a:lnTo>
                      <a:lnTo>
                        <a:pt x="162" y="136"/>
                      </a:lnTo>
                      <a:lnTo>
                        <a:pt x="149" y="148"/>
                      </a:lnTo>
                      <a:lnTo>
                        <a:pt x="136" y="161"/>
                      </a:lnTo>
                      <a:lnTo>
                        <a:pt x="128" y="175"/>
                      </a:lnTo>
                      <a:lnTo>
                        <a:pt x="123" y="191"/>
                      </a:lnTo>
                      <a:lnTo>
                        <a:pt x="122" y="208"/>
                      </a:lnTo>
                      <a:lnTo>
                        <a:pt x="124" y="228"/>
                      </a:lnTo>
                      <a:lnTo>
                        <a:pt x="133" y="245"/>
                      </a:lnTo>
                      <a:lnTo>
                        <a:pt x="141" y="255"/>
                      </a:lnTo>
                      <a:lnTo>
                        <a:pt x="155" y="264"/>
                      </a:lnTo>
                      <a:lnTo>
                        <a:pt x="171" y="271"/>
                      </a:lnTo>
                      <a:lnTo>
                        <a:pt x="193" y="278"/>
                      </a:lnTo>
                      <a:lnTo>
                        <a:pt x="219" y="284"/>
                      </a:lnTo>
                      <a:lnTo>
                        <a:pt x="250" y="289"/>
                      </a:lnTo>
                      <a:lnTo>
                        <a:pt x="287" y="293"/>
                      </a:lnTo>
                      <a:lnTo>
                        <a:pt x="330" y="297"/>
                      </a:lnTo>
                      <a:lnTo>
                        <a:pt x="381" y="300"/>
                      </a:lnTo>
                      <a:lnTo>
                        <a:pt x="444" y="305"/>
                      </a:lnTo>
                      <a:lnTo>
                        <a:pt x="502" y="311"/>
                      </a:lnTo>
                      <a:lnTo>
                        <a:pt x="551" y="320"/>
                      </a:lnTo>
                      <a:lnTo>
                        <a:pt x="594" y="330"/>
                      </a:lnTo>
                      <a:lnTo>
                        <a:pt x="631" y="342"/>
                      </a:lnTo>
                      <a:lnTo>
                        <a:pt x="662" y="357"/>
                      </a:lnTo>
                      <a:lnTo>
                        <a:pt x="686" y="375"/>
                      </a:lnTo>
                      <a:lnTo>
                        <a:pt x="707" y="396"/>
                      </a:lnTo>
                      <a:lnTo>
                        <a:pt x="721" y="419"/>
                      </a:lnTo>
                      <a:lnTo>
                        <a:pt x="732" y="446"/>
                      </a:lnTo>
                      <a:lnTo>
                        <a:pt x="738" y="476"/>
                      </a:lnTo>
                      <a:lnTo>
                        <a:pt x="739" y="510"/>
                      </a:lnTo>
                      <a:lnTo>
                        <a:pt x="736" y="549"/>
                      </a:lnTo>
                      <a:lnTo>
                        <a:pt x="728" y="583"/>
                      </a:lnTo>
                      <a:lnTo>
                        <a:pt x="713" y="614"/>
                      </a:lnTo>
                      <a:lnTo>
                        <a:pt x="694" y="642"/>
                      </a:lnTo>
                      <a:lnTo>
                        <a:pt x="668" y="666"/>
                      </a:lnTo>
                      <a:lnTo>
                        <a:pt x="638" y="685"/>
                      </a:lnTo>
                      <a:lnTo>
                        <a:pt x="604" y="702"/>
                      </a:lnTo>
                      <a:lnTo>
                        <a:pt x="565" y="716"/>
                      </a:lnTo>
                      <a:lnTo>
                        <a:pt x="520" y="727"/>
                      </a:lnTo>
                      <a:lnTo>
                        <a:pt x="473" y="734"/>
                      </a:lnTo>
                      <a:lnTo>
                        <a:pt x="421" y="738"/>
                      </a:lnTo>
                      <a:lnTo>
                        <a:pt x="365" y="739"/>
                      </a:lnTo>
                      <a:lnTo>
                        <a:pt x="298" y="738"/>
                      </a:lnTo>
                      <a:lnTo>
                        <a:pt x="235" y="732"/>
                      </a:lnTo>
                      <a:lnTo>
                        <a:pt x="173" y="722"/>
                      </a:lnTo>
                      <a:lnTo>
                        <a:pt x="115" y="708"/>
                      </a:lnTo>
                      <a:lnTo>
                        <a:pt x="58" y="689"/>
                      </a:lnTo>
                      <a:lnTo>
                        <a:pt x="0" y="663"/>
                      </a:lnTo>
                      <a:lnTo>
                        <a:pt x="0" y="543"/>
                      </a:lnTo>
                      <a:lnTo>
                        <a:pt x="58" y="572"/>
                      </a:lnTo>
                      <a:lnTo>
                        <a:pt x="117" y="596"/>
                      </a:lnTo>
                      <a:lnTo>
                        <a:pt x="176" y="614"/>
                      </a:lnTo>
                      <a:lnTo>
                        <a:pt x="237" y="628"/>
                      </a:lnTo>
                      <a:lnTo>
                        <a:pt x="300" y="636"/>
                      </a:lnTo>
                      <a:lnTo>
                        <a:pt x="365" y="639"/>
                      </a:lnTo>
                      <a:lnTo>
                        <a:pt x="404" y="637"/>
                      </a:lnTo>
                      <a:lnTo>
                        <a:pt x="441" y="635"/>
                      </a:lnTo>
                      <a:lnTo>
                        <a:pt x="474" y="631"/>
                      </a:lnTo>
                      <a:lnTo>
                        <a:pt x="505" y="625"/>
                      </a:lnTo>
                      <a:lnTo>
                        <a:pt x="532" y="618"/>
                      </a:lnTo>
                      <a:lnTo>
                        <a:pt x="556" y="608"/>
                      </a:lnTo>
                      <a:lnTo>
                        <a:pt x="577" y="597"/>
                      </a:lnTo>
                      <a:lnTo>
                        <a:pt x="594" y="583"/>
                      </a:lnTo>
                      <a:lnTo>
                        <a:pt x="608" y="569"/>
                      </a:lnTo>
                      <a:lnTo>
                        <a:pt x="617" y="552"/>
                      </a:lnTo>
                      <a:lnTo>
                        <a:pt x="622" y="533"/>
                      </a:lnTo>
                      <a:lnTo>
                        <a:pt x="625" y="511"/>
                      </a:lnTo>
                      <a:lnTo>
                        <a:pt x="622" y="489"/>
                      </a:lnTo>
                      <a:lnTo>
                        <a:pt x="614" y="471"/>
                      </a:lnTo>
                      <a:lnTo>
                        <a:pt x="605" y="460"/>
                      </a:lnTo>
                      <a:lnTo>
                        <a:pt x="592" y="450"/>
                      </a:lnTo>
                      <a:lnTo>
                        <a:pt x="576" y="441"/>
                      </a:lnTo>
                      <a:lnTo>
                        <a:pt x="555" y="434"/>
                      </a:lnTo>
                      <a:lnTo>
                        <a:pt x="529" y="427"/>
                      </a:lnTo>
                      <a:lnTo>
                        <a:pt x="498" y="422"/>
                      </a:lnTo>
                      <a:lnTo>
                        <a:pt x="463" y="417"/>
                      </a:lnTo>
                      <a:lnTo>
                        <a:pt x="420" y="412"/>
                      </a:lnTo>
                      <a:lnTo>
                        <a:pt x="372" y="408"/>
                      </a:lnTo>
                      <a:lnTo>
                        <a:pt x="276" y="400"/>
                      </a:lnTo>
                      <a:lnTo>
                        <a:pt x="232" y="395"/>
                      </a:lnTo>
                      <a:lnTo>
                        <a:pt x="189" y="389"/>
                      </a:lnTo>
                      <a:lnTo>
                        <a:pt x="151" y="379"/>
                      </a:lnTo>
                      <a:lnTo>
                        <a:pt x="115" y="368"/>
                      </a:lnTo>
                      <a:lnTo>
                        <a:pt x="84" y="353"/>
                      </a:lnTo>
                      <a:lnTo>
                        <a:pt x="58" y="335"/>
                      </a:lnTo>
                      <a:lnTo>
                        <a:pt x="43" y="320"/>
                      </a:lnTo>
                      <a:lnTo>
                        <a:pt x="30" y="303"/>
                      </a:lnTo>
                      <a:lnTo>
                        <a:pt x="20" y="284"/>
                      </a:lnTo>
                      <a:lnTo>
                        <a:pt x="12" y="262"/>
                      </a:lnTo>
                      <a:lnTo>
                        <a:pt x="7" y="239"/>
                      </a:lnTo>
                      <a:lnTo>
                        <a:pt x="6" y="213"/>
                      </a:lnTo>
                      <a:lnTo>
                        <a:pt x="9" y="185"/>
                      </a:lnTo>
                      <a:lnTo>
                        <a:pt x="14" y="161"/>
                      </a:lnTo>
                      <a:lnTo>
                        <a:pt x="21" y="137"/>
                      </a:lnTo>
                      <a:lnTo>
                        <a:pt x="32" y="116"/>
                      </a:lnTo>
                      <a:lnTo>
                        <a:pt x="46" y="98"/>
                      </a:lnTo>
                      <a:lnTo>
                        <a:pt x="61" y="81"/>
                      </a:lnTo>
                      <a:lnTo>
                        <a:pt x="90" y="60"/>
                      </a:lnTo>
                      <a:lnTo>
                        <a:pt x="120" y="42"/>
                      </a:lnTo>
                      <a:lnTo>
                        <a:pt x="155" y="28"/>
                      </a:lnTo>
                      <a:lnTo>
                        <a:pt x="192" y="17"/>
                      </a:lnTo>
                      <a:lnTo>
                        <a:pt x="228" y="9"/>
                      </a:lnTo>
                      <a:lnTo>
                        <a:pt x="266" y="4"/>
                      </a:lnTo>
                      <a:lnTo>
                        <a:pt x="303" y="1"/>
                      </a:lnTo>
                      <a:lnTo>
                        <a:pt x="3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240"/>
                <p:cNvSpPr>
                  <a:spLocks noChangeShapeType="1"/>
                </p:cNvSpPr>
                <p:nvPr/>
              </p:nvSpPr>
              <p:spPr bwMode="auto">
                <a:xfrm>
                  <a:off x="3240" y="2874"/>
                  <a:ext cx="58" cy="2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 name="Line 241"/>
                <p:cNvSpPr>
                  <a:spLocks noChangeShapeType="1"/>
                </p:cNvSpPr>
                <p:nvPr/>
              </p:nvSpPr>
              <p:spPr bwMode="auto">
                <a:xfrm>
                  <a:off x="3298" y="2903"/>
                  <a:ext cx="59" cy="2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 name="Line 242"/>
                <p:cNvSpPr>
                  <a:spLocks noChangeShapeType="1"/>
                </p:cNvSpPr>
                <p:nvPr/>
              </p:nvSpPr>
              <p:spPr bwMode="auto">
                <a:xfrm>
                  <a:off x="3357" y="2927"/>
                  <a:ext cx="59"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 name="Line 243"/>
                <p:cNvSpPr>
                  <a:spLocks noChangeShapeType="1"/>
                </p:cNvSpPr>
                <p:nvPr/>
              </p:nvSpPr>
              <p:spPr bwMode="auto">
                <a:xfrm>
                  <a:off x="3416" y="2945"/>
                  <a:ext cx="61"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 name="Line 244"/>
                <p:cNvSpPr>
                  <a:spLocks noChangeShapeType="1"/>
                </p:cNvSpPr>
                <p:nvPr/>
              </p:nvSpPr>
              <p:spPr bwMode="auto">
                <a:xfrm>
                  <a:off x="3477" y="2959"/>
                  <a:ext cx="63"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9" name="Line 245"/>
                <p:cNvSpPr>
                  <a:spLocks noChangeShapeType="1"/>
                </p:cNvSpPr>
                <p:nvPr/>
              </p:nvSpPr>
              <p:spPr bwMode="auto">
                <a:xfrm>
                  <a:off x="3540" y="2967"/>
                  <a:ext cx="65" cy="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 name="Line 246"/>
                <p:cNvSpPr>
                  <a:spLocks noChangeShapeType="1"/>
                </p:cNvSpPr>
                <p:nvPr/>
              </p:nvSpPr>
              <p:spPr bwMode="auto">
                <a:xfrm flipV="1">
                  <a:off x="3605" y="2968"/>
                  <a:ext cx="39"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1" name="Line 247"/>
                <p:cNvSpPr>
                  <a:spLocks noChangeShapeType="1"/>
                </p:cNvSpPr>
                <p:nvPr/>
              </p:nvSpPr>
              <p:spPr bwMode="auto">
                <a:xfrm flipV="1">
                  <a:off x="3644" y="2966"/>
                  <a:ext cx="37"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2" name="Line 248"/>
                <p:cNvSpPr>
                  <a:spLocks noChangeShapeType="1"/>
                </p:cNvSpPr>
                <p:nvPr/>
              </p:nvSpPr>
              <p:spPr bwMode="auto">
                <a:xfrm flipV="1">
                  <a:off x="3681" y="2962"/>
                  <a:ext cx="33" cy="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3" name="Line 249"/>
                <p:cNvSpPr>
                  <a:spLocks noChangeShapeType="1"/>
                </p:cNvSpPr>
                <p:nvPr/>
              </p:nvSpPr>
              <p:spPr bwMode="auto">
                <a:xfrm flipV="1">
                  <a:off x="3714" y="2956"/>
                  <a:ext cx="31" cy="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4" name="Line 250"/>
                <p:cNvSpPr>
                  <a:spLocks noChangeShapeType="1"/>
                </p:cNvSpPr>
                <p:nvPr/>
              </p:nvSpPr>
              <p:spPr bwMode="auto">
                <a:xfrm flipV="1">
                  <a:off x="3745" y="2949"/>
                  <a:ext cx="27"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5" name="Line 251"/>
                <p:cNvSpPr>
                  <a:spLocks noChangeShapeType="1"/>
                </p:cNvSpPr>
                <p:nvPr/>
              </p:nvSpPr>
              <p:spPr bwMode="auto">
                <a:xfrm flipV="1">
                  <a:off x="3772" y="2939"/>
                  <a:ext cx="24"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6" name="Line 252"/>
                <p:cNvSpPr>
                  <a:spLocks noChangeShapeType="1"/>
                </p:cNvSpPr>
                <p:nvPr/>
              </p:nvSpPr>
              <p:spPr bwMode="auto">
                <a:xfrm flipV="1">
                  <a:off x="3796" y="2928"/>
                  <a:ext cx="21"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7" name="Line 253"/>
                <p:cNvSpPr>
                  <a:spLocks noChangeShapeType="1"/>
                </p:cNvSpPr>
                <p:nvPr/>
              </p:nvSpPr>
              <p:spPr bwMode="auto">
                <a:xfrm flipV="1">
                  <a:off x="3817" y="2914"/>
                  <a:ext cx="17"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8" name="Line 254"/>
                <p:cNvSpPr>
                  <a:spLocks noChangeShapeType="1"/>
                </p:cNvSpPr>
                <p:nvPr/>
              </p:nvSpPr>
              <p:spPr bwMode="auto">
                <a:xfrm flipV="1">
                  <a:off x="3834" y="2900"/>
                  <a:ext cx="14"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9" name="Line 255"/>
                <p:cNvSpPr>
                  <a:spLocks noChangeShapeType="1"/>
                </p:cNvSpPr>
                <p:nvPr/>
              </p:nvSpPr>
              <p:spPr bwMode="auto">
                <a:xfrm flipV="1">
                  <a:off x="3848" y="2883"/>
                  <a:ext cx="9"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0" name="Line 256"/>
                <p:cNvSpPr>
                  <a:spLocks noChangeShapeType="1"/>
                </p:cNvSpPr>
                <p:nvPr/>
              </p:nvSpPr>
              <p:spPr bwMode="auto">
                <a:xfrm flipV="1">
                  <a:off x="3857" y="2864"/>
                  <a:ext cx="5" cy="1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1" name="Line 257"/>
                <p:cNvSpPr>
                  <a:spLocks noChangeShapeType="1"/>
                </p:cNvSpPr>
                <p:nvPr/>
              </p:nvSpPr>
              <p:spPr bwMode="auto">
                <a:xfrm flipV="1">
                  <a:off x="3862" y="2842"/>
                  <a:ext cx="3" cy="2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2" name="Line 258"/>
                <p:cNvSpPr>
                  <a:spLocks noChangeShapeType="1"/>
                </p:cNvSpPr>
                <p:nvPr/>
              </p:nvSpPr>
              <p:spPr bwMode="auto">
                <a:xfrm flipH="1" flipV="1">
                  <a:off x="3862" y="2820"/>
                  <a:ext cx="3" cy="2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3" name="Line 259"/>
                <p:cNvSpPr>
                  <a:spLocks noChangeShapeType="1"/>
                </p:cNvSpPr>
                <p:nvPr/>
              </p:nvSpPr>
              <p:spPr bwMode="auto">
                <a:xfrm flipH="1" flipV="1">
                  <a:off x="3854" y="2802"/>
                  <a:ext cx="8"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4" name="Line 260"/>
                <p:cNvSpPr>
                  <a:spLocks noChangeShapeType="1"/>
                </p:cNvSpPr>
                <p:nvPr/>
              </p:nvSpPr>
              <p:spPr bwMode="auto">
                <a:xfrm flipH="1" flipV="1">
                  <a:off x="3845" y="2791"/>
                  <a:ext cx="9"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 name="Line 261"/>
                <p:cNvSpPr>
                  <a:spLocks noChangeShapeType="1"/>
                </p:cNvSpPr>
                <p:nvPr/>
              </p:nvSpPr>
              <p:spPr bwMode="auto">
                <a:xfrm flipH="1" flipV="1">
                  <a:off x="3832" y="2781"/>
                  <a:ext cx="13"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6" name="Line 262"/>
                <p:cNvSpPr>
                  <a:spLocks noChangeShapeType="1"/>
                </p:cNvSpPr>
                <p:nvPr/>
              </p:nvSpPr>
              <p:spPr bwMode="auto">
                <a:xfrm flipH="1" flipV="1">
                  <a:off x="3816" y="2772"/>
                  <a:ext cx="16" cy="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7" name="Line 263"/>
                <p:cNvSpPr>
                  <a:spLocks noChangeShapeType="1"/>
                </p:cNvSpPr>
                <p:nvPr/>
              </p:nvSpPr>
              <p:spPr bwMode="auto">
                <a:xfrm flipH="1" flipV="1">
                  <a:off x="3795" y="2765"/>
                  <a:ext cx="21"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8" name="Line 264"/>
                <p:cNvSpPr>
                  <a:spLocks noChangeShapeType="1"/>
                </p:cNvSpPr>
                <p:nvPr/>
              </p:nvSpPr>
              <p:spPr bwMode="auto">
                <a:xfrm flipH="1" flipV="1">
                  <a:off x="3769" y="2758"/>
                  <a:ext cx="26"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9" name="Line 265"/>
                <p:cNvSpPr>
                  <a:spLocks noChangeShapeType="1"/>
                </p:cNvSpPr>
                <p:nvPr/>
              </p:nvSpPr>
              <p:spPr bwMode="auto">
                <a:xfrm flipH="1" flipV="1">
                  <a:off x="3738" y="2753"/>
                  <a:ext cx="31" cy="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0" name="Line 266"/>
                <p:cNvSpPr>
                  <a:spLocks noChangeShapeType="1"/>
                </p:cNvSpPr>
                <p:nvPr/>
              </p:nvSpPr>
              <p:spPr bwMode="auto">
                <a:xfrm flipH="1" flipV="1">
                  <a:off x="3703" y="2748"/>
                  <a:ext cx="35" cy="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1" name="Line 267"/>
                <p:cNvSpPr>
                  <a:spLocks noChangeShapeType="1"/>
                </p:cNvSpPr>
                <p:nvPr/>
              </p:nvSpPr>
              <p:spPr bwMode="auto">
                <a:xfrm flipH="1" flipV="1">
                  <a:off x="3660" y="2743"/>
                  <a:ext cx="43" cy="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2" name="Line 268"/>
                <p:cNvSpPr>
                  <a:spLocks noChangeShapeType="1"/>
                </p:cNvSpPr>
                <p:nvPr/>
              </p:nvSpPr>
              <p:spPr bwMode="auto">
                <a:xfrm flipH="1" flipV="1">
                  <a:off x="3612" y="2739"/>
                  <a:ext cx="48" cy="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3" name="Line 269"/>
                <p:cNvSpPr>
                  <a:spLocks noChangeShapeType="1"/>
                </p:cNvSpPr>
                <p:nvPr/>
              </p:nvSpPr>
              <p:spPr bwMode="auto">
                <a:xfrm flipH="1" flipV="1">
                  <a:off x="3516" y="2731"/>
                  <a:ext cx="96"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4" name="Line 270"/>
                <p:cNvSpPr>
                  <a:spLocks noChangeShapeType="1"/>
                </p:cNvSpPr>
                <p:nvPr/>
              </p:nvSpPr>
              <p:spPr bwMode="auto">
                <a:xfrm flipH="1" flipV="1">
                  <a:off x="3472" y="2726"/>
                  <a:ext cx="44" cy="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5" name="Line 271"/>
                <p:cNvSpPr>
                  <a:spLocks noChangeShapeType="1"/>
                </p:cNvSpPr>
                <p:nvPr/>
              </p:nvSpPr>
              <p:spPr bwMode="auto">
                <a:xfrm flipH="1" flipV="1">
                  <a:off x="3429" y="2720"/>
                  <a:ext cx="43" cy="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6" name="Line 272"/>
                <p:cNvSpPr>
                  <a:spLocks noChangeShapeType="1"/>
                </p:cNvSpPr>
                <p:nvPr/>
              </p:nvSpPr>
              <p:spPr bwMode="auto">
                <a:xfrm flipH="1" flipV="1">
                  <a:off x="3391" y="2710"/>
                  <a:ext cx="38"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7" name="Line 273"/>
                <p:cNvSpPr>
                  <a:spLocks noChangeShapeType="1"/>
                </p:cNvSpPr>
                <p:nvPr/>
              </p:nvSpPr>
              <p:spPr bwMode="auto">
                <a:xfrm flipH="1" flipV="1">
                  <a:off x="3355" y="2699"/>
                  <a:ext cx="36"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8" name="Line 274"/>
                <p:cNvSpPr>
                  <a:spLocks noChangeShapeType="1"/>
                </p:cNvSpPr>
                <p:nvPr/>
              </p:nvSpPr>
              <p:spPr bwMode="auto">
                <a:xfrm flipH="1" flipV="1">
                  <a:off x="3324" y="2684"/>
                  <a:ext cx="31" cy="1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9" name="Line 275"/>
                <p:cNvSpPr>
                  <a:spLocks noChangeShapeType="1"/>
                </p:cNvSpPr>
                <p:nvPr/>
              </p:nvSpPr>
              <p:spPr bwMode="auto">
                <a:xfrm flipH="1" flipV="1">
                  <a:off x="3298" y="2666"/>
                  <a:ext cx="26"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0" name="Line 276"/>
                <p:cNvSpPr>
                  <a:spLocks noChangeShapeType="1"/>
                </p:cNvSpPr>
                <p:nvPr/>
              </p:nvSpPr>
              <p:spPr bwMode="auto">
                <a:xfrm flipH="1" flipV="1">
                  <a:off x="3283" y="2651"/>
                  <a:ext cx="15" cy="1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1" name="Line 277"/>
                <p:cNvSpPr>
                  <a:spLocks noChangeShapeType="1"/>
                </p:cNvSpPr>
                <p:nvPr/>
              </p:nvSpPr>
              <p:spPr bwMode="auto">
                <a:xfrm flipH="1" flipV="1">
                  <a:off x="3270" y="2634"/>
                  <a:ext cx="13"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2" name="Line 278"/>
                <p:cNvSpPr>
                  <a:spLocks noChangeShapeType="1"/>
                </p:cNvSpPr>
                <p:nvPr/>
              </p:nvSpPr>
              <p:spPr bwMode="auto">
                <a:xfrm flipH="1" flipV="1">
                  <a:off x="3260" y="2615"/>
                  <a:ext cx="10" cy="1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3" name="Line 279"/>
                <p:cNvSpPr>
                  <a:spLocks noChangeShapeType="1"/>
                </p:cNvSpPr>
                <p:nvPr/>
              </p:nvSpPr>
              <p:spPr bwMode="auto">
                <a:xfrm flipH="1" flipV="1">
                  <a:off x="3252" y="2593"/>
                  <a:ext cx="8" cy="2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4" name="Line 280"/>
                <p:cNvSpPr>
                  <a:spLocks noChangeShapeType="1"/>
                </p:cNvSpPr>
                <p:nvPr/>
              </p:nvSpPr>
              <p:spPr bwMode="auto">
                <a:xfrm flipH="1" flipV="1">
                  <a:off x="3247" y="2570"/>
                  <a:ext cx="5" cy="2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5" name="Line 281"/>
                <p:cNvSpPr>
                  <a:spLocks noChangeShapeType="1"/>
                </p:cNvSpPr>
                <p:nvPr/>
              </p:nvSpPr>
              <p:spPr bwMode="auto">
                <a:xfrm flipH="1" flipV="1">
                  <a:off x="3246" y="2544"/>
                  <a:ext cx="1" cy="2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6" name="Line 282"/>
                <p:cNvSpPr>
                  <a:spLocks noChangeShapeType="1"/>
                </p:cNvSpPr>
                <p:nvPr/>
              </p:nvSpPr>
              <p:spPr bwMode="auto">
                <a:xfrm flipV="1">
                  <a:off x="3246" y="2516"/>
                  <a:ext cx="3" cy="2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7" name="Line 283"/>
                <p:cNvSpPr>
                  <a:spLocks noChangeShapeType="1"/>
                </p:cNvSpPr>
                <p:nvPr/>
              </p:nvSpPr>
              <p:spPr bwMode="auto">
                <a:xfrm flipV="1">
                  <a:off x="3249" y="2492"/>
                  <a:ext cx="5" cy="2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8" name="Line 284"/>
                <p:cNvSpPr>
                  <a:spLocks noChangeShapeType="1"/>
                </p:cNvSpPr>
                <p:nvPr/>
              </p:nvSpPr>
              <p:spPr bwMode="auto">
                <a:xfrm flipV="1">
                  <a:off x="3254" y="2468"/>
                  <a:ext cx="7" cy="2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9" name="Line 285"/>
                <p:cNvSpPr>
                  <a:spLocks noChangeShapeType="1"/>
                </p:cNvSpPr>
                <p:nvPr/>
              </p:nvSpPr>
              <p:spPr bwMode="auto">
                <a:xfrm flipV="1">
                  <a:off x="3261" y="2447"/>
                  <a:ext cx="11"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0" name="Line 286"/>
                <p:cNvSpPr>
                  <a:spLocks noChangeShapeType="1"/>
                </p:cNvSpPr>
                <p:nvPr/>
              </p:nvSpPr>
              <p:spPr bwMode="auto">
                <a:xfrm flipV="1">
                  <a:off x="3272" y="2429"/>
                  <a:ext cx="14"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1" name="Line 287"/>
                <p:cNvSpPr>
                  <a:spLocks noChangeShapeType="1"/>
                </p:cNvSpPr>
                <p:nvPr/>
              </p:nvSpPr>
              <p:spPr bwMode="auto">
                <a:xfrm flipV="1">
                  <a:off x="3286" y="2412"/>
                  <a:ext cx="15"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2" name="Line 288"/>
                <p:cNvSpPr>
                  <a:spLocks noChangeShapeType="1"/>
                </p:cNvSpPr>
                <p:nvPr/>
              </p:nvSpPr>
              <p:spPr bwMode="auto">
                <a:xfrm flipV="1">
                  <a:off x="3301" y="2391"/>
                  <a:ext cx="29"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3" name="Line 289"/>
                <p:cNvSpPr>
                  <a:spLocks noChangeShapeType="1"/>
                </p:cNvSpPr>
                <p:nvPr/>
              </p:nvSpPr>
              <p:spPr bwMode="auto">
                <a:xfrm flipV="1">
                  <a:off x="3330" y="2373"/>
                  <a:ext cx="30"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4" name="Line 290"/>
                <p:cNvSpPr>
                  <a:spLocks noChangeShapeType="1"/>
                </p:cNvSpPr>
                <p:nvPr/>
              </p:nvSpPr>
              <p:spPr bwMode="auto">
                <a:xfrm flipV="1">
                  <a:off x="3360" y="2359"/>
                  <a:ext cx="35"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5" name="Line 291"/>
                <p:cNvSpPr>
                  <a:spLocks noChangeShapeType="1"/>
                </p:cNvSpPr>
                <p:nvPr/>
              </p:nvSpPr>
              <p:spPr bwMode="auto">
                <a:xfrm flipV="1">
                  <a:off x="3395" y="2348"/>
                  <a:ext cx="37"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6" name="Line 292"/>
                <p:cNvSpPr>
                  <a:spLocks noChangeShapeType="1"/>
                </p:cNvSpPr>
                <p:nvPr/>
              </p:nvSpPr>
              <p:spPr bwMode="auto">
                <a:xfrm flipV="1">
                  <a:off x="3432" y="2340"/>
                  <a:ext cx="36"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7" name="Line 293"/>
                <p:cNvSpPr>
                  <a:spLocks noChangeShapeType="1"/>
                </p:cNvSpPr>
                <p:nvPr/>
              </p:nvSpPr>
              <p:spPr bwMode="auto">
                <a:xfrm flipV="1">
                  <a:off x="3468" y="2335"/>
                  <a:ext cx="38" cy="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8" name="Line 294"/>
                <p:cNvSpPr>
                  <a:spLocks noChangeShapeType="1"/>
                </p:cNvSpPr>
                <p:nvPr/>
              </p:nvSpPr>
              <p:spPr bwMode="auto">
                <a:xfrm flipV="1">
                  <a:off x="3506" y="2332"/>
                  <a:ext cx="37" cy="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9" name="Line 295"/>
                <p:cNvSpPr>
                  <a:spLocks noChangeShapeType="1"/>
                </p:cNvSpPr>
                <p:nvPr/>
              </p:nvSpPr>
              <p:spPr bwMode="auto">
                <a:xfrm flipV="1">
                  <a:off x="3543" y="2331"/>
                  <a:ext cx="35" cy="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0" name="Line 296"/>
                <p:cNvSpPr>
                  <a:spLocks noChangeShapeType="1"/>
                </p:cNvSpPr>
                <p:nvPr/>
              </p:nvSpPr>
              <p:spPr bwMode="auto">
                <a:xfrm>
                  <a:off x="3578" y="2331"/>
                  <a:ext cx="66" cy="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1" name="Line 297"/>
                <p:cNvSpPr>
                  <a:spLocks noChangeShapeType="1"/>
                </p:cNvSpPr>
                <p:nvPr/>
              </p:nvSpPr>
              <p:spPr bwMode="auto">
                <a:xfrm>
                  <a:off x="3644" y="2332"/>
                  <a:ext cx="62" cy="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2" name="Line 298"/>
                <p:cNvSpPr>
                  <a:spLocks noChangeShapeType="1"/>
                </p:cNvSpPr>
                <p:nvPr/>
              </p:nvSpPr>
              <p:spPr bwMode="auto">
                <a:xfrm>
                  <a:off x="3706" y="2338"/>
                  <a:ext cx="63"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3" name="Line 299"/>
                <p:cNvSpPr>
                  <a:spLocks noChangeShapeType="1"/>
                </p:cNvSpPr>
                <p:nvPr/>
              </p:nvSpPr>
              <p:spPr bwMode="auto">
                <a:xfrm>
                  <a:off x="3769" y="2349"/>
                  <a:ext cx="59"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4" name="Line 300"/>
                <p:cNvSpPr>
                  <a:spLocks noChangeShapeType="1"/>
                </p:cNvSpPr>
                <p:nvPr/>
              </p:nvSpPr>
              <p:spPr bwMode="auto">
                <a:xfrm>
                  <a:off x="3828" y="2363"/>
                  <a:ext cx="58"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5" name="Line 301"/>
                <p:cNvSpPr>
                  <a:spLocks noChangeShapeType="1"/>
                </p:cNvSpPr>
                <p:nvPr/>
              </p:nvSpPr>
              <p:spPr bwMode="auto">
                <a:xfrm>
                  <a:off x="3886" y="2381"/>
                  <a:ext cx="54"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6" name="Line 302"/>
                <p:cNvSpPr>
                  <a:spLocks noChangeShapeType="1"/>
                </p:cNvSpPr>
                <p:nvPr/>
              </p:nvSpPr>
              <p:spPr bwMode="auto">
                <a:xfrm>
                  <a:off x="3940" y="2402"/>
                  <a:ext cx="0" cy="11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7" name="Line 303"/>
                <p:cNvSpPr>
                  <a:spLocks noChangeShapeType="1"/>
                </p:cNvSpPr>
                <p:nvPr/>
              </p:nvSpPr>
              <p:spPr bwMode="auto">
                <a:xfrm flipH="1" flipV="1">
                  <a:off x="3881" y="2490"/>
                  <a:ext cx="59"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8" name="Line 304"/>
                <p:cNvSpPr>
                  <a:spLocks noChangeShapeType="1"/>
                </p:cNvSpPr>
                <p:nvPr/>
              </p:nvSpPr>
              <p:spPr bwMode="auto">
                <a:xfrm flipH="1" flipV="1">
                  <a:off x="3822" y="2468"/>
                  <a:ext cx="59" cy="2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9" name="Line 305"/>
                <p:cNvSpPr>
                  <a:spLocks noChangeShapeType="1"/>
                </p:cNvSpPr>
                <p:nvPr/>
              </p:nvSpPr>
              <p:spPr bwMode="auto">
                <a:xfrm flipH="1" flipV="1">
                  <a:off x="3763" y="2452"/>
                  <a:ext cx="59"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0" name="Line 306"/>
                <p:cNvSpPr>
                  <a:spLocks noChangeShapeType="1"/>
                </p:cNvSpPr>
                <p:nvPr/>
              </p:nvSpPr>
              <p:spPr bwMode="auto">
                <a:xfrm flipH="1" flipV="1">
                  <a:off x="3704" y="2440"/>
                  <a:ext cx="59" cy="1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1" name="Line 307"/>
                <p:cNvSpPr>
                  <a:spLocks noChangeShapeType="1"/>
                </p:cNvSpPr>
                <p:nvPr/>
              </p:nvSpPr>
              <p:spPr bwMode="auto">
                <a:xfrm flipH="1" flipV="1">
                  <a:off x="3643" y="2433"/>
                  <a:ext cx="61"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2" name="Line 308"/>
                <p:cNvSpPr>
                  <a:spLocks noChangeShapeType="1"/>
                </p:cNvSpPr>
                <p:nvPr/>
              </p:nvSpPr>
              <p:spPr bwMode="auto">
                <a:xfrm flipH="1" flipV="1">
                  <a:off x="3578" y="2430"/>
                  <a:ext cx="65" cy="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3" name="Line 309"/>
                <p:cNvSpPr>
                  <a:spLocks noChangeShapeType="1"/>
                </p:cNvSpPr>
                <p:nvPr/>
              </p:nvSpPr>
              <p:spPr bwMode="auto">
                <a:xfrm flipH="1">
                  <a:off x="3531" y="2430"/>
                  <a:ext cx="47" cy="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4" name="Line 310"/>
                <p:cNvSpPr>
                  <a:spLocks noChangeShapeType="1"/>
                </p:cNvSpPr>
                <p:nvPr/>
              </p:nvSpPr>
              <p:spPr bwMode="auto">
                <a:xfrm flipH="1">
                  <a:off x="3488" y="2431"/>
                  <a:ext cx="43"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5" name="Line 311"/>
                <p:cNvSpPr>
                  <a:spLocks noChangeShapeType="1"/>
                </p:cNvSpPr>
                <p:nvPr/>
              </p:nvSpPr>
              <p:spPr bwMode="auto">
                <a:xfrm flipH="1">
                  <a:off x="3451" y="2438"/>
                  <a:ext cx="37" cy="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6" name="Line 312"/>
                <p:cNvSpPr>
                  <a:spLocks noChangeShapeType="1"/>
                </p:cNvSpPr>
                <p:nvPr/>
              </p:nvSpPr>
              <p:spPr bwMode="auto">
                <a:xfrm flipH="1">
                  <a:off x="3421" y="2446"/>
                  <a:ext cx="30"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7" name="Line 313"/>
                <p:cNvSpPr>
                  <a:spLocks noChangeShapeType="1"/>
                </p:cNvSpPr>
                <p:nvPr/>
              </p:nvSpPr>
              <p:spPr bwMode="auto">
                <a:xfrm flipH="1">
                  <a:off x="3402" y="2457"/>
                  <a:ext cx="19"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8" name="Line 314"/>
                <p:cNvSpPr>
                  <a:spLocks noChangeShapeType="1"/>
                </p:cNvSpPr>
                <p:nvPr/>
              </p:nvSpPr>
              <p:spPr bwMode="auto">
                <a:xfrm flipH="1">
                  <a:off x="3389" y="2467"/>
                  <a:ext cx="13" cy="1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9" name="Line 315"/>
                <p:cNvSpPr>
                  <a:spLocks noChangeShapeType="1"/>
                </p:cNvSpPr>
                <p:nvPr/>
              </p:nvSpPr>
              <p:spPr bwMode="auto">
                <a:xfrm flipH="1">
                  <a:off x="3376" y="2479"/>
                  <a:ext cx="13" cy="1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0" name="Line 316"/>
                <p:cNvSpPr>
                  <a:spLocks noChangeShapeType="1"/>
                </p:cNvSpPr>
                <p:nvPr/>
              </p:nvSpPr>
              <p:spPr bwMode="auto">
                <a:xfrm flipH="1">
                  <a:off x="3368" y="2492"/>
                  <a:ext cx="8"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1" name="Line 317"/>
                <p:cNvSpPr>
                  <a:spLocks noChangeShapeType="1"/>
                </p:cNvSpPr>
                <p:nvPr/>
              </p:nvSpPr>
              <p:spPr bwMode="auto">
                <a:xfrm flipH="1">
                  <a:off x="3363" y="2506"/>
                  <a:ext cx="5"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2" name="Line 318"/>
                <p:cNvSpPr>
                  <a:spLocks noChangeShapeType="1"/>
                </p:cNvSpPr>
                <p:nvPr/>
              </p:nvSpPr>
              <p:spPr bwMode="auto">
                <a:xfrm flipH="1">
                  <a:off x="3362" y="2522"/>
                  <a:ext cx="1"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3" name="Line 319"/>
                <p:cNvSpPr>
                  <a:spLocks noChangeShapeType="1"/>
                </p:cNvSpPr>
                <p:nvPr/>
              </p:nvSpPr>
              <p:spPr bwMode="auto">
                <a:xfrm>
                  <a:off x="3362" y="2539"/>
                  <a:ext cx="2" cy="2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4" name="Line 320"/>
                <p:cNvSpPr>
                  <a:spLocks noChangeShapeType="1"/>
                </p:cNvSpPr>
                <p:nvPr/>
              </p:nvSpPr>
              <p:spPr bwMode="auto">
                <a:xfrm>
                  <a:off x="3364" y="2559"/>
                  <a:ext cx="9"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5" name="Line 321"/>
                <p:cNvSpPr>
                  <a:spLocks noChangeShapeType="1"/>
                </p:cNvSpPr>
                <p:nvPr/>
              </p:nvSpPr>
              <p:spPr bwMode="auto">
                <a:xfrm>
                  <a:off x="3373" y="2576"/>
                  <a:ext cx="8"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6" name="Line 322"/>
                <p:cNvSpPr>
                  <a:spLocks noChangeShapeType="1"/>
                </p:cNvSpPr>
                <p:nvPr/>
              </p:nvSpPr>
              <p:spPr bwMode="auto">
                <a:xfrm>
                  <a:off x="3381" y="2586"/>
                  <a:ext cx="14" cy="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7" name="Line 323"/>
                <p:cNvSpPr>
                  <a:spLocks noChangeShapeType="1"/>
                </p:cNvSpPr>
                <p:nvPr/>
              </p:nvSpPr>
              <p:spPr bwMode="auto">
                <a:xfrm>
                  <a:off x="3395" y="2595"/>
                  <a:ext cx="16"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8" name="Line 324"/>
                <p:cNvSpPr>
                  <a:spLocks noChangeShapeType="1"/>
                </p:cNvSpPr>
                <p:nvPr/>
              </p:nvSpPr>
              <p:spPr bwMode="auto">
                <a:xfrm>
                  <a:off x="3411" y="2602"/>
                  <a:ext cx="22"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9" name="Line 325"/>
                <p:cNvSpPr>
                  <a:spLocks noChangeShapeType="1"/>
                </p:cNvSpPr>
                <p:nvPr/>
              </p:nvSpPr>
              <p:spPr bwMode="auto">
                <a:xfrm>
                  <a:off x="3433" y="2609"/>
                  <a:ext cx="26" cy="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0" name="Line 326"/>
                <p:cNvSpPr>
                  <a:spLocks noChangeShapeType="1"/>
                </p:cNvSpPr>
                <p:nvPr/>
              </p:nvSpPr>
              <p:spPr bwMode="auto">
                <a:xfrm>
                  <a:off x="3459" y="2615"/>
                  <a:ext cx="31" cy="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1" name="Line 327"/>
                <p:cNvSpPr>
                  <a:spLocks noChangeShapeType="1"/>
                </p:cNvSpPr>
                <p:nvPr/>
              </p:nvSpPr>
              <p:spPr bwMode="auto">
                <a:xfrm>
                  <a:off x="3490" y="2620"/>
                  <a:ext cx="37" cy="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2" name="Line 328"/>
                <p:cNvSpPr>
                  <a:spLocks noChangeShapeType="1"/>
                </p:cNvSpPr>
                <p:nvPr/>
              </p:nvSpPr>
              <p:spPr bwMode="auto">
                <a:xfrm>
                  <a:off x="3527" y="2624"/>
                  <a:ext cx="43" cy="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3" name="Line 329"/>
                <p:cNvSpPr>
                  <a:spLocks noChangeShapeType="1"/>
                </p:cNvSpPr>
                <p:nvPr/>
              </p:nvSpPr>
              <p:spPr bwMode="auto">
                <a:xfrm>
                  <a:off x="3570" y="2628"/>
                  <a:ext cx="51" cy="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4" name="Line 330"/>
                <p:cNvSpPr>
                  <a:spLocks noChangeShapeType="1"/>
                </p:cNvSpPr>
                <p:nvPr/>
              </p:nvSpPr>
              <p:spPr bwMode="auto">
                <a:xfrm>
                  <a:off x="3621" y="2631"/>
                  <a:ext cx="63" cy="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5" name="Line 331"/>
                <p:cNvSpPr>
                  <a:spLocks noChangeShapeType="1"/>
                </p:cNvSpPr>
                <p:nvPr/>
              </p:nvSpPr>
              <p:spPr bwMode="auto">
                <a:xfrm>
                  <a:off x="3684" y="2636"/>
                  <a:ext cx="58" cy="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6" name="Line 332"/>
                <p:cNvSpPr>
                  <a:spLocks noChangeShapeType="1"/>
                </p:cNvSpPr>
                <p:nvPr/>
              </p:nvSpPr>
              <p:spPr bwMode="auto">
                <a:xfrm>
                  <a:off x="3742" y="2642"/>
                  <a:ext cx="49" cy="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7" name="Line 333"/>
                <p:cNvSpPr>
                  <a:spLocks noChangeShapeType="1"/>
                </p:cNvSpPr>
                <p:nvPr/>
              </p:nvSpPr>
              <p:spPr bwMode="auto">
                <a:xfrm>
                  <a:off x="3791" y="2651"/>
                  <a:ext cx="43"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8" name="Line 334"/>
                <p:cNvSpPr>
                  <a:spLocks noChangeShapeType="1"/>
                </p:cNvSpPr>
                <p:nvPr/>
              </p:nvSpPr>
              <p:spPr bwMode="auto">
                <a:xfrm>
                  <a:off x="3834" y="2661"/>
                  <a:ext cx="37" cy="1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9" name="Line 335"/>
                <p:cNvSpPr>
                  <a:spLocks noChangeShapeType="1"/>
                </p:cNvSpPr>
                <p:nvPr/>
              </p:nvSpPr>
              <p:spPr bwMode="auto">
                <a:xfrm>
                  <a:off x="3871" y="2673"/>
                  <a:ext cx="31" cy="1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0" name="Line 336"/>
                <p:cNvSpPr>
                  <a:spLocks noChangeShapeType="1"/>
                </p:cNvSpPr>
                <p:nvPr/>
              </p:nvSpPr>
              <p:spPr bwMode="auto">
                <a:xfrm>
                  <a:off x="3902" y="2688"/>
                  <a:ext cx="24" cy="1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1" name="Line 337"/>
                <p:cNvSpPr>
                  <a:spLocks noChangeShapeType="1"/>
                </p:cNvSpPr>
                <p:nvPr/>
              </p:nvSpPr>
              <p:spPr bwMode="auto">
                <a:xfrm>
                  <a:off x="3926" y="2706"/>
                  <a:ext cx="21"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2" name="Line 338"/>
                <p:cNvSpPr>
                  <a:spLocks noChangeShapeType="1"/>
                </p:cNvSpPr>
                <p:nvPr/>
              </p:nvSpPr>
              <p:spPr bwMode="auto">
                <a:xfrm>
                  <a:off x="3947" y="2727"/>
                  <a:ext cx="14" cy="2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3" name="Line 339"/>
                <p:cNvSpPr>
                  <a:spLocks noChangeShapeType="1"/>
                </p:cNvSpPr>
                <p:nvPr/>
              </p:nvSpPr>
              <p:spPr bwMode="auto">
                <a:xfrm>
                  <a:off x="3961" y="2750"/>
                  <a:ext cx="11"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4" name="Line 340"/>
                <p:cNvSpPr>
                  <a:spLocks noChangeShapeType="1"/>
                </p:cNvSpPr>
                <p:nvPr/>
              </p:nvSpPr>
              <p:spPr bwMode="auto">
                <a:xfrm>
                  <a:off x="3972" y="2777"/>
                  <a:ext cx="6" cy="3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5" name="Line 341"/>
                <p:cNvSpPr>
                  <a:spLocks noChangeShapeType="1"/>
                </p:cNvSpPr>
                <p:nvPr/>
              </p:nvSpPr>
              <p:spPr bwMode="auto">
                <a:xfrm>
                  <a:off x="3978" y="2807"/>
                  <a:ext cx="1" cy="3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6" name="Line 342"/>
                <p:cNvSpPr>
                  <a:spLocks noChangeShapeType="1"/>
                </p:cNvSpPr>
                <p:nvPr/>
              </p:nvSpPr>
              <p:spPr bwMode="auto">
                <a:xfrm flipH="1">
                  <a:off x="3976" y="2841"/>
                  <a:ext cx="3" cy="3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7" name="Line 343"/>
                <p:cNvSpPr>
                  <a:spLocks noChangeShapeType="1"/>
                </p:cNvSpPr>
                <p:nvPr/>
              </p:nvSpPr>
              <p:spPr bwMode="auto">
                <a:xfrm flipH="1">
                  <a:off x="3968" y="2880"/>
                  <a:ext cx="8" cy="3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8" name="Line 344"/>
                <p:cNvSpPr>
                  <a:spLocks noChangeShapeType="1"/>
                </p:cNvSpPr>
                <p:nvPr/>
              </p:nvSpPr>
              <p:spPr bwMode="auto">
                <a:xfrm flipH="1">
                  <a:off x="3953" y="2914"/>
                  <a:ext cx="15" cy="3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9" name="Line 345"/>
                <p:cNvSpPr>
                  <a:spLocks noChangeShapeType="1"/>
                </p:cNvSpPr>
                <p:nvPr/>
              </p:nvSpPr>
              <p:spPr bwMode="auto">
                <a:xfrm flipH="1">
                  <a:off x="3934" y="2945"/>
                  <a:ext cx="19" cy="28"/>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0" name="Line 346"/>
                <p:cNvSpPr>
                  <a:spLocks noChangeShapeType="1"/>
                </p:cNvSpPr>
                <p:nvPr/>
              </p:nvSpPr>
              <p:spPr bwMode="auto">
                <a:xfrm flipH="1">
                  <a:off x="3908" y="2973"/>
                  <a:ext cx="26" cy="2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1" name="Line 347"/>
                <p:cNvSpPr>
                  <a:spLocks noChangeShapeType="1"/>
                </p:cNvSpPr>
                <p:nvPr/>
              </p:nvSpPr>
              <p:spPr bwMode="auto">
                <a:xfrm flipH="1">
                  <a:off x="3878" y="2997"/>
                  <a:ext cx="30" cy="1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2" name="Line 348"/>
                <p:cNvSpPr>
                  <a:spLocks noChangeShapeType="1"/>
                </p:cNvSpPr>
                <p:nvPr/>
              </p:nvSpPr>
              <p:spPr bwMode="auto">
                <a:xfrm flipH="1">
                  <a:off x="3844" y="3016"/>
                  <a:ext cx="34" cy="1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3" name="Line 349"/>
                <p:cNvSpPr>
                  <a:spLocks noChangeShapeType="1"/>
                </p:cNvSpPr>
                <p:nvPr/>
              </p:nvSpPr>
              <p:spPr bwMode="auto">
                <a:xfrm flipH="1">
                  <a:off x="3805" y="3033"/>
                  <a:ext cx="39"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4" name="Line 350"/>
                <p:cNvSpPr>
                  <a:spLocks noChangeShapeType="1"/>
                </p:cNvSpPr>
                <p:nvPr/>
              </p:nvSpPr>
              <p:spPr bwMode="auto">
                <a:xfrm flipH="1">
                  <a:off x="3760" y="3047"/>
                  <a:ext cx="45"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5" name="Line 351"/>
                <p:cNvSpPr>
                  <a:spLocks noChangeShapeType="1"/>
                </p:cNvSpPr>
                <p:nvPr/>
              </p:nvSpPr>
              <p:spPr bwMode="auto">
                <a:xfrm flipH="1">
                  <a:off x="3713" y="3058"/>
                  <a:ext cx="47"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6" name="Line 352"/>
                <p:cNvSpPr>
                  <a:spLocks noChangeShapeType="1"/>
                </p:cNvSpPr>
                <p:nvPr/>
              </p:nvSpPr>
              <p:spPr bwMode="auto">
                <a:xfrm flipH="1">
                  <a:off x="3661" y="3065"/>
                  <a:ext cx="52" cy="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7" name="Line 353"/>
                <p:cNvSpPr>
                  <a:spLocks noChangeShapeType="1"/>
                </p:cNvSpPr>
                <p:nvPr/>
              </p:nvSpPr>
              <p:spPr bwMode="auto">
                <a:xfrm flipH="1">
                  <a:off x="3605" y="3069"/>
                  <a:ext cx="56" cy="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8" name="Line 354"/>
                <p:cNvSpPr>
                  <a:spLocks noChangeShapeType="1"/>
                </p:cNvSpPr>
                <p:nvPr/>
              </p:nvSpPr>
              <p:spPr bwMode="auto">
                <a:xfrm flipH="1" flipV="1">
                  <a:off x="3538" y="3069"/>
                  <a:ext cx="67" cy="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9" name="Line 355"/>
                <p:cNvSpPr>
                  <a:spLocks noChangeShapeType="1"/>
                </p:cNvSpPr>
                <p:nvPr/>
              </p:nvSpPr>
              <p:spPr bwMode="auto">
                <a:xfrm flipH="1" flipV="1">
                  <a:off x="3475" y="3063"/>
                  <a:ext cx="63" cy="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0" name="Line 356"/>
                <p:cNvSpPr>
                  <a:spLocks noChangeShapeType="1"/>
                </p:cNvSpPr>
                <p:nvPr/>
              </p:nvSpPr>
              <p:spPr bwMode="auto">
                <a:xfrm flipH="1" flipV="1">
                  <a:off x="3413" y="3053"/>
                  <a:ext cx="62"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1" name="Line 357"/>
                <p:cNvSpPr>
                  <a:spLocks noChangeShapeType="1"/>
                </p:cNvSpPr>
                <p:nvPr/>
              </p:nvSpPr>
              <p:spPr bwMode="auto">
                <a:xfrm flipH="1" flipV="1">
                  <a:off x="3355" y="3039"/>
                  <a:ext cx="58" cy="1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2" name="Line 358"/>
                <p:cNvSpPr>
                  <a:spLocks noChangeShapeType="1"/>
                </p:cNvSpPr>
                <p:nvPr/>
              </p:nvSpPr>
              <p:spPr bwMode="auto">
                <a:xfrm flipH="1" flipV="1">
                  <a:off x="3298" y="3020"/>
                  <a:ext cx="57" cy="1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3" name="Line 359"/>
                <p:cNvSpPr>
                  <a:spLocks noChangeShapeType="1"/>
                </p:cNvSpPr>
                <p:nvPr/>
              </p:nvSpPr>
              <p:spPr bwMode="auto">
                <a:xfrm flipH="1" flipV="1">
                  <a:off x="3240" y="2994"/>
                  <a:ext cx="58" cy="2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4" name="Line 360"/>
                <p:cNvSpPr>
                  <a:spLocks noChangeShapeType="1"/>
                </p:cNvSpPr>
                <p:nvPr/>
              </p:nvSpPr>
              <p:spPr bwMode="auto">
                <a:xfrm flipV="1">
                  <a:off x="3240" y="2874"/>
                  <a:ext cx="0" cy="12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5" name="Freeform 361"/>
                <p:cNvSpPr>
                  <a:spLocks/>
                </p:cNvSpPr>
                <p:nvPr/>
              </p:nvSpPr>
              <p:spPr bwMode="auto">
                <a:xfrm>
                  <a:off x="4114" y="2331"/>
                  <a:ext cx="793" cy="724"/>
                </a:xfrm>
                <a:custGeom>
                  <a:avLst/>
                  <a:gdLst>
                    <a:gd name="T0" fmla="*/ 401 w 793"/>
                    <a:gd name="T1" fmla="*/ 0 h 724"/>
                    <a:gd name="T2" fmla="*/ 449 w 793"/>
                    <a:gd name="T3" fmla="*/ 1 h 724"/>
                    <a:gd name="T4" fmla="*/ 492 w 793"/>
                    <a:gd name="T5" fmla="*/ 5 h 724"/>
                    <a:gd name="T6" fmla="*/ 534 w 793"/>
                    <a:gd name="T7" fmla="*/ 12 h 724"/>
                    <a:gd name="T8" fmla="*/ 572 w 793"/>
                    <a:gd name="T9" fmla="*/ 22 h 724"/>
                    <a:gd name="T10" fmla="*/ 617 w 793"/>
                    <a:gd name="T11" fmla="*/ 38 h 724"/>
                    <a:gd name="T12" fmla="*/ 659 w 793"/>
                    <a:gd name="T13" fmla="*/ 59 h 724"/>
                    <a:gd name="T14" fmla="*/ 693 w 793"/>
                    <a:gd name="T15" fmla="*/ 83 h 724"/>
                    <a:gd name="T16" fmla="*/ 724 w 793"/>
                    <a:gd name="T17" fmla="*/ 113 h 724"/>
                    <a:gd name="T18" fmla="*/ 749 w 793"/>
                    <a:gd name="T19" fmla="*/ 146 h 724"/>
                    <a:gd name="T20" fmla="*/ 768 w 793"/>
                    <a:gd name="T21" fmla="*/ 183 h 724"/>
                    <a:gd name="T22" fmla="*/ 782 w 793"/>
                    <a:gd name="T23" fmla="*/ 223 h 724"/>
                    <a:gd name="T24" fmla="*/ 790 w 793"/>
                    <a:gd name="T25" fmla="*/ 266 h 724"/>
                    <a:gd name="T26" fmla="*/ 793 w 793"/>
                    <a:gd name="T27" fmla="*/ 313 h 724"/>
                    <a:gd name="T28" fmla="*/ 793 w 793"/>
                    <a:gd name="T29" fmla="*/ 724 h 724"/>
                    <a:gd name="T30" fmla="*/ 681 w 793"/>
                    <a:gd name="T31" fmla="*/ 724 h 724"/>
                    <a:gd name="T32" fmla="*/ 681 w 793"/>
                    <a:gd name="T33" fmla="*/ 313 h 724"/>
                    <a:gd name="T34" fmla="*/ 679 w 793"/>
                    <a:gd name="T35" fmla="*/ 278 h 724"/>
                    <a:gd name="T36" fmla="*/ 671 w 793"/>
                    <a:gd name="T37" fmla="*/ 246 h 724"/>
                    <a:gd name="T38" fmla="*/ 660 w 793"/>
                    <a:gd name="T39" fmla="*/ 219 h 724"/>
                    <a:gd name="T40" fmla="*/ 644 w 793"/>
                    <a:gd name="T41" fmla="*/ 194 h 724"/>
                    <a:gd name="T42" fmla="*/ 625 w 793"/>
                    <a:gd name="T43" fmla="*/ 173 h 724"/>
                    <a:gd name="T44" fmla="*/ 601 w 793"/>
                    <a:gd name="T45" fmla="*/ 154 h 724"/>
                    <a:gd name="T46" fmla="*/ 574 w 793"/>
                    <a:gd name="T47" fmla="*/ 138 h 724"/>
                    <a:gd name="T48" fmla="*/ 544 w 793"/>
                    <a:gd name="T49" fmla="*/ 126 h 724"/>
                    <a:gd name="T50" fmla="*/ 510 w 793"/>
                    <a:gd name="T51" fmla="*/ 116 h 724"/>
                    <a:gd name="T52" fmla="*/ 475 w 793"/>
                    <a:gd name="T53" fmla="*/ 110 h 724"/>
                    <a:gd name="T54" fmla="*/ 437 w 793"/>
                    <a:gd name="T55" fmla="*/ 107 h 724"/>
                    <a:gd name="T56" fmla="*/ 396 w 793"/>
                    <a:gd name="T57" fmla="*/ 105 h 724"/>
                    <a:gd name="T58" fmla="*/ 356 w 793"/>
                    <a:gd name="T59" fmla="*/ 107 h 724"/>
                    <a:gd name="T60" fmla="*/ 317 w 793"/>
                    <a:gd name="T61" fmla="*/ 110 h 724"/>
                    <a:gd name="T62" fmla="*/ 281 w 793"/>
                    <a:gd name="T63" fmla="*/ 116 h 724"/>
                    <a:gd name="T64" fmla="*/ 248 w 793"/>
                    <a:gd name="T65" fmla="*/ 126 h 724"/>
                    <a:gd name="T66" fmla="*/ 218 w 793"/>
                    <a:gd name="T67" fmla="*/ 138 h 724"/>
                    <a:gd name="T68" fmla="*/ 191 w 793"/>
                    <a:gd name="T69" fmla="*/ 154 h 724"/>
                    <a:gd name="T70" fmla="*/ 168 w 793"/>
                    <a:gd name="T71" fmla="*/ 173 h 724"/>
                    <a:gd name="T72" fmla="*/ 148 w 793"/>
                    <a:gd name="T73" fmla="*/ 194 h 724"/>
                    <a:gd name="T74" fmla="*/ 132 w 793"/>
                    <a:gd name="T75" fmla="*/ 219 h 724"/>
                    <a:gd name="T76" fmla="*/ 121 w 793"/>
                    <a:gd name="T77" fmla="*/ 246 h 724"/>
                    <a:gd name="T78" fmla="*/ 114 w 793"/>
                    <a:gd name="T79" fmla="*/ 278 h 724"/>
                    <a:gd name="T80" fmla="*/ 113 w 793"/>
                    <a:gd name="T81" fmla="*/ 313 h 724"/>
                    <a:gd name="T82" fmla="*/ 113 w 793"/>
                    <a:gd name="T83" fmla="*/ 724 h 724"/>
                    <a:gd name="T84" fmla="*/ 0 w 793"/>
                    <a:gd name="T85" fmla="*/ 724 h 724"/>
                    <a:gd name="T86" fmla="*/ 0 w 793"/>
                    <a:gd name="T87" fmla="*/ 85 h 724"/>
                    <a:gd name="T88" fmla="*/ 113 w 793"/>
                    <a:gd name="T89" fmla="*/ 85 h 724"/>
                    <a:gd name="T90" fmla="*/ 155 w 793"/>
                    <a:gd name="T91" fmla="*/ 58 h 724"/>
                    <a:gd name="T92" fmla="*/ 199 w 793"/>
                    <a:gd name="T93" fmla="*/ 36 h 724"/>
                    <a:gd name="T94" fmla="*/ 244 w 793"/>
                    <a:gd name="T95" fmla="*/ 20 h 724"/>
                    <a:gd name="T96" fmla="*/ 293 w 793"/>
                    <a:gd name="T97" fmla="*/ 9 h 724"/>
                    <a:gd name="T98" fmla="*/ 346 w 793"/>
                    <a:gd name="T99" fmla="*/ 2 h 724"/>
                    <a:gd name="T100" fmla="*/ 401 w 793"/>
                    <a:gd name="T10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3" h="724">
                      <a:moveTo>
                        <a:pt x="401" y="0"/>
                      </a:moveTo>
                      <a:lnTo>
                        <a:pt x="449" y="1"/>
                      </a:lnTo>
                      <a:lnTo>
                        <a:pt x="492" y="5"/>
                      </a:lnTo>
                      <a:lnTo>
                        <a:pt x="534" y="12"/>
                      </a:lnTo>
                      <a:lnTo>
                        <a:pt x="572" y="22"/>
                      </a:lnTo>
                      <a:lnTo>
                        <a:pt x="617" y="38"/>
                      </a:lnTo>
                      <a:lnTo>
                        <a:pt x="659" y="59"/>
                      </a:lnTo>
                      <a:lnTo>
                        <a:pt x="693" y="83"/>
                      </a:lnTo>
                      <a:lnTo>
                        <a:pt x="724" y="113"/>
                      </a:lnTo>
                      <a:lnTo>
                        <a:pt x="749" y="146"/>
                      </a:lnTo>
                      <a:lnTo>
                        <a:pt x="768" y="183"/>
                      </a:lnTo>
                      <a:lnTo>
                        <a:pt x="782" y="223"/>
                      </a:lnTo>
                      <a:lnTo>
                        <a:pt x="790" y="266"/>
                      </a:lnTo>
                      <a:lnTo>
                        <a:pt x="793" y="313"/>
                      </a:lnTo>
                      <a:lnTo>
                        <a:pt x="793" y="724"/>
                      </a:lnTo>
                      <a:lnTo>
                        <a:pt x="681" y="724"/>
                      </a:lnTo>
                      <a:lnTo>
                        <a:pt x="681" y="313"/>
                      </a:lnTo>
                      <a:lnTo>
                        <a:pt x="679" y="278"/>
                      </a:lnTo>
                      <a:lnTo>
                        <a:pt x="671" y="246"/>
                      </a:lnTo>
                      <a:lnTo>
                        <a:pt x="660" y="219"/>
                      </a:lnTo>
                      <a:lnTo>
                        <a:pt x="644" y="194"/>
                      </a:lnTo>
                      <a:lnTo>
                        <a:pt x="625" y="173"/>
                      </a:lnTo>
                      <a:lnTo>
                        <a:pt x="601" y="154"/>
                      </a:lnTo>
                      <a:lnTo>
                        <a:pt x="574" y="138"/>
                      </a:lnTo>
                      <a:lnTo>
                        <a:pt x="544" y="126"/>
                      </a:lnTo>
                      <a:lnTo>
                        <a:pt x="510" y="116"/>
                      </a:lnTo>
                      <a:lnTo>
                        <a:pt x="475" y="110"/>
                      </a:lnTo>
                      <a:lnTo>
                        <a:pt x="437" y="107"/>
                      </a:lnTo>
                      <a:lnTo>
                        <a:pt x="396" y="105"/>
                      </a:lnTo>
                      <a:lnTo>
                        <a:pt x="356" y="107"/>
                      </a:lnTo>
                      <a:lnTo>
                        <a:pt x="317" y="110"/>
                      </a:lnTo>
                      <a:lnTo>
                        <a:pt x="281" y="116"/>
                      </a:lnTo>
                      <a:lnTo>
                        <a:pt x="248" y="126"/>
                      </a:lnTo>
                      <a:lnTo>
                        <a:pt x="218" y="138"/>
                      </a:lnTo>
                      <a:lnTo>
                        <a:pt x="191" y="154"/>
                      </a:lnTo>
                      <a:lnTo>
                        <a:pt x="168" y="173"/>
                      </a:lnTo>
                      <a:lnTo>
                        <a:pt x="148" y="194"/>
                      </a:lnTo>
                      <a:lnTo>
                        <a:pt x="132" y="219"/>
                      </a:lnTo>
                      <a:lnTo>
                        <a:pt x="121" y="246"/>
                      </a:lnTo>
                      <a:lnTo>
                        <a:pt x="114" y="278"/>
                      </a:lnTo>
                      <a:lnTo>
                        <a:pt x="113" y="313"/>
                      </a:lnTo>
                      <a:lnTo>
                        <a:pt x="113" y="724"/>
                      </a:lnTo>
                      <a:lnTo>
                        <a:pt x="0" y="724"/>
                      </a:lnTo>
                      <a:lnTo>
                        <a:pt x="0" y="85"/>
                      </a:lnTo>
                      <a:lnTo>
                        <a:pt x="113" y="85"/>
                      </a:lnTo>
                      <a:lnTo>
                        <a:pt x="155" y="58"/>
                      </a:lnTo>
                      <a:lnTo>
                        <a:pt x="199" y="36"/>
                      </a:lnTo>
                      <a:lnTo>
                        <a:pt x="244" y="20"/>
                      </a:lnTo>
                      <a:lnTo>
                        <a:pt x="293" y="9"/>
                      </a:lnTo>
                      <a:lnTo>
                        <a:pt x="346" y="2"/>
                      </a:lnTo>
                      <a:lnTo>
                        <a:pt x="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362"/>
                <p:cNvSpPr>
                  <a:spLocks noChangeShapeType="1"/>
                </p:cNvSpPr>
                <p:nvPr/>
              </p:nvSpPr>
              <p:spPr bwMode="auto">
                <a:xfrm flipH="1">
                  <a:off x="4470" y="2436"/>
                  <a:ext cx="40"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7" name="Line 363"/>
                <p:cNvSpPr>
                  <a:spLocks noChangeShapeType="1"/>
                </p:cNvSpPr>
                <p:nvPr/>
              </p:nvSpPr>
              <p:spPr bwMode="auto">
                <a:xfrm flipH="1">
                  <a:off x="4431" y="2438"/>
                  <a:ext cx="39" cy="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8" name="Line 364"/>
                <p:cNvSpPr>
                  <a:spLocks noChangeShapeType="1"/>
                </p:cNvSpPr>
                <p:nvPr/>
              </p:nvSpPr>
              <p:spPr bwMode="auto">
                <a:xfrm flipH="1">
                  <a:off x="4395" y="2441"/>
                  <a:ext cx="36" cy="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9" name="Line 365"/>
                <p:cNvSpPr>
                  <a:spLocks noChangeShapeType="1"/>
                </p:cNvSpPr>
                <p:nvPr/>
              </p:nvSpPr>
              <p:spPr bwMode="auto">
                <a:xfrm flipH="1">
                  <a:off x="4362" y="2447"/>
                  <a:ext cx="33"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0" name="Line 366"/>
                <p:cNvSpPr>
                  <a:spLocks noChangeShapeType="1"/>
                </p:cNvSpPr>
                <p:nvPr/>
              </p:nvSpPr>
              <p:spPr bwMode="auto">
                <a:xfrm flipH="1">
                  <a:off x="4332" y="2457"/>
                  <a:ext cx="30" cy="1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1" name="Line 367"/>
                <p:cNvSpPr>
                  <a:spLocks noChangeShapeType="1"/>
                </p:cNvSpPr>
                <p:nvPr/>
              </p:nvSpPr>
              <p:spPr bwMode="auto">
                <a:xfrm flipH="1">
                  <a:off x="4305" y="2469"/>
                  <a:ext cx="27"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2" name="Line 368"/>
                <p:cNvSpPr>
                  <a:spLocks noChangeShapeType="1"/>
                </p:cNvSpPr>
                <p:nvPr/>
              </p:nvSpPr>
              <p:spPr bwMode="auto">
                <a:xfrm flipH="1">
                  <a:off x="4282" y="2485"/>
                  <a:ext cx="23" cy="1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3" name="Line 369"/>
                <p:cNvSpPr>
                  <a:spLocks noChangeShapeType="1"/>
                </p:cNvSpPr>
                <p:nvPr/>
              </p:nvSpPr>
              <p:spPr bwMode="auto">
                <a:xfrm flipH="1">
                  <a:off x="4262" y="2504"/>
                  <a:ext cx="20"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4" name="Line 370"/>
                <p:cNvSpPr>
                  <a:spLocks noChangeShapeType="1"/>
                </p:cNvSpPr>
                <p:nvPr/>
              </p:nvSpPr>
              <p:spPr bwMode="auto">
                <a:xfrm flipH="1">
                  <a:off x="4246" y="2525"/>
                  <a:ext cx="16" cy="2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5" name="Line 371"/>
                <p:cNvSpPr>
                  <a:spLocks noChangeShapeType="1"/>
                </p:cNvSpPr>
                <p:nvPr/>
              </p:nvSpPr>
              <p:spPr bwMode="auto">
                <a:xfrm flipH="1">
                  <a:off x="4235" y="2550"/>
                  <a:ext cx="11"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6" name="Line 372"/>
                <p:cNvSpPr>
                  <a:spLocks noChangeShapeType="1"/>
                </p:cNvSpPr>
                <p:nvPr/>
              </p:nvSpPr>
              <p:spPr bwMode="auto">
                <a:xfrm flipH="1">
                  <a:off x="4228" y="2577"/>
                  <a:ext cx="7" cy="3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7" name="Line 373"/>
                <p:cNvSpPr>
                  <a:spLocks noChangeShapeType="1"/>
                </p:cNvSpPr>
                <p:nvPr/>
              </p:nvSpPr>
              <p:spPr bwMode="auto">
                <a:xfrm flipH="1">
                  <a:off x="4227" y="2609"/>
                  <a:ext cx="1" cy="3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8" name="Line 374"/>
                <p:cNvSpPr>
                  <a:spLocks noChangeShapeType="1"/>
                </p:cNvSpPr>
                <p:nvPr/>
              </p:nvSpPr>
              <p:spPr bwMode="auto">
                <a:xfrm>
                  <a:off x="4227" y="2644"/>
                  <a:ext cx="0" cy="4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9" name="Line 375"/>
                <p:cNvSpPr>
                  <a:spLocks noChangeShapeType="1"/>
                </p:cNvSpPr>
                <p:nvPr/>
              </p:nvSpPr>
              <p:spPr bwMode="auto">
                <a:xfrm flipH="1">
                  <a:off x="4114" y="3055"/>
                  <a:ext cx="113" cy="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0" name="Line 376"/>
                <p:cNvSpPr>
                  <a:spLocks noChangeShapeType="1"/>
                </p:cNvSpPr>
                <p:nvPr/>
              </p:nvSpPr>
              <p:spPr bwMode="auto">
                <a:xfrm flipV="1">
                  <a:off x="4114" y="2416"/>
                  <a:ext cx="0" cy="63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1" name="Line 377"/>
                <p:cNvSpPr>
                  <a:spLocks noChangeShapeType="1"/>
                </p:cNvSpPr>
                <p:nvPr/>
              </p:nvSpPr>
              <p:spPr bwMode="auto">
                <a:xfrm>
                  <a:off x="4114" y="2416"/>
                  <a:ext cx="113" cy="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2" name="Line 378"/>
                <p:cNvSpPr>
                  <a:spLocks noChangeShapeType="1"/>
                </p:cNvSpPr>
                <p:nvPr/>
              </p:nvSpPr>
              <p:spPr bwMode="auto">
                <a:xfrm flipV="1">
                  <a:off x="4227" y="2389"/>
                  <a:ext cx="42"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3" name="Line 379"/>
                <p:cNvSpPr>
                  <a:spLocks noChangeShapeType="1"/>
                </p:cNvSpPr>
                <p:nvPr/>
              </p:nvSpPr>
              <p:spPr bwMode="auto">
                <a:xfrm flipV="1">
                  <a:off x="4269" y="2367"/>
                  <a:ext cx="44" cy="2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4" name="Line 380"/>
                <p:cNvSpPr>
                  <a:spLocks noChangeShapeType="1"/>
                </p:cNvSpPr>
                <p:nvPr/>
              </p:nvSpPr>
              <p:spPr bwMode="auto">
                <a:xfrm flipV="1">
                  <a:off x="4313" y="2351"/>
                  <a:ext cx="45"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5" name="Line 381"/>
                <p:cNvSpPr>
                  <a:spLocks noChangeShapeType="1"/>
                </p:cNvSpPr>
                <p:nvPr/>
              </p:nvSpPr>
              <p:spPr bwMode="auto">
                <a:xfrm flipV="1">
                  <a:off x="4358" y="2340"/>
                  <a:ext cx="49" cy="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6" name="Line 382"/>
                <p:cNvSpPr>
                  <a:spLocks noChangeShapeType="1"/>
                </p:cNvSpPr>
                <p:nvPr/>
              </p:nvSpPr>
              <p:spPr bwMode="auto">
                <a:xfrm flipV="1">
                  <a:off x="4407" y="2333"/>
                  <a:ext cx="53"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7" name="Line 383"/>
                <p:cNvSpPr>
                  <a:spLocks noChangeShapeType="1"/>
                </p:cNvSpPr>
                <p:nvPr/>
              </p:nvSpPr>
              <p:spPr bwMode="auto">
                <a:xfrm flipV="1">
                  <a:off x="4460" y="2331"/>
                  <a:ext cx="55" cy="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8" name="Line 384"/>
                <p:cNvSpPr>
                  <a:spLocks noChangeShapeType="1"/>
                </p:cNvSpPr>
                <p:nvPr/>
              </p:nvSpPr>
              <p:spPr bwMode="auto">
                <a:xfrm>
                  <a:off x="4515" y="2331"/>
                  <a:ext cx="48" cy="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9" name="Line 385"/>
                <p:cNvSpPr>
                  <a:spLocks noChangeShapeType="1"/>
                </p:cNvSpPr>
                <p:nvPr/>
              </p:nvSpPr>
              <p:spPr bwMode="auto">
                <a:xfrm>
                  <a:off x="4563" y="2332"/>
                  <a:ext cx="43" cy="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0" name="Line 386"/>
                <p:cNvSpPr>
                  <a:spLocks noChangeShapeType="1"/>
                </p:cNvSpPr>
                <p:nvPr/>
              </p:nvSpPr>
              <p:spPr bwMode="auto">
                <a:xfrm>
                  <a:off x="4606" y="2336"/>
                  <a:ext cx="42" cy="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1" name="Line 387"/>
                <p:cNvSpPr>
                  <a:spLocks noChangeShapeType="1"/>
                </p:cNvSpPr>
                <p:nvPr/>
              </p:nvSpPr>
              <p:spPr bwMode="auto">
                <a:xfrm>
                  <a:off x="4648" y="2343"/>
                  <a:ext cx="38" cy="1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2" name="Line 388"/>
                <p:cNvSpPr>
                  <a:spLocks noChangeShapeType="1"/>
                </p:cNvSpPr>
                <p:nvPr/>
              </p:nvSpPr>
              <p:spPr bwMode="auto">
                <a:xfrm>
                  <a:off x="4686" y="2353"/>
                  <a:ext cx="45" cy="16"/>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3" name="Line 389"/>
                <p:cNvSpPr>
                  <a:spLocks noChangeShapeType="1"/>
                </p:cNvSpPr>
                <p:nvPr/>
              </p:nvSpPr>
              <p:spPr bwMode="auto">
                <a:xfrm>
                  <a:off x="4731" y="2369"/>
                  <a:ext cx="42"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4" name="Line 390"/>
                <p:cNvSpPr>
                  <a:spLocks noChangeShapeType="1"/>
                </p:cNvSpPr>
                <p:nvPr/>
              </p:nvSpPr>
              <p:spPr bwMode="auto">
                <a:xfrm>
                  <a:off x="4773" y="2390"/>
                  <a:ext cx="34" cy="24"/>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5" name="Line 391"/>
                <p:cNvSpPr>
                  <a:spLocks noChangeShapeType="1"/>
                </p:cNvSpPr>
                <p:nvPr/>
              </p:nvSpPr>
              <p:spPr bwMode="auto">
                <a:xfrm>
                  <a:off x="4807" y="2414"/>
                  <a:ext cx="31" cy="3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6" name="Line 392"/>
                <p:cNvSpPr>
                  <a:spLocks noChangeShapeType="1"/>
                </p:cNvSpPr>
                <p:nvPr/>
              </p:nvSpPr>
              <p:spPr bwMode="auto">
                <a:xfrm>
                  <a:off x="4838" y="2444"/>
                  <a:ext cx="25" cy="3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7" name="Line 393"/>
                <p:cNvSpPr>
                  <a:spLocks noChangeShapeType="1"/>
                </p:cNvSpPr>
                <p:nvPr/>
              </p:nvSpPr>
              <p:spPr bwMode="auto">
                <a:xfrm>
                  <a:off x="4863" y="2477"/>
                  <a:ext cx="19" cy="3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8" name="Line 394"/>
                <p:cNvSpPr>
                  <a:spLocks noChangeShapeType="1"/>
                </p:cNvSpPr>
                <p:nvPr/>
              </p:nvSpPr>
              <p:spPr bwMode="auto">
                <a:xfrm>
                  <a:off x="4882" y="2514"/>
                  <a:ext cx="14" cy="4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9" name="Line 395"/>
                <p:cNvSpPr>
                  <a:spLocks noChangeShapeType="1"/>
                </p:cNvSpPr>
                <p:nvPr/>
              </p:nvSpPr>
              <p:spPr bwMode="auto">
                <a:xfrm>
                  <a:off x="4896" y="2554"/>
                  <a:ext cx="8" cy="43"/>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0" name="Line 396"/>
                <p:cNvSpPr>
                  <a:spLocks noChangeShapeType="1"/>
                </p:cNvSpPr>
                <p:nvPr/>
              </p:nvSpPr>
              <p:spPr bwMode="auto">
                <a:xfrm>
                  <a:off x="4904" y="2597"/>
                  <a:ext cx="3" cy="4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1" name="Line 397"/>
                <p:cNvSpPr>
                  <a:spLocks noChangeShapeType="1"/>
                </p:cNvSpPr>
                <p:nvPr/>
              </p:nvSpPr>
              <p:spPr bwMode="auto">
                <a:xfrm>
                  <a:off x="4907" y="2644"/>
                  <a:ext cx="0" cy="4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2" name="Line 398"/>
                <p:cNvSpPr>
                  <a:spLocks noChangeShapeType="1"/>
                </p:cNvSpPr>
                <p:nvPr/>
              </p:nvSpPr>
              <p:spPr bwMode="auto">
                <a:xfrm flipH="1">
                  <a:off x="4795" y="3055"/>
                  <a:ext cx="112" cy="0"/>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3" name="Line 399"/>
                <p:cNvSpPr>
                  <a:spLocks noChangeShapeType="1"/>
                </p:cNvSpPr>
                <p:nvPr/>
              </p:nvSpPr>
              <p:spPr bwMode="auto">
                <a:xfrm flipV="1">
                  <a:off x="4795" y="2644"/>
                  <a:ext cx="0" cy="41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4" name="Line 400"/>
                <p:cNvSpPr>
                  <a:spLocks noChangeShapeType="1"/>
                </p:cNvSpPr>
                <p:nvPr/>
              </p:nvSpPr>
              <p:spPr bwMode="auto">
                <a:xfrm flipH="1" flipV="1">
                  <a:off x="4793" y="2609"/>
                  <a:ext cx="2" cy="3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5" name="Line 401"/>
                <p:cNvSpPr>
                  <a:spLocks noChangeShapeType="1"/>
                </p:cNvSpPr>
                <p:nvPr/>
              </p:nvSpPr>
              <p:spPr bwMode="auto">
                <a:xfrm flipH="1" flipV="1">
                  <a:off x="4785" y="2577"/>
                  <a:ext cx="8" cy="32"/>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6" name="Line 402"/>
                <p:cNvSpPr>
                  <a:spLocks noChangeShapeType="1"/>
                </p:cNvSpPr>
                <p:nvPr/>
              </p:nvSpPr>
              <p:spPr bwMode="auto">
                <a:xfrm flipH="1" flipV="1">
                  <a:off x="4774" y="2550"/>
                  <a:ext cx="11" cy="27"/>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7" name="Line 403"/>
                <p:cNvSpPr>
                  <a:spLocks noChangeShapeType="1"/>
                </p:cNvSpPr>
                <p:nvPr/>
              </p:nvSpPr>
              <p:spPr bwMode="auto">
                <a:xfrm flipH="1" flipV="1">
                  <a:off x="4758" y="2525"/>
                  <a:ext cx="16" cy="25"/>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8" name="Line 404"/>
                <p:cNvSpPr>
                  <a:spLocks noChangeShapeType="1"/>
                </p:cNvSpPr>
                <p:nvPr/>
              </p:nvSpPr>
              <p:spPr bwMode="auto">
                <a:xfrm flipH="1" flipV="1">
                  <a:off x="4739" y="2504"/>
                  <a:ext cx="19" cy="21"/>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9" name="Line 405"/>
                <p:cNvSpPr>
                  <a:spLocks noChangeShapeType="1"/>
                </p:cNvSpPr>
                <p:nvPr/>
              </p:nvSpPr>
              <p:spPr bwMode="auto">
                <a:xfrm flipH="1" flipV="1">
                  <a:off x="4715" y="2485"/>
                  <a:ext cx="24" cy="19"/>
                </a:xfrm>
                <a:prstGeom prst="line">
                  <a:avLst/>
                </a:prstGeom>
                <a:grp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54" name="Line 407"/>
            <p:cNvSpPr>
              <a:spLocks noChangeShapeType="1"/>
            </p:cNvSpPr>
            <p:nvPr/>
          </p:nvSpPr>
          <p:spPr bwMode="auto">
            <a:xfrm flipH="1" flipV="1">
              <a:off x="5687515" y="5607628"/>
              <a:ext cx="3834" cy="2272"/>
            </a:xfrm>
            <a:prstGeom prst="line">
              <a:avLst/>
            </a:prstGeom>
            <a:solidFill>
              <a:schemeClr val="bg1"/>
            </a:solid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Line 408"/>
            <p:cNvSpPr>
              <a:spLocks noChangeShapeType="1"/>
            </p:cNvSpPr>
            <p:nvPr/>
          </p:nvSpPr>
          <p:spPr bwMode="auto">
            <a:xfrm flipH="1" flipV="1">
              <a:off x="5682414" y="5605511"/>
              <a:ext cx="4260" cy="1704"/>
            </a:xfrm>
            <a:prstGeom prst="line">
              <a:avLst/>
            </a:prstGeom>
            <a:solidFill>
              <a:schemeClr val="bg1"/>
            </a:solid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Line 409"/>
            <p:cNvSpPr>
              <a:spLocks noChangeShapeType="1"/>
            </p:cNvSpPr>
            <p:nvPr/>
          </p:nvSpPr>
          <p:spPr bwMode="auto">
            <a:xfrm flipH="1" flipV="1">
              <a:off x="5785337" y="5603767"/>
              <a:ext cx="4826" cy="1418"/>
            </a:xfrm>
            <a:prstGeom prst="line">
              <a:avLst/>
            </a:prstGeom>
            <a:solidFill>
              <a:schemeClr val="bg1"/>
            </a:solid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 name="Line 410"/>
            <p:cNvSpPr>
              <a:spLocks noChangeShapeType="1"/>
            </p:cNvSpPr>
            <p:nvPr/>
          </p:nvSpPr>
          <p:spPr bwMode="auto">
            <a:xfrm flipH="1" flipV="1">
              <a:off x="5670658" y="5602679"/>
              <a:ext cx="4966" cy="850"/>
            </a:xfrm>
            <a:prstGeom prst="line">
              <a:avLst/>
            </a:prstGeom>
            <a:solidFill>
              <a:schemeClr val="bg1"/>
            </a:solid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 name="Line 411"/>
            <p:cNvSpPr>
              <a:spLocks noChangeShapeType="1"/>
            </p:cNvSpPr>
            <p:nvPr/>
          </p:nvSpPr>
          <p:spPr bwMode="auto">
            <a:xfrm flipH="1" flipV="1">
              <a:off x="5664178" y="5602120"/>
              <a:ext cx="5406" cy="426"/>
            </a:xfrm>
            <a:prstGeom prst="line">
              <a:avLst/>
            </a:prstGeom>
            <a:solidFill>
              <a:schemeClr val="bg1"/>
            </a:solid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Line 412"/>
            <p:cNvSpPr>
              <a:spLocks noChangeShapeType="1"/>
            </p:cNvSpPr>
            <p:nvPr/>
          </p:nvSpPr>
          <p:spPr bwMode="auto">
            <a:xfrm flipH="1" flipV="1">
              <a:off x="5657200" y="5601763"/>
              <a:ext cx="5814" cy="282"/>
            </a:xfrm>
            <a:prstGeom prst="line">
              <a:avLst/>
            </a:prstGeom>
            <a:solidFill>
              <a:schemeClr val="bg1"/>
            </a:solidFill>
            <a:ln w="9">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Users\v-sabae\Pictures\WIN12_Phil_ms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50207" y="1279241"/>
              <a:ext cx="2741900" cy="167438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506272" y="3089224"/>
              <a:ext cx="2448397" cy="1107996"/>
            </a:xfrm>
            <a:prstGeom prst="rect">
              <a:avLst/>
            </a:prstGeom>
          </p:spPr>
          <p:txBody>
            <a:bodyPr wrap="square" lIns="0" tIns="0" rIns="0" bIns="0">
              <a:spAutoFit/>
            </a:bodyPr>
            <a:lstStyle/>
            <a:p>
              <a:pPr defTabSz="932404">
                <a:spcAft>
                  <a:spcPts val="816"/>
                </a:spcAft>
              </a:pPr>
              <a:r>
                <a:rPr lang="en-US" dirty="0" smtClean="0">
                  <a:solidFill>
                    <a:srgbClr val="FFFFFF"/>
                  </a:solidFill>
                  <a:latin typeface="+mj-lt"/>
                </a:rPr>
                <a:t>Investigative </a:t>
              </a:r>
              <a:br>
                <a:rPr lang="en-US" dirty="0" smtClean="0">
                  <a:solidFill>
                    <a:srgbClr val="FFFFFF"/>
                  </a:solidFill>
                  <a:latin typeface="+mj-lt"/>
                </a:rPr>
              </a:br>
              <a:r>
                <a:rPr lang="en-US" dirty="0" smtClean="0">
                  <a:solidFill>
                    <a:srgbClr val="FFFFFF"/>
                  </a:solidFill>
                  <a:latin typeface="+mj-lt"/>
                </a:rPr>
                <a:t>Spider-webbing:</a:t>
              </a:r>
              <a:br>
                <a:rPr lang="en-US" dirty="0" smtClean="0">
                  <a:solidFill>
                    <a:srgbClr val="FFFFFF"/>
                  </a:solidFill>
                  <a:latin typeface="+mj-lt"/>
                </a:rPr>
              </a:br>
              <a:endParaRPr lang="en-US" dirty="0" smtClean="0">
                <a:solidFill>
                  <a:srgbClr val="FFFFFF"/>
                </a:solidFill>
                <a:latin typeface="+mj-lt"/>
              </a:endParaRPr>
            </a:p>
          </p:txBody>
        </p:sp>
        <p:sp>
          <p:nvSpPr>
            <p:cNvPr id="490" name="Rectangle 489"/>
            <p:cNvSpPr/>
            <p:nvPr/>
          </p:nvSpPr>
          <p:spPr bwMode="auto">
            <a:xfrm>
              <a:off x="3349334" y="1297418"/>
              <a:ext cx="2741901" cy="1640597"/>
            </a:xfrm>
            <a:prstGeom prst="rect">
              <a:avLst/>
            </a:prstGeom>
            <a:gradFill flip="none" rotWithShape="1">
              <a:gsLst>
                <a:gs pos="0">
                  <a:schemeClr val="accent1">
                    <a:tint val="66000"/>
                    <a:satMod val="160000"/>
                    <a:alpha val="0"/>
                  </a:schemeClr>
                </a:gs>
                <a:gs pos="50000">
                  <a:schemeClr val="tx1">
                    <a:alpha val="0"/>
                  </a:schemeClr>
                </a:gs>
                <a:gs pos="100000">
                  <a:schemeClr val="bg2">
                    <a:lumMod val="10000"/>
                    <a:alpha val="2400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37" name="Picture 12" descr="C:\Users\v-sabae\Pictures\xboxSmartgla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4810" y="5739509"/>
              <a:ext cx="283978" cy="339659"/>
            </a:xfrm>
            <a:prstGeom prst="rect">
              <a:avLst/>
            </a:prstGeom>
            <a:noFill/>
            <a:extLst>
              <a:ext uri="{909E8E84-426E-40dd-AFC4-6F175D3DCCD1}">
                <a14:hiddenFill xmlns:a14="http://schemas.microsoft.com/office/drawing/2010/main">
                  <a:solidFill>
                    <a:srgbClr val="FFFFFF"/>
                  </a:solidFill>
                </a14:hiddenFill>
              </a:ext>
            </a:extLst>
          </p:spPr>
        </p:pic>
        <p:sp>
          <p:nvSpPr>
            <p:cNvPr id="1038" name="TextBox 1037"/>
            <p:cNvSpPr txBox="1"/>
            <p:nvPr/>
          </p:nvSpPr>
          <p:spPr>
            <a:xfrm>
              <a:off x="4258197" y="5755366"/>
              <a:ext cx="1222561" cy="406265"/>
            </a:xfrm>
            <a:prstGeom prst="rect">
              <a:avLst/>
            </a:prstGeom>
            <a:noFill/>
          </p:spPr>
          <p:txBody>
            <a:bodyPr wrap="square" lIns="182880" tIns="146304" rIns="182880" bIns="146304" rtlCol="0">
              <a:spAutoFit/>
            </a:bodyPr>
            <a:lstStyle/>
            <a:p>
              <a:pPr>
                <a:lnSpc>
                  <a:spcPct val="90000"/>
                </a:lnSpc>
              </a:pPr>
              <a:r>
                <a:rPr lang="en-US" sz="800" dirty="0" smtClean="0">
                  <a:solidFill>
                    <a:schemeClr val="bg1"/>
                  </a:solidFill>
                </a:rPr>
                <a:t>Xbox </a:t>
              </a:r>
              <a:r>
                <a:rPr lang="en-US" sz="800" dirty="0" err="1" smtClean="0">
                  <a:solidFill>
                    <a:schemeClr val="bg1"/>
                  </a:solidFill>
                </a:rPr>
                <a:t>SmartGlass</a:t>
              </a:r>
              <a:endParaRPr lang="en-US" sz="800" dirty="0" smtClean="0">
                <a:solidFill>
                  <a:schemeClr val="bg1"/>
                </a:solidFill>
              </a:endParaRPr>
            </a:p>
          </p:txBody>
        </p:sp>
        <p:pic>
          <p:nvPicPr>
            <p:cNvPr id="1039" name="Picture 13" descr="C:\Users\v-sabae\Pictures\bingwhitelogo\BingLogo_White_Single-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075" y="5865908"/>
              <a:ext cx="452738" cy="1687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4" name="Group 1043"/>
          <p:cNvGrpSpPr/>
          <p:nvPr/>
        </p:nvGrpSpPr>
        <p:grpSpPr>
          <a:xfrm>
            <a:off x="486391" y="1281756"/>
            <a:ext cx="2781368" cy="4890443"/>
            <a:chOff x="486391" y="1281756"/>
            <a:chExt cx="2781368" cy="4890443"/>
          </a:xfrm>
        </p:grpSpPr>
        <p:grpSp>
          <p:nvGrpSpPr>
            <p:cNvPr id="1036" name="Group 1035"/>
            <p:cNvGrpSpPr/>
            <p:nvPr/>
          </p:nvGrpSpPr>
          <p:grpSpPr>
            <a:xfrm>
              <a:off x="486391" y="1281756"/>
              <a:ext cx="2781368" cy="4890443"/>
              <a:chOff x="486391" y="1281756"/>
              <a:chExt cx="2781368" cy="4890443"/>
            </a:xfrm>
          </p:grpSpPr>
          <p:grpSp>
            <p:nvGrpSpPr>
              <p:cNvPr id="16" name="Group 15"/>
              <p:cNvGrpSpPr/>
              <p:nvPr/>
            </p:nvGrpSpPr>
            <p:grpSpPr>
              <a:xfrm>
                <a:off x="486391" y="1281756"/>
                <a:ext cx="2780939" cy="4890443"/>
                <a:chOff x="453733" y="1281756"/>
                <a:chExt cx="2780939" cy="4890443"/>
              </a:xfrm>
            </p:grpSpPr>
            <p:sp>
              <p:nvSpPr>
                <p:cNvPr id="20" name="Rectangle 19"/>
                <p:cNvSpPr/>
                <p:nvPr/>
              </p:nvSpPr>
              <p:spPr bwMode="auto">
                <a:xfrm>
                  <a:off x="455611" y="1281756"/>
                  <a:ext cx="2779061" cy="489044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717" tIns="198973" rIns="248717" bIns="198973" numCol="1" spcCol="0" rtlCol="0" fromWordArt="0" anchor="t" anchorCtr="0" forceAA="0" compatLnSpc="1">
                  <a:prstTxWarp prst="textNoShape">
                    <a:avLst/>
                  </a:prstTxWarp>
                  <a:noAutofit/>
                </a:bodyPr>
                <a:lstStyle/>
                <a:p>
                  <a:pPr defTabSz="932134" fontAlgn="base">
                    <a:lnSpc>
                      <a:spcPct val="90000"/>
                    </a:lnSpc>
                    <a:spcBef>
                      <a:spcPct val="0"/>
                    </a:spcBef>
                    <a:spcAft>
                      <a:spcPct val="0"/>
                    </a:spcAft>
                  </a:pPr>
                  <a:endParaRPr lang="en-US" sz="35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3" name="Freeform 7"/>
                <p:cNvSpPr>
                  <a:spLocks noChangeAspect="1" noEditPoints="1"/>
                </p:cNvSpPr>
                <p:nvPr/>
              </p:nvSpPr>
              <p:spPr bwMode="black">
                <a:xfrm>
                  <a:off x="1038308" y="4474960"/>
                  <a:ext cx="621308" cy="392450"/>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24" name="Freeform 20"/>
                <p:cNvSpPr>
                  <a:spLocks noEditPoints="1"/>
                </p:cNvSpPr>
                <p:nvPr/>
              </p:nvSpPr>
              <p:spPr bwMode="black">
                <a:xfrm>
                  <a:off x="1945372" y="4474234"/>
                  <a:ext cx="565544" cy="393186"/>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sp>
              <p:nvSpPr>
                <p:cNvPr id="27" name="Plus 26"/>
                <p:cNvSpPr/>
                <p:nvPr/>
              </p:nvSpPr>
              <p:spPr bwMode="auto">
                <a:xfrm>
                  <a:off x="1726318" y="4559584"/>
                  <a:ext cx="194178" cy="223200"/>
                </a:xfrm>
                <a:prstGeom prst="mathPlus">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bg1"/>
                    </a:solidFill>
                    <a:ea typeface="Segoe UI" pitchFamily="34" charset="0"/>
                    <a:cs typeface="Segoe UI" pitchFamily="34" charset="0"/>
                  </a:endParaRPr>
                </a:p>
              </p:txBody>
            </p:sp>
            <p:sp>
              <p:nvSpPr>
                <p:cNvPr id="21" name="Rectangle 20"/>
                <p:cNvSpPr/>
                <p:nvPr/>
              </p:nvSpPr>
              <p:spPr>
                <a:xfrm>
                  <a:off x="639525" y="3079541"/>
                  <a:ext cx="2448397" cy="615553"/>
                </a:xfrm>
                <a:prstGeom prst="rect">
                  <a:avLst/>
                </a:prstGeom>
              </p:spPr>
              <p:txBody>
                <a:bodyPr wrap="square" lIns="0" tIns="0" rIns="0" bIns="0">
                  <a:spAutoFit/>
                </a:bodyPr>
                <a:lstStyle/>
                <a:p>
                  <a:pPr defTabSz="932404">
                    <a:spcAft>
                      <a:spcPts val="816"/>
                    </a:spcAft>
                  </a:pPr>
                  <a:r>
                    <a:rPr lang="en-US" dirty="0" smtClean="0">
                      <a:solidFill>
                        <a:srgbClr val="FFFFFF"/>
                      </a:solidFill>
                      <a:latin typeface="+mj-lt"/>
                    </a:rPr>
                    <a:t>Content Grazing</a:t>
                  </a:r>
                  <a:br>
                    <a:rPr lang="en-US" dirty="0" smtClean="0">
                      <a:solidFill>
                        <a:srgbClr val="FFFFFF"/>
                      </a:solidFill>
                      <a:latin typeface="+mj-lt"/>
                    </a:rPr>
                  </a:br>
                  <a:endParaRPr lang="en-US" sz="1600" dirty="0" smtClean="0">
                    <a:solidFill>
                      <a:srgbClr val="FFFFFF"/>
                    </a:solidFill>
                    <a:latin typeface="+mj-lt"/>
                  </a:endParaRPr>
                </a:p>
              </p:txBody>
            </p:sp>
            <p:sp>
              <p:nvSpPr>
                <p:cNvPr id="491" name="Rectangle 490"/>
                <p:cNvSpPr/>
                <p:nvPr/>
              </p:nvSpPr>
              <p:spPr bwMode="auto">
                <a:xfrm>
                  <a:off x="453733" y="1296755"/>
                  <a:ext cx="2741901" cy="1641260"/>
                </a:xfrm>
                <a:prstGeom prst="rect">
                  <a:avLst/>
                </a:prstGeom>
                <a:gradFill flip="none" rotWithShape="1">
                  <a:gsLst>
                    <a:gs pos="0">
                      <a:schemeClr val="accent1">
                        <a:tint val="66000"/>
                        <a:satMod val="160000"/>
                        <a:alpha val="0"/>
                      </a:schemeClr>
                    </a:gs>
                    <a:gs pos="50000">
                      <a:schemeClr val="tx1">
                        <a:alpha val="0"/>
                      </a:schemeClr>
                    </a:gs>
                    <a:gs pos="100000">
                      <a:schemeClr val="bg2">
                        <a:lumMod val="10000"/>
                        <a:alpha val="2400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35" name="Picture 11" descr="C:\Users\v-sabae\Pictures\TV and Xbox Lifestyle 2image copy.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06848" y="1284516"/>
                <a:ext cx="2760911" cy="1662933"/>
              </a:xfrm>
              <a:prstGeom prst="rect">
                <a:avLst/>
              </a:prstGeom>
              <a:noFill/>
              <a:extLst>
                <a:ext uri="{909E8E84-426E-40dd-AFC4-6F175D3DCCD1}">
                  <a14:hiddenFill xmlns:a14="http://schemas.microsoft.com/office/drawing/2010/main">
                    <a:solidFill>
                      <a:srgbClr val="FFFFFF"/>
                    </a:solidFill>
                  </a14:hiddenFill>
                </a:ext>
              </a:extLst>
            </p:spPr>
          </p:pic>
        </p:grpSp>
        <p:pic>
          <p:nvPicPr>
            <p:cNvPr id="506" name="Picture 14" descr="C:\Users\v-sabae\Pictures\Xbox_KO_horizontal cop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6610" y="5820646"/>
              <a:ext cx="603313" cy="18348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5" descr="C:\Users\v-sabae\Pictures\windows8logo reversedcop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0377" b="30057"/>
            <a:stretch/>
          </p:blipFill>
          <p:spPr bwMode="auto">
            <a:xfrm>
              <a:off x="822698" y="5801750"/>
              <a:ext cx="1130456" cy="2101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6" name="Group 1045"/>
          <p:cNvGrpSpPr/>
          <p:nvPr/>
        </p:nvGrpSpPr>
        <p:grpSpPr>
          <a:xfrm>
            <a:off x="6179620" y="1281028"/>
            <a:ext cx="2743707" cy="4902057"/>
            <a:chOff x="6179620" y="1281028"/>
            <a:chExt cx="2743707" cy="4902057"/>
          </a:xfrm>
        </p:grpSpPr>
        <p:grpSp>
          <p:nvGrpSpPr>
            <p:cNvPr id="19" name="Group 18"/>
            <p:cNvGrpSpPr/>
            <p:nvPr/>
          </p:nvGrpSpPr>
          <p:grpSpPr>
            <a:xfrm>
              <a:off x="6179620" y="1281028"/>
              <a:ext cx="2743707" cy="4902057"/>
              <a:chOff x="6114304" y="1281028"/>
              <a:chExt cx="2743707" cy="4902057"/>
            </a:xfrm>
          </p:grpSpPr>
          <p:sp>
            <p:nvSpPr>
              <p:cNvPr id="10" name="Rectangle 9"/>
              <p:cNvSpPr/>
              <p:nvPr/>
            </p:nvSpPr>
            <p:spPr bwMode="auto">
              <a:xfrm>
                <a:off x="6116111" y="1281028"/>
                <a:ext cx="2741900" cy="490205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717" tIns="198973" rIns="248717" bIns="198973" numCol="1" spcCol="0" rtlCol="0" fromWordArt="0" anchor="t" anchorCtr="0" forceAA="0" compatLnSpc="1">
                <a:prstTxWarp prst="textNoShape">
                  <a:avLst/>
                </a:prstTxWarp>
                <a:noAutofit/>
              </a:bodyPr>
              <a:lstStyle/>
              <a:p>
                <a:pPr defTabSz="932134" fontAlgn="base">
                  <a:lnSpc>
                    <a:spcPct val="90000"/>
                  </a:lnSpc>
                  <a:spcBef>
                    <a:spcPct val="0"/>
                  </a:spcBef>
                  <a:spcAft>
                    <a:spcPct val="0"/>
                  </a:spcAft>
                </a:pPr>
                <a:endParaRPr lang="en-US" sz="35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9" name="Freeform 7"/>
              <p:cNvSpPr>
                <a:spLocks noChangeAspect="1" noEditPoints="1"/>
              </p:cNvSpPr>
              <p:nvPr/>
            </p:nvSpPr>
            <p:spPr bwMode="black">
              <a:xfrm>
                <a:off x="6726509" y="4313255"/>
                <a:ext cx="576810" cy="364346"/>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30" name="Freeform 20"/>
              <p:cNvSpPr>
                <a:spLocks noEditPoints="1"/>
              </p:cNvSpPr>
              <p:nvPr/>
            </p:nvSpPr>
            <p:spPr bwMode="black">
              <a:xfrm>
                <a:off x="7505062" y="4312608"/>
                <a:ext cx="525040" cy="36502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sp>
            <p:nvSpPr>
              <p:cNvPr id="31" name="Plus 30"/>
              <p:cNvSpPr/>
              <p:nvPr/>
            </p:nvSpPr>
            <p:spPr bwMode="auto">
              <a:xfrm>
                <a:off x="7318119" y="4392775"/>
                <a:ext cx="180272" cy="207218"/>
              </a:xfrm>
              <a:prstGeom prst="mathPlus">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bg1"/>
                  </a:solidFill>
                  <a:ea typeface="Segoe UI" pitchFamily="34" charset="0"/>
                  <a:cs typeface="Segoe UI" pitchFamily="34" charset="0"/>
                </a:endParaRPr>
              </a:p>
            </p:txBody>
          </p:sp>
          <p:sp>
            <p:nvSpPr>
              <p:cNvPr id="32" name="Freeform 20"/>
              <p:cNvSpPr>
                <a:spLocks noEditPoints="1"/>
              </p:cNvSpPr>
              <p:nvPr/>
            </p:nvSpPr>
            <p:spPr bwMode="black">
              <a:xfrm>
                <a:off x="6809628" y="4998236"/>
                <a:ext cx="482954" cy="335764"/>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sp>
            <p:nvSpPr>
              <p:cNvPr id="33" name="Plus 32"/>
              <p:cNvSpPr/>
              <p:nvPr/>
            </p:nvSpPr>
            <p:spPr bwMode="auto">
              <a:xfrm>
                <a:off x="7314474" y="5048794"/>
                <a:ext cx="165820" cy="190604"/>
              </a:xfrm>
              <a:prstGeom prst="mathPlus">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bg1"/>
                  </a:solidFill>
                  <a:ea typeface="Segoe UI" pitchFamily="34" charset="0"/>
                  <a:cs typeface="Segoe UI" pitchFamily="34" charset="0"/>
                </a:endParaRPr>
              </a:p>
            </p:txBody>
          </p:sp>
          <p:pic>
            <p:nvPicPr>
              <p:cNvPr id="476" name="Picture 475"/>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7524368" y="5108193"/>
                <a:ext cx="165957" cy="222880"/>
              </a:xfrm>
              <a:prstGeom prst="rect">
                <a:avLst/>
              </a:prstGeom>
            </p:spPr>
          </p:pic>
          <p:sp>
            <p:nvSpPr>
              <p:cNvPr id="477" name="Freeform 61"/>
              <p:cNvSpPr>
                <a:spLocks/>
              </p:cNvSpPr>
              <p:nvPr/>
            </p:nvSpPr>
            <p:spPr bwMode="black">
              <a:xfrm rot="10800000">
                <a:off x="7635855" y="4945346"/>
                <a:ext cx="268710" cy="388532"/>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pic>
            <p:nvPicPr>
              <p:cNvPr id="1029" name="Picture 5" descr="C:\Users\v-sabae\Pictures\skyp11_windows_00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6116111" y="1285869"/>
                <a:ext cx="2741900" cy="16743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266134" y="3103632"/>
                <a:ext cx="2448397" cy="738664"/>
              </a:xfrm>
              <a:prstGeom prst="rect">
                <a:avLst/>
              </a:prstGeom>
              <a:noFill/>
            </p:spPr>
            <p:txBody>
              <a:bodyPr wrap="square" lIns="0" tIns="0" rIns="0" bIns="0">
                <a:spAutoFit/>
              </a:bodyPr>
              <a:lstStyle/>
              <a:p>
                <a:pPr defTabSz="932404">
                  <a:spcAft>
                    <a:spcPts val="816"/>
                  </a:spcAft>
                </a:pPr>
                <a:r>
                  <a:rPr lang="en-US" dirty="0" smtClean="0">
                    <a:solidFill>
                      <a:srgbClr val="FFFFFF"/>
                    </a:solidFill>
                    <a:latin typeface="+mj-lt"/>
                  </a:rPr>
                  <a:t>Social </a:t>
                </a:r>
                <a:br>
                  <a:rPr lang="en-US" dirty="0" smtClean="0">
                    <a:solidFill>
                      <a:srgbClr val="FFFFFF"/>
                    </a:solidFill>
                    <a:latin typeface="+mj-lt"/>
                  </a:rPr>
                </a:br>
                <a:r>
                  <a:rPr lang="en-US" dirty="0" smtClean="0">
                    <a:solidFill>
                      <a:srgbClr val="FFFFFF"/>
                    </a:solidFill>
                    <a:latin typeface="+mj-lt"/>
                  </a:rPr>
                  <a:t>Spider-webbing:</a:t>
                </a:r>
              </a:p>
            </p:txBody>
          </p:sp>
          <p:sp>
            <p:nvSpPr>
              <p:cNvPr id="489" name="Rectangle 488"/>
              <p:cNvSpPr/>
              <p:nvPr/>
            </p:nvSpPr>
            <p:spPr bwMode="auto">
              <a:xfrm>
                <a:off x="6114304" y="1284517"/>
                <a:ext cx="2741901" cy="1674382"/>
              </a:xfrm>
              <a:prstGeom prst="rect">
                <a:avLst/>
              </a:prstGeom>
              <a:gradFill flip="none" rotWithShape="1">
                <a:gsLst>
                  <a:gs pos="0">
                    <a:schemeClr val="accent1">
                      <a:tint val="66000"/>
                      <a:satMod val="160000"/>
                      <a:alpha val="0"/>
                    </a:schemeClr>
                  </a:gs>
                  <a:gs pos="50000">
                    <a:schemeClr val="tx1">
                      <a:alpha val="0"/>
                    </a:schemeClr>
                  </a:gs>
                  <a:gs pos="100000">
                    <a:schemeClr val="bg2">
                      <a:lumMod val="10000"/>
                      <a:alpha val="2400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40" name="Picture 14" descr="C:\Users\v-sabae\Pictures\Xbox_KO_horizontal cop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6476" y="5867224"/>
              <a:ext cx="603313" cy="18348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6" descr="C:\Users\v-sabae\Pictures\skype_Logos\Skype-logo_cL_rgb_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50708" y="5849307"/>
              <a:ext cx="550917" cy="2429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7" name="Group 1046"/>
          <p:cNvGrpSpPr/>
          <p:nvPr/>
        </p:nvGrpSpPr>
        <p:grpSpPr>
          <a:xfrm>
            <a:off x="9009906" y="1263633"/>
            <a:ext cx="2741901" cy="4962544"/>
            <a:chOff x="9009906" y="1263633"/>
            <a:chExt cx="2741901" cy="4962544"/>
          </a:xfrm>
        </p:grpSpPr>
        <p:grpSp>
          <p:nvGrpSpPr>
            <p:cNvPr id="22" name="Group 21"/>
            <p:cNvGrpSpPr/>
            <p:nvPr/>
          </p:nvGrpSpPr>
          <p:grpSpPr>
            <a:xfrm>
              <a:off x="9009906" y="1263633"/>
              <a:ext cx="2741901" cy="4908565"/>
              <a:chOff x="8944590" y="1263633"/>
              <a:chExt cx="2741901" cy="4908565"/>
            </a:xfrm>
          </p:grpSpPr>
          <p:sp>
            <p:nvSpPr>
              <p:cNvPr id="6" name="Rectangle 5"/>
              <p:cNvSpPr/>
              <p:nvPr/>
            </p:nvSpPr>
            <p:spPr bwMode="auto">
              <a:xfrm>
                <a:off x="8944591" y="1263633"/>
                <a:ext cx="2741900" cy="490856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717" tIns="198973" rIns="248717" bIns="198973" numCol="1" spcCol="0" rtlCol="0" fromWordArt="0" anchor="t" anchorCtr="0" forceAA="0" compatLnSpc="1">
                <a:prstTxWarp prst="textNoShape">
                  <a:avLst/>
                </a:prstTxWarp>
                <a:noAutofit/>
              </a:bodyPr>
              <a:lstStyle/>
              <a:p>
                <a:pPr defTabSz="932134" fontAlgn="base">
                  <a:lnSpc>
                    <a:spcPct val="90000"/>
                  </a:lnSpc>
                  <a:spcBef>
                    <a:spcPct val="0"/>
                  </a:spcBef>
                  <a:spcAft>
                    <a:spcPct val="0"/>
                  </a:spcAft>
                </a:pPr>
                <a:endParaRPr lang="en-US" sz="35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471" name="Freeform 20"/>
              <p:cNvSpPr>
                <a:spLocks noEditPoints="1"/>
              </p:cNvSpPr>
              <p:nvPr/>
            </p:nvSpPr>
            <p:spPr bwMode="black">
              <a:xfrm>
                <a:off x="10360340" y="4495800"/>
                <a:ext cx="625208" cy="434666"/>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sp>
            <p:nvSpPr>
              <p:cNvPr id="472" name="Plus 471"/>
              <p:cNvSpPr/>
              <p:nvPr/>
            </p:nvSpPr>
            <p:spPr bwMode="auto">
              <a:xfrm>
                <a:off x="10074838" y="4555410"/>
                <a:ext cx="214664" cy="246748"/>
              </a:xfrm>
              <a:prstGeom prst="mathPlus">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bg1"/>
                  </a:solidFill>
                  <a:ea typeface="Segoe UI" pitchFamily="34" charset="0"/>
                  <a:cs typeface="Segoe UI" pitchFamily="34" charset="0"/>
                </a:endParaRPr>
              </a:p>
            </p:txBody>
          </p:sp>
          <p:sp>
            <p:nvSpPr>
              <p:cNvPr id="473" name="Freeform 42"/>
              <p:cNvSpPr>
                <a:spLocks noEditPoints="1"/>
              </p:cNvSpPr>
              <p:nvPr/>
            </p:nvSpPr>
            <p:spPr bwMode="auto">
              <a:xfrm>
                <a:off x="9717844" y="4487203"/>
                <a:ext cx="227936" cy="442926"/>
              </a:xfrm>
              <a:custGeom>
                <a:avLst/>
                <a:gdLst>
                  <a:gd name="T0" fmla="*/ 485 w 635"/>
                  <a:gd name="T1" fmla="*/ 1159 h 1234"/>
                  <a:gd name="T2" fmla="*/ 485 w 635"/>
                  <a:gd name="T3" fmla="*/ 1137 h 1234"/>
                  <a:gd name="T4" fmla="*/ 635 w 635"/>
                  <a:gd name="T5" fmla="*/ 114 h 1234"/>
                  <a:gd name="T6" fmla="*/ 442 w 635"/>
                  <a:gd name="T7" fmla="*/ 1234 h 1234"/>
                  <a:gd name="T8" fmla="*/ 0 w 635"/>
                  <a:gd name="T9" fmla="*/ 1117 h 1234"/>
                  <a:gd name="T10" fmla="*/ 194 w 635"/>
                  <a:gd name="T11" fmla="*/ 0 h 1234"/>
                  <a:gd name="T12" fmla="*/ 635 w 635"/>
                  <a:gd name="T13" fmla="*/ 114 h 1234"/>
                  <a:gd name="T14" fmla="*/ 167 w 635"/>
                  <a:gd name="T15" fmla="*/ 1148 h 1234"/>
                  <a:gd name="T16" fmla="*/ 153 w 635"/>
                  <a:gd name="T17" fmla="*/ 1137 h 1234"/>
                  <a:gd name="T18" fmla="*/ 133 w 635"/>
                  <a:gd name="T19" fmla="*/ 1149 h 1234"/>
                  <a:gd name="T20" fmla="*/ 133 w 635"/>
                  <a:gd name="T21" fmla="*/ 1153 h 1234"/>
                  <a:gd name="T22" fmla="*/ 154 w 635"/>
                  <a:gd name="T23" fmla="*/ 1166 h 1234"/>
                  <a:gd name="T24" fmla="*/ 167 w 635"/>
                  <a:gd name="T25" fmla="*/ 1154 h 1234"/>
                  <a:gd name="T26" fmla="*/ 311 w 635"/>
                  <a:gd name="T27" fmla="*/ 1171 h 1234"/>
                  <a:gd name="T28" fmla="*/ 295 w 635"/>
                  <a:gd name="T29" fmla="*/ 1151 h 1234"/>
                  <a:gd name="T30" fmla="*/ 289 w 635"/>
                  <a:gd name="T31" fmla="*/ 1169 h 1234"/>
                  <a:gd name="T32" fmla="*/ 290 w 635"/>
                  <a:gd name="T33" fmla="*/ 1169 h 1234"/>
                  <a:gd name="T34" fmla="*/ 318 w 635"/>
                  <a:gd name="T35" fmla="*/ 1149 h 1234"/>
                  <a:gd name="T36" fmla="*/ 302 w 635"/>
                  <a:gd name="T37" fmla="*/ 1129 h 1234"/>
                  <a:gd name="T38" fmla="*/ 318 w 635"/>
                  <a:gd name="T39" fmla="*/ 1149 h 1234"/>
                  <a:gd name="T40" fmla="*/ 320 w 635"/>
                  <a:gd name="T41" fmla="*/ 1154 h 1234"/>
                  <a:gd name="T42" fmla="*/ 337 w 635"/>
                  <a:gd name="T43" fmla="*/ 1174 h 1234"/>
                  <a:gd name="T44" fmla="*/ 350 w 635"/>
                  <a:gd name="T45" fmla="*/ 1133 h 1234"/>
                  <a:gd name="T46" fmla="*/ 321 w 635"/>
                  <a:gd name="T47" fmla="*/ 1151 h 1234"/>
                  <a:gd name="T48" fmla="*/ 350 w 635"/>
                  <a:gd name="T49" fmla="*/ 1133 h 1234"/>
                  <a:gd name="T50" fmla="*/ 485 w 635"/>
                  <a:gd name="T51" fmla="*/ 1131 h 1234"/>
                  <a:gd name="T52" fmla="*/ 471 w 635"/>
                  <a:gd name="T53" fmla="*/ 1158 h 1234"/>
                  <a:gd name="T54" fmla="*/ 466 w 635"/>
                  <a:gd name="T55" fmla="*/ 1172 h 1234"/>
                  <a:gd name="T56" fmla="*/ 485 w 635"/>
                  <a:gd name="T57" fmla="*/ 1165 h 1234"/>
                  <a:gd name="T58" fmla="*/ 601 w 635"/>
                  <a:gd name="T59" fmla="*/ 216 h 1234"/>
                  <a:gd name="T60" fmla="*/ 107 w 635"/>
                  <a:gd name="T61" fmla="*/ 143 h 1234"/>
                  <a:gd name="T62" fmla="*/ 33 w 635"/>
                  <a:gd name="T63" fmla="*/ 1031 h 1234"/>
                  <a:gd name="T64" fmla="*/ 527 w 635"/>
                  <a:gd name="T65" fmla="*/ 1104 h 1234"/>
                  <a:gd name="T66" fmla="*/ 601 w 635"/>
                  <a:gd name="T67" fmla="*/ 216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5" h="1234">
                    <a:moveTo>
                      <a:pt x="497" y="1148"/>
                    </a:moveTo>
                    <a:cubicBezTo>
                      <a:pt x="497" y="1154"/>
                      <a:pt x="491" y="1159"/>
                      <a:pt x="485" y="1159"/>
                    </a:cubicBezTo>
                    <a:cubicBezTo>
                      <a:pt x="479" y="1159"/>
                      <a:pt x="474" y="1154"/>
                      <a:pt x="474" y="1148"/>
                    </a:cubicBezTo>
                    <a:cubicBezTo>
                      <a:pt x="474" y="1142"/>
                      <a:pt x="479" y="1137"/>
                      <a:pt x="485" y="1137"/>
                    </a:cubicBezTo>
                    <a:cubicBezTo>
                      <a:pt x="491" y="1137"/>
                      <a:pt x="497" y="1142"/>
                      <a:pt x="497" y="1148"/>
                    </a:cubicBezTo>
                    <a:close/>
                    <a:moveTo>
                      <a:pt x="635" y="114"/>
                    </a:moveTo>
                    <a:cubicBezTo>
                      <a:pt x="635" y="1117"/>
                      <a:pt x="635" y="1117"/>
                      <a:pt x="635" y="1117"/>
                    </a:cubicBezTo>
                    <a:cubicBezTo>
                      <a:pt x="635" y="1204"/>
                      <a:pt x="595" y="1227"/>
                      <a:pt x="442" y="1234"/>
                    </a:cubicBezTo>
                    <a:cubicBezTo>
                      <a:pt x="192" y="1234"/>
                      <a:pt x="192" y="1234"/>
                      <a:pt x="192" y="1234"/>
                    </a:cubicBezTo>
                    <a:cubicBezTo>
                      <a:pt x="39" y="1234"/>
                      <a:pt x="0" y="1202"/>
                      <a:pt x="0" y="1117"/>
                    </a:cubicBezTo>
                    <a:cubicBezTo>
                      <a:pt x="0" y="1042"/>
                      <a:pt x="0" y="1082"/>
                      <a:pt x="0" y="114"/>
                    </a:cubicBezTo>
                    <a:cubicBezTo>
                      <a:pt x="0" y="60"/>
                      <a:pt x="5" y="0"/>
                      <a:pt x="194" y="0"/>
                    </a:cubicBezTo>
                    <a:cubicBezTo>
                      <a:pt x="442" y="0"/>
                      <a:pt x="442" y="0"/>
                      <a:pt x="442" y="0"/>
                    </a:cubicBezTo>
                    <a:cubicBezTo>
                      <a:pt x="593" y="0"/>
                      <a:pt x="635" y="36"/>
                      <a:pt x="635" y="114"/>
                    </a:cubicBezTo>
                    <a:close/>
                    <a:moveTo>
                      <a:pt x="170" y="1151"/>
                    </a:moveTo>
                    <a:cubicBezTo>
                      <a:pt x="170" y="1150"/>
                      <a:pt x="168" y="1148"/>
                      <a:pt x="167" y="1148"/>
                    </a:cubicBezTo>
                    <a:cubicBezTo>
                      <a:pt x="142" y="1148"/>
                      <a:pt x="142" y="1148"/>
                      <a:pt x="142" y="1148"/>
                    </a:cubicBezTo>
                    <a:cubicBezTo>
                      <a:pt x="153" y="1137"/>
                      <a:pt x="153" y="1137"/>
                      <a:pt x="153" y="1137"/>
                    </a:cubicBezTo>
                    <a:cubicBezTo>
                      <a:pt x="149" y="1134"/>
                      <a:pt x="149" y="1134"/>
                      <a:pt x="149" y="1134"/>
                    </a:cubicBezTo>
                    <a:cubicBezTo>
                      <a:pt x="133" y="1149"/>
                      <a:pt x="133" y="1149"/>
                      <a:pt x="133" y="1149"/>
                    </a:cubicBezTo>
                    <a:cubicBezTo>
                      <a:pt x="133" y="1150"/>
                      <a:pt x="133" y="1150"/>
                      <a:pt x="133" y="1151"/>
                    </a:cubicBezTo>
                    <a:cubicBezTo>
                      <a:pt x="133" y="1152"/>
                      <a:pt x="133" y="1153"/>
                      <a:pt x="133" y="1153"/>
                    </a:cubicBezTo>
                    <a:cubicBezTo>
                      <a:pt x="150" y="1169"/>
                      <a:pt x="150" y="1169"/>
                      <a:pt x="150" y="1169"/>
                    </a:cubicBezTo>
                    <a:cubicBezTo>
                      <a:pt x="154" y="1166"/>
                      <a:pt x="154" y="1166"/>
                      <a:pt x="154" y="1166"/>
                    </a:cubicBezTo>
                    <a:cubicBezTo>
                      <a:pt x="142" y="1154"/>
                      <a:pt x="142" y="1154"/>
                      <a:pt x="142" y="1154"/>
                    </a:cubicBezTo>
                    <a:cubicBezTo>
                      <a:pt x="167" y="1154"/>
                      <a:pt x="167" y="1154"/>
                      <a:pt x="167" y="1154"/>
                    </a:cubicBezTo>
                    <a:cubicBezTo>
                      <a:pt x="168" y="1154"/>
                      <a:pt x="170" y="1153"/>
                      <a:pt x="170" y="1151"/>
                    </a:cubicBezTo>
                    <a:close/>
                    <a:moveTo>
                      <a:pt x="311" y="1171"/>
                    </a:moveTo>
                    <a:cubicBezTo>
                      <a:pt x="317" y="1152"/>
                      <a:pt x="317" y="1152"/>
                      <a:pt x="317" y="1152"/>
                    </a:cubicBezTo>
                    <a:cubicBezTo>
                      <a:pt x="312" y="1149"/>
                      <a:pt x="307" y="1146"/>
                      <a:pt x="295" y="1151"/>
                    </a:cubicBezTo>
                    <a:cubicBezTo>
                      <a:pt x="289" y="1169"/>
                      <a:pt x="289" y="1169"/>
                      <a:pt x="289" y="1169"/>
                    </a:cubicBezTo>
                    <a:cubicBezTo>
                      <a:pt x="289" y="1169"/>
                      <a:pt x="289" y="1169"/>
                      <a:pt x="289" y="1169"/>
                    </a:cubicBezTo>
                    <a:cubicBezTo>
                      <a:pt x="289" y="1169"/>
                      <a:pt x="289" y="1169"/>
                      <a:pt x="290" y="1169"/>
                    </a:cubicBezTo>
                    <a:cubicBezTo>
                      <a:pt x="290" y="1169"/>
                      <a:pt x="290" y="1169"/>
                      <a:pt x="290" y="1169"/>
                    </a:cubicBezTo>
                    <a:cubicBezTo>
                      <a:pt x="301" y="1165"/>
                      <a:pt x="307" y="1168"/>
                      <a:pt x="311" y="1171"/>
                    </a:cubicBezTo>
                    <a:close/>
                    <a:moveTo>
                      <a:pt x="318" y="1149"/>
                    </a:moveTo>
                    <a:cubicBezTo>
                      <a:pt x="324" y="1130"/>
                      <a:pt x="324" y="1130"/>
                      <a:pt x="324" y="1130"/>
                    </a:cubicBezTo>
                    <a:cubicBezTo>
                      <a:pt x="319" y="1127"/>
                      <a:pt x="313" y="1124"/>
                      <a:pt x="302" y="1129"/>
                    </a:cubicBezTo>
                    <a:cubicBezTo>
                      <a:pt x="296" y="1147"/>
                      <a:pt x="296" y="1147"/>
                      <a:pt x="296" y="1147"/>
                    </a:cubicBezTo>
                    <a:cubicBezTo>
                      <a:pt x="308" y="1143"/>
                      <a:pt x="313" y="1145"/>
                      <a:pt x="318" y="1149"/>
                    </a:cubicBezTo>
                    <a:close/>
                    <a:moveTo>
                      <a:pt x="343" y="1155"/>
                    </a:moveTo>
                    <a:cubicBezTo>
                      <a:pt x="331" y="1160"/>
                      <a:pt x="325" y="1157"/>
                      <a:pt x="320" y="1154"/>
                    </a:cubicBezTo>
                    <a:cubicBezTo>
                      <a:pt x="315" y="1173"/>
                      <a:pt x="315" y="1173"/>
                      <a:pt x="315" y="1173"/>
                    </a:cubicBezTo>
                    <a:cubicBezTo>
                      <a:pt x="320" y="1176"/>
                      <a:pt x="325" y="1179"/>
                      <a:pt x="337" y="1174"/>
                    </a:cubicBezTo>
                    <a:lnTo>
                      <a:pt x="343" y="1155"/>
                    </a:lnTo>
                    <a:close/>
                    <a:moveTo>
                      <a:pt x="350" y="1133"/>
                    </a:moveTo>
                    <a:cubicBezTo>
                      <a:pt x="338" y="1138"/>
                      <a:pt x="332" y="1135"/>
                      <a:pt x="327" y="1132"/>
                    </a:cubicBezTo>
                    <a:cubicBezTo>
                      <a:pt x="321" y="1151"/>
                      <a:pt x="321" y="1151"/>
                      <a:pt x="321" y="1151"/>
                    </a:cubicBezTo>
                    <a:cubicBezTo>
                      <a:pt x="326" y="1154"/>
                      <a:pt x="332" y="1156"/>
                      <a:pt x="344" y="1152"/>
                    </a:cubicBezTo>
                    <a:lnTo>
                      <a:pt x="350" y="1133"/>
                    </a:lnTo>
                    <a:close/>
                    <a:moveTo>
                      <a:pt x="503" y="1148"/>
                    </a:moveTo>
                    <a:cubicBezTo>
                      <a:pt x="503" y="1139"/>
                      <a:pt x="495" y="1131"/>
                      <a:pt x="485" y="1131"/>
                    </a:cubicBezTo>
                    <a:cubicBezTo>
                      <a:pt x="476" y="1131"/>
                      <a:pt x="468" y="1139"/>
                      <a:pt x="468" y="1148"/>
                    </a:cubicBezTo>
                    <a:cubicBezTo>
                      <a:pt x="468" y="1152"/>
                      <a:pt x="469" y="1155"/>
                      <a:pt x="471" y="1158"/>
                    </a:cubicBezTo>
                    <a:cubicBezTo>
                      <a:pt x="462" y="1168"/>
                      <a:pt x="462" y="1168"/>
                      <a:pt x="462" y="1168"/>
                    </a:cubicBezTo>
                    <a:cubicBezTo>
                      <a:pt x="466" y="1172"/>
                      <a:pt x="466" y="1172"/>
                      <a:pt x="466" y="1172"/>
                    </a:cubicBezTo>
                    <a:cubicBezTo>
                      <a:pt x="476" y="1162"/>
                      <a:pt x="476" y="1162"/>
                      <a:pt x="476" y="1162"/>
                    </a:cubicBezTo>
                    <a:cubicBezTo>
                      <a:pt x="478" y="1164"/>
                      <a:pt x="482" y="1165"/>
                      <a:pt x="485" y="1165"/>
                    </a:cubicBezTo>
                    <a:cubicBezTo>
                      <a:pt x="495" y="1165"/>
                      <a:pt x="503" y="1158"/>
                      <a:pt x="503" y="1148"/>
                    </a:cubicBezTo>
                    <a:close/>
                    <a:moveTo>
                      <a:pt x="601" y="216"/>
                    </a:moveTo>
                    <a:cubicBezTo>
                      <a:pt x="601" y="175"/>
                      <a:pt x="568" y="143"/>
                      <a:pt x="527" y="143"/>
                    </a:cubicBezTo>
                    <a:cubicBezTo>
                      <a:pt x="107" y="143"/>
                      <a:pt x="107" y="143"/>
                      <a:pt x="107" y="143"/>
                    </a:cubicBezTo>
                    <a:cubicBezTo>
                      <a:pt x="66" y="143"/>
                      <a:pt x="33" y="175"/>
                      <a:pt x="33" y="216"/>
                    </a:cubicBezTo>
                    <a:cubicBezTo>
                      <a:pt x="33" y="1031"/>
                      <a:pt x="33" y="1031"/>
                      <a:pt x="33" y="1031"/>
                    </a:cubicBezTo>
                    <a:cubicBezTo>
                      <a:pt x="33" y="1071"/>
                      <a:pt x="66" y="1104"/>
                      <a:pt x="107" y="1104"/>
                    </a:cubicBezTo>
                    <a:cubicBezTo>
                      <a:pt x="527" y="1104"/>
                      <a:pt x="527" y="1104"/>
                      <a:pt x="527" y="1104"/>
                    </a:cubicBezTo>
                    <a:cubicBezTo>
                      <a:pt x="568" y="1104"/>
                      <a:pt x="601" y="1071"/>
                      <a:pt x="601" y="1031"/>
                    </a:cubicBezTo>
                    <a:lnTo>
                      <a:pt x="601" y="216"/>
                    </a:lnTo>
                    <a:close/>
                  </a:path>
                </a:pathLst>
              </a:custGeom>
              <a:solidFill>
                <a:srgbClr val="FFFFFF"/>
              </a:solidFill>
              <a:ln>
                <a:noFill/>
              </a:ln>
            </p:spPr>
            <p:txBody>
              <a:bodyPr vert="horz" wrap="square" lIns="91423" tIns="45713" rIns="91423" bIns="45713" numCol="1" anchor="t" anchorCtr="0" compatLnSpc="1">
                <a:prstTxWarp prst="textNoShape">
                  <a:avLst/>
                </a:prstTxWarp>
              </a:bodyPr>
              <a:lstStyle/>
              <a:p>
                <a:pPr defTabSz="914323">
                  <a:defRPr/>
                </a:pPr>
                <a:endParaRPr lang="en-US" sz="1900" kern="0">
                  <a:solidFill>
                    <a:sysClr val="windowText" lastClr="000000"/>
                  </a:solidFill>
                </a:endParaRPr>
              </a:p>
            </p:txBody>
          </p:sp>
          <p:pic>
            <p:nvPicPr>
              <p:cNvPr id="1028"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8944590" y="1263633"/>
                <a:ext cx="2741901" cy="167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099757" y="3092746"/>
                <a:ext cx="2448397" cy="369332"/>
              </a:xfrm>
              <a:prstGeom prst="rect">
                <a:avLst/>
              </a:prstGeom>
            </p:spPr>
            <p:txBody>
              <a:bodyPr wrap="square" lIns="0" tIns="0" rIns="0" bIns="0">
                <a:spAutoFit/>
              </a:bodyPr>
              <a:lstStyle/>
              <a:p>
                <a:pPr defTabSz="932404">
                  <a:spcAft>
                    <a:spcPts val="816"/>
                  </a:spcAft>
                </a:pPr>
                <a:r>
                  <a:rPr lang="en-US" dirty="0" smtClean="0">
                    <a:solidFill>
                      <a:srgbClr val="FFFFFF"/>
                    </a:solidFill>
                    <a:latin typeface="+mj-lt"/>
                  </a:rPr>
                  <a:t>Quantum Journeys</a:t>
                </a:r>
                <a:endParaRPr lang="en-US" sz="2000" dirty="0" smtClean="0">
                  <a:solidFill>
                    <a:srgbClr val="FFFFFF"/>
                  </a:solidFill>
                  <a:latin typeface="+mj-lt"/>
                </a:endParaRPr>
              </a:p>
            </p:txBody>
          </p:sp>
          <p:sp>
            <p:nvSpPr>
              <p:cNvPr id="4" name="Rectangle 3"/>
              <p:cNvSpPr/>
              <p:nvPr/>
            </p:nvSpPr>
            <p:spPr bwMode="auto">
              <a:xfrm>
                <a:off x="8944590" y="1263633"/>
                <a:ext cx="2741901" cy="1674382"/>
              </a:xfrm>
              <a:prstGeom prst="rect">
                <a:avLst/>
              </a:prstGeom>
              <a:gradFill flip="none" rotWithShape="1">
                <a:gsLst>
                  <a:gs pos="0">
                    <a:schemeClr val="accent1">
                      <a:tint val="66000"/>
                      <a:satMod val="160000"/>
                      <a:alpha val="0"/>
                    </a:schemeClr>
                  </a:gs>
                  <a:gs pos="50000">
                    <a:schemeClr val="tx1">
                      <a:alpha val="0"/>
                    </a:schemeClr>
                  </a:gs>
                  <a:gs pos="100000">
                    <a:schemeClr val="bg2">
                      <a:lumMod val="10000"/>
                      <a:alpha val="2400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504" name="Picture 13" descr="C:\Users\v-sabae\Pictures\bingwhitelogo\BingLogo_White_Single-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4156" y="5877068"/>
              <a:ext cx="452738" cy="16879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7" descr="C:\Users\v-sabae\Pictures\skydrive-logo reversedcopy.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02314" y="5676465"/>
              <a:ext cx="852504" cy="5497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545659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044"/>
                                        </p:tgtEl>
                                        <p:attrNameLst>
                                          <p:attrName>style.visibility</p:attrName>
                                        </p:attrNameLst>
                                      </p:cBhvr>
                                      <p:to>
                                        <p:strVal val="visible"/>
                                      </p:to>
                                    </p:set>
                                    <p:anim calcmode="lin" valueType="num">
                                      <p:cBhvr additive="base">
                                        <p:cTn id="7" dur="500" fill="hold"/>
                                        <p:tgtEl>
                                          <p:spTgt spid="1044"/>
                                        </p:tgtEl>
                                        <p:attrNameLst>
                                          <p:attrName>ppt_x</p:attrName>
                                        </p:attrNameLst>
                                      </p:cBhvr>
                                      <p:tavLst>
                                        <p:tav tm="0">
                                          <p:val>
                                            <p:strVal val="#ppt_x"/>
                                          </p:val>
                                        </p:tav>
                                        <p:tav tm="100000">
                                          <p:val>
                                            <p:strVal val="#ppt_x"/>
                                          </p:val>
                                        </p:tav>
                                      </p:tavLst>
                                    </p:anim>
                                    <p:anim calcmode="lin" valueType="num">
                                      <p:cBhvr additive="base">
                                        <p:cTn id="8" dur="500" fill="hold"/>
                                        <p:tgtEl>
                                          <p:spTgt spid="10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100000" fill="hold" nodeType="afterEffect">
                                  <p:stCondLst>
                                    <p:cond delay="0"/>
                                  </p:stCondLst>
                                  <p:childTnLst>
                                    <p:set>
                                      <p:cBhvr>
                                        <p:cTn id="11" dur="1" fill="hold">
                                          <p:stCondLst>
                                            <p:cond delay="0"/>
                                          </p:stCondLst>
                                        </p:cTn>
                                        <p:tgtEl>
                                          <p:spTgt spid="1045"/>
                                        </p:tgtEl>
                                        <p:attrNameLst>
                                          <p:attrName>style.visibility</p:attrName>
                                        </p:attrNameLst>
                                      </p:cBhvr>
                                      <p:to>
                                        <p:strVal val="visible"/>
                                      </p:to>
                                    </p:set>
                                    <p:anim calcmode="lin" valueType="num">
                                      <p:cBhvr additive="base">
                                        <p:cTn id="12" dur="500" fill="hold"/>
                                        <p:tgtEl>
                                          <p:spTgt spid="1045"/>
                                        </p:tgtEl>
                                        <p:attrNameLst>
                                          <p:attrName>ppt_x</p:attrName>
                                        </p:attrNameLst>
                                      </p:cBhvr>
                                      <p:tavLst>
                                        <p:tav tm="0">
                                          <p:val>
                                            <p:strVal val="#ppt_x"/>
                                          </p:val>
                                        </p:tav>
                                        <p:tav tm="100000">
                                          <p:val>
                                            <p:strVal val="#ppt_x"/>
                                          </p:val>
                                        </p:tav>
                                      </p:tavLst>
                                    </p:anim>
                                    <p:anim calcmode="lin" valueType="num">
                                      <p:cBhvr additive="base">
                                        <p:cTn id="13" dur="500" fill="hold"/>
                                        <p:tgtEl>
                                          <p:spTgt spid="104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1046"/>
                                        </p:tgtEl>
                                        <p:attrNameLst>
                                          <p:attrName>style.visibility</p:attrName>
                                        </p:attrNameLst>
                                      </p:cBhvr>
                                      <p:to>
                                        <p:strVal val="visible"/>
                                      </p:to>
                                    </p:set>
                                    <p:anim calcmode="lin" valueType="num">
                                      <p:cBhvr additive="base">
                                        <p:cTn id="17" dur="500" fill="hold"/>
                                        <p:tgtEl>
                                          <p:spTgt spid="1046"/>
                                        </p:tgtEl>
                                        <p:attrNameLst>
                                          <p:attrName>ppt_x</p:attrName>
                                        </p:attrNameLst>
                                      </p:cBhvr>
                                      <p:tavLst>
                                        <p:tav tm="0">
                                          <p:val>
                                            <p:strVal val="#ppt_x"/>
                                          </p:val>
                                        </p:tav>
                                        <p:tav tm="100000">
                                          <p:val>
                                            <p:strVal val="#ppt_x"/>
                                          </p:val>
                                        </p:tav>
                                      </p:tavLst>
                                    </p:anim>
                                    <p:anim calcmode="lin" valueType="num">
                                      <p:cBhvr additive="base">
                                        <p:cTn id="18" dur="500" fill="hold"/>
                                        <p:tgtEl>
                                          <p:spTgt spid="10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decel="100000" fill="hold" nodeType="afterEffect">
                                  <p:stCondLst>
                                    <p:cond delay="0"/>
                                  </p:stCondLst>
                                  <p:childTnLst>
                                    <p:set>
                                      <p:cBhvr>
                                        <p:cTn id="21" dur="1" fill="hold">
                                          <p:stCondLst>
                                            <p:cond delay="0"/>
                                          </p:stCondLst>
                                        </p:cTn>
                                        <p:tgtEl>
                                          <p:spTgt spid="1047"/>
                                        </p:tgtEl>
                                        <p:attrNameLst>
                                          <p:attrName>style.visibility</p:attrName>
                                        </p:attrNameLst>
                                      </p:cBhvr>
                                      <p:to>
                                        <p:strVal val="visible"/>
                                      </p:to>
                                    </p:set>
                                    <p:anim calcmode="lin" valueType="num">
                                      <p:cBhvr additive="base">
                                        <p:cTn id="22" dur="500" fill="hold"/>
                                        <p:tgtEl>
                                          <p:spTgt spid="1047"/>
                                        </p:tgtEl>
                                        <p:attrNameLst>
                                          <p:attrName>ppt_x</p:attrName>
                                        </p:attrNameLst>
                                      </p:cBhvr>
                                      <p:tavLst>
                                        <p:tav tm="0">
                                          <p:val>
                                            <p:strVal val="#ppt_x"/>
                                          </p:val>
                                        </p:tav>
                                        <p:tav tm="100000">
                                          <p:val>
                                            <p:strVal val="#ppt_x"/>
                                          </p:val>
                                        </p:tav>
                                      </p:tavLst>
                                    </p:anim>
                                    <p:anim calcmode="lin" valueType="num">
                                      <p:cBhvr additive="base">
                                        <p:cTn id="23" dur="500" fill="hold"/>
                                        <p:tgtEl>
                                          <p:spTgt spid="10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reach your audience across screens</a:t>
            </a:r>
            <a:endParaRPr lang="en-US" dirty="0">
              <a:solidFill>
                <a:schemeClr val="tx1">
                  <a:lumMod val="40000"/>
                  <a:lumOff val="60000"/>
                </a:schemeClr>
              </a:solidFill>
            </a:endParaRPr>
          </a:p>
        </p:txBody>
      </p:sp>
      <p:sp>
        <p:nvSpPr>
          <p:cNvPr id="22" name="Text Placeholder 5"/>
          <p:cNvSpPr>
            <a:spLocks noGrp="1"/>
          </p:cNvSpPr>
          <p:nvPr>
            <p:ph type="body" sz="quarter" idx="18"/>
          </p:nvPr>
        </p:nvSpPr>
        <p:spPr>
          <a:xfrm>
            <a:off x="357316" y="5894995"/>
            <a:ext cx="11387104" cy="387798"/>
          </a:xfrm>
        </p:spPr>
        <p:txBody>
          <a:bodyPr/>
          <a:lstStyle/>
          <a:p>
            <a:r>
              <a:rPr lang="en-US" dirty="0" smtClean="0"/>
              <a:t>Sources:  3. Pew Research Center’ Oct. 2012 ; IPSOS OTX Microsoft Advertising Custom Study 4. A18+ log into Xbox Kinect  1+/month; Simmons Spring 2012</a:t>
            </a:r>
            <a:endParaRPr lang="en-US" dirty="0"/>
          </a:p>
          <a:p>
            <a:endParaRPr lang="en-US" dirty="0"/>
          </a:p>
        </p:txBody>
      </p:sp>
      <p:sp>
        <p:nvSpPr>
          <p:cNvPr id="17" name="TextBox 16"/>
          <p:cNvSpPr txBox="1"/>
          <p:nvPr/>
        </p:nvSpPr>
        <p:spPr>
          <a:xfrm>
            <a:off x="2626942" y="2484700"/>
            <a:ext cx="2801423" cy="683264"/>
          </a:xfrm>
          <a:prstGeom prst="rect">
            <a:avLst/>
          </a:prstGeom>
          <a:noFill/>
        </p:spPr>
        <p:txBody>
          <a:bodyPr wrap="square" lIns="182880" tIns="146304" rIns="182880" bIns="146304" rtlCol="0">
            <a:spAutoFit/>
          </a:bodyPr>
          <a:lstStyle/>
          <a:p>
            <a:pPr>
              <a:lnSpc>
                <a:spcPct val="90000"/>
              </a:lnSpc>
            </a:pPr>
            <a:r>
              <a:rPr lang="en-US" sz="2800" dirty="0" smtClean="0">
                <a:solidFill>
                  <a:schemeClr val="bg1"/>
                </a:solidFill>
                <a:latin typeface="+mj-lt"/>
              </a:rPr>
              <a:t>Mobile</a:t>
            </a:r>
          </a:p>
        </p:txBody>
      </p:sp>
      <p:grpSp>
        <p:nvGrpSpPr>
          <p:cNvPr id="25" name="Group 24"/>
          <p:cNvGrpSpPr/>
          <p:nvPr/>
        </p:nvGrpSpPr>
        <p:grpSpPr>
          <a:xfrm>
            <a:off x="9643722" y="1190055"/>
            <a:ext cx="2290935" cy="4677345"/>
            <a:chOff x="9665494" y="1190055"/>
            <a:chExt cx="2290935" cy="4677345"/>
          </a:xfrm>
        </p:grpSpPr>
        <p:sp>
          <p:nvSpPr>
            <p:cNvPr id="23" name="Rectangle 22"/>
            <p:cNvSpPr/>
            <p:nvPr/>
          </p:nvSpPr>
          <p:spPr bwMode="auto">
            <a:xfrm>
              <a:off x="9665494" y="1190055"/>
              <a:ext cx="2275682" cy="467734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4" tIns="146292" rIns="182864" bIns="146292" numCol="1" spcCol="0" rtlCol="0" fromWordArt="0" anchor="t" anchorCtr="0" forceAA="0" compatLnSpc="1">
              <a:prstTxWarp prst="textNoShape">
                <a:avLst/>
              </a:prstTxWarp>
              <a:noAutofit/>
            </a:bodyPr>
            <a:lstStyle/>
            <a:p>
              <a:pPr algn="ctr" defTabSz="932394"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9747528" y="2483829"/>
              <a:ext cx="2003159" cy="683264"/>
            </a:xfrm>
            <a:prstGeom prst="rect">
              <a:avLst/>
            </a:prstGeom>
            <a:noFill/>
          </p:spPr>
          <p:txBody>
            <a:bodyPr wrap="square" lIns="182880" tIns="146304" rIns="182880" bIns="146304" rtlCol="0">
              <a:spAutoFit/>
            </a:bodyPr>
            <a:lstStyle/>
            <a:p>
              <a:pPr>
                <a:lnSpc>
                  <a:spcPct val="90000"/>
                </a:lnSpc>
              </a:pPr>
              <a:r>
                <a:rPr lang="en-US" sz="2800" dirty="0" smtClean="0">
                  <a:solidFill>
                    <a:schemeClr val="bg1"/>
                  </a:solidFill>
                  <a:latin typeface="+mj-lt"/>
                </a:rPr>
                <a:t>Tablet</a:t>
              </a:r>
            </a:p>
          </p:txBody>
        </p:sp>
        <p:sp>
          <p:nvSpPr>
            <p:cNvPr id="28" name="TextBox 27"/>
            <p:cNvSpPr txBox="1"/>
            <p:nvPr/>
          </p:nvSpPr>
          <p:spPr>
            <a:xfrm>
              <a:off x="9685641" y="3038237"/>
              <a:ext cx="2270787" cy="1680460"/>
            </a:xfrm>
            <a:prstGeom prst="rect">
              <a:avLst/>
            </a:prstGeom>
            <a:noFill/>
          </p:spPr>
          <p:txBody>
            <a:bodyPr wrap="square" lIns="182880" tIns="146304" rIns="182880" bIns="146304" rtlCol="0">
              <a:spAutoFit/>
            </a:bodyPr>
            <a:lstStyle/>
            <a:p>
              <a:pPr>
                <a:lnSpc>
                  <a:spcPct val="90000"/>
                </a:lnSpc>
              </a:pPr>
              <a:r>
                <a:rPr lang="en-US" sz="1800" dirty="0" smtClean="0">
                  <a:solidFill>
                    <a:schemeClr val="bg1"/>
                  </a:solidFill>
                  <a:latin typeface="+mj-lt"/>
                </a:rPr>
                <a:t>More than 100M Windows 8 apps downloaded</a:t>
              </a:r>
            </a:p>
            <a:p>
              <a:pPr>
                <a:lnSpc>
                  <a:spcPct val="90000"/>
                </a:lnSpc>
              </a:pPr>
              <a:endParaRPr lang="en-US" sz="1600" dirty="0">
                <a:solidFill>
                  <a:schemeClr val="bg1"/>
                </a:solidFill>
                <a:latin typeface="+mj-lt"/>
              </a:endParaRPr>
            </a:p>
            <a:p>
              <a:pPr>
                <a:lnSpc>
                  <a:spcPct val="90000"/>
                </a:lnSpc>
              </a:pPr>
              <a:endParaRPr lang="en-US" sz="1600" dirty="0" smtClean="0">
                <a:solidFill>
                  <a:schemeClr val="bg1"/>
                </a:solidFill>
                <a:latin typeface="+mj-lt"/>
              </a:endParaRPr>
            </a:p>
            <a:p>
              <a:pPr>
                <a:lnSpc>
                  <a:spcPct val="90000"/>
                </a:lnSpc>
              </a:pPr>
              <a:endParaRPr lang="en-US" sz="1400" dirty="0">
                <a:solidFill>
                  <a:schemeClr val="bg1"/>
                </a:solidFill>
                <a:latin typeface="+mj-lt"/>
              </a:endParaRPr>
            </a:p>
          </p:txBody>
        </p:sp>
        <p:grpSp>
          <p:nvGrpSpPr>
            <p:cNvPr id="15" name="Group 14"/>
            <p:cNvGrpSpPr/>
            <p:nvPr/>
          </p:nvGrpSpPr>
          <p:grpSpPr>
            <a:xfrm>
              <a:off x="9897988" y="1531352"/>
              <a:ext cx="725690" cy="683443"/>
              <a:chOff x="9954026" y="1074037"/>
              <a:chExt cx="725690" cy="683443"/>
            </a:xfrm>
          </p:grpSpPr>
          <p:pic>
            <p:nvPicPr>
              <p:cNvPr id="30" name="Picture 29"/>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9954026" y="1269292"/>
                <a:ext cx="328799" cy="441578"/>
              </a:xfrm>
              <a:prstGeom prst="rect">
                <a:avLst/>
              </a:prstGeom>
            </p:spPr>
          </p:pic>
          <p:sp>
            <p:nvSpPr>
              <p:cNvPr id="31" name="Freeform 61"/>
              <p:cNvSpPr>
                <a:spLocks/>
              </p:cNvSpPr>
              <p:nvPr/>
            </p:nvSpPr>
            <p:spPr bwMode="black">
              <a:xfrm rot="10800000">
                <a:off x="10207045" y="1074037"/>
                <a:ext cx="472671" cy="683443"/>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grpSp>
        <p:pic>
          <p:nvPicPr>
            <p:cNvPr id="2050" name="Picture 2" descr="C:\Users\v-sabae\Pictures\WIN12_Mariko_Samsung_03.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7309" t="13454" r="15352" b="35279"/>
            <a:stretch/>
          </p:blipFill>
          <p:spPr bwMode="auto">
            <a:xfrm>
              <a:off x="9665495" y="4495801"/>
              <a:ext cx="2290934" cy="13665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35607" y="1187074"/>
            <a:ext cx="2292510" cy="4675313"/>
            <a:chOff x="347344" y="1187074"/>
            <a:chExt cx="2292510" cy="4675313"/>
          </a:xfrm>
        </p:grpSpPr>
        <p:sp>
          <p:nvSpPr>
            <p:cNvPr id="5" name="Rectangle 4"/>
            <p:cNvSpPr/>
            <p:nvPr/>
          </p:nvSpPr>
          <p:spPr bwMode="auto">
            <a:xfrm>
              <a:off x="364172" y="1187074"/>
              <a:ext cx="2275682" cy="467531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4" tIns="146292" rIns="182864" bIns="146292" numCol="1" spcCol="0" rtlCol="0" fromWordArt="0" anchor="t" anchorCtr="0" forceAA="0" compatLnSpc="1">
              <a:prstTxWarp prst="textNoShape">
                <a:avLst/>
              </a:prstTxWarp>
              <a:noAutofit/>
            </a:bodyPr>
            <a:lstStyle/>
            <a:p>
              <a:pPr algn="ctr" defTabSz="932394"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376344" y="2484700"/>
              <a:ext cx="2248269" cy="683264"/>
            </a:xfrm>
            <a:prstGeom prst="rect">
              <a:avLst/>
            </a:prstGeom>
            <a:noFill/>
          </p:spPr>
          <p:txBody>
            <a:bodyPr wrap="square" lIns="182880" tIns="146304" rIns="182880" bIns="146304" rtlCol="0">
              <a:spAutoFit/>
            </a:bodyPr>
            <a:lstStyle/>
            <a:p>
              <a:pPr>
                <a:lnSpc>
                  <a:spcPct val="90000"/>
                </a:lnSpc>
              </a:pPr>
              <a:r>
                <a:rPr lang="en-US" sz="2800" dirty="0" smtClean="0">
                  <a:solidFill>
                    <a:schemeClr val="bg1"/>
                  </a:solidFill>
                  <a:latin typeface="+mj-lt"/>
                </a:rPr>
                <a:t>Windows 8</a:t>
              </a:r>
            </a:p>
          </p:txBody>
        </p:sp>
        <p:sp>
          <p:nvSpPr>
            <p:cNvPr id="10" name="TextBox 9"/>
            <p:cNvSpPr txBox="1"/>
            <p:nvPr/>
          </p:nvSpPr>
          <p:spPr>
            <a:xfrm>
              <a:off x="347344" y="3038237"/>
              <a:ext cx="2277270" cy="1292662"/>
            </a:xfrm>
            <a:prstGeom prst="rect">
              <a:avLst/>
            </a:prstGeom>
            <a:noFill/>
          </p:spPr>
          <p:txBody>
            <a:bodyPr wrap="square" lIns="182880" tIns="146304" rIns="182880" bIns="146304" rtlCol="0">
              <a:spAutoFit/>
            </a:bodyPr>
            <a:lstStyle/>
            <a:p>
              <a:pPr>
                <a:lnSpc>
                  <a:spcPct val="90000"/>
                </a:lnSpc>
              </a:pPr>
              <a:r>
                <a:rPr lang="en-US" sz="1800" dirty="0" smtClean="0">
                  <a:gradFill>
                    <a:gsLst>
                      <a:gs pos="0">
                        <a:srgbClr val="FFFFFF"/>
                      </a:gs>
                      <a:gs pos="100000">
                        <a:srgbClr val="FFFFFF"/>
                      </a:gs>
                    </a:gsLst>
                    <a:lin ang="5400000" scaled="0"/>
                  </a:gradFill>
                  <a:latin typeface="+mj-lt"/>
                  <a:ea typeface="Segoe UI" pitchFamily="34" charset="0"/>
                  <a:cs typeface="Segoe UI" pitchFamily="34" charset="0"/>
                </a:rPr>
                <a:t>More than 1,700 Windows 8 </a:t>
              </a:r>
            </a:p>
            <a:p>
              <a:pPr>
                <a:lnSpc>
                  <a:spcPct val="90000"/>
                </a:lnSpc>
              </a:pPr>
              <a:r>
                <a:rPr lang="en-US" sz="1800" dirty="0" smtClean="0">
                  <a:gradFill>
                    <a:gsLst>
                      <a:gs pos="0">
                        <a:srgbClr val="FFFFFF"/>
                      </a:gs>
                      <a:gs pos="100000">
                        <a:srgbClr val="FFFFFF"/>
                      </a:gs>
                    </a:gsLst>
                    <a:lin ang="5400000" scaled="0"/>
                  </a:gradFill>
                  <a:latin typeface="+mj-lt"/>
                  <a:ea typeface="Segoe UI" pitchFamily="34" charset="0"/>
                  <a:cs typeface="Segoe UI" pitchFamily="34" charset="0"/>
                </a:rPr>
                <a:t>certified devices and growing</a:t>
              </a:r>
            </a:p>
          </p:txBody>
        </p:sp>
        <p:sp>
          <p:nvSpPr>
            <p:cNvPr id="29" name="Freeform 20"/>
            <p:cNvSpPr>
              <a:spLocks noEditPoints="1"/>
            </p:cNvSpPr>
            <p:nvPr/>
          </p:nvSpPr>
          <p:spPr bwMode="black">
            <a:xfrm>
              <a:off x="560275" y="1584812"/>
              <a:ext cx="799595" cy="55590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pic>
          <p:nvPicPr>
            <p:cNvPr id="2051" name="Picture 3" descr="C:\Users\v-sabae\Pictures\Windows_8_onesheet_1-15-13.bmp"/>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5529" t="23304" r="12114" b="280"/>
            <a:stretch/>
          </p:blipFill>
          <p:spPr bwMode="auto">
            <a:xfrm>
              <a:off x="364171" y="4495801"/>
              <a:ext cx="2275683" cy="1366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4994954" y="1187074"/>
            <a:ext cx="2278297" cy="4680325"/>
            <a:chOff x="4995805" y="1187074"/>
            <a:chExt cx="2278297" cy="4680325"/>
          </a:xfrm>
        </p:grpSpPr>
        <p:sp>
          <p:nvSpPr>
            <p:cNvPr id="6" name="Rectangle 5"/>
            <p:cNvSpPr/>
            <p:nvPr/>
          </p:nvSpPr>
          <p:spPr bwMode="auto">
            <a:xfrm>
              <a:off x="4998419" y="1187074"/>
              <a:ext cx="2275682" cy="46803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4" tIns="146292" rIns="182864" bIns="146292" numCol="1" spcCol="0" rtlCol="0" fromWordArt="0" anchor="t" anchorCtr="0" forceAA="0" compatLnSpc="1">
              <a:prstTxWarp prst="textNoShape">
                <a:avLst/>
              </a:prstTxWarp>
              <a:noAutofit/>
            </a:bodyPr>
            <a:lstStyle/>
            <a:p>
              <a:pPr marL="0" lvl="2" defTabSz="1624360" fontAlgn="base">
                <a:spcBef>
                  <a:spcPct val="0"/>
                </a:spcBef>
                <a:spcAft>
                  <a:spcPct val="0"/>
                </a:spcAft>
              </a:pPr>
              <a:endParaRPr lang="en-US" baseline="30000" dirty="0"/>
            </a:p>
          </p:txBody>
        </p:sp>
        <p:sp>
          <p:nvSpPr>
            <p:cNvPr id="13" name="TextBox 12"/>
            <p:cNvSpPr txBox="1"/>
            <p:nvPr/>
          </p:nvSpPr>
          <p:spPr>
            <a:xfrm>
              <a:off x="4995805" y="3037116"/>
              <a:ext cx="2102064" cy="1292637"/>
            </a:xfrm>
            <a:prstGeom prst="rect">
              <a:avLst/>
            </a:prstGeom>
            <a:noFill/>
          </p:spPr>
          <p:txBody>
            <a:bodyPr wrap="square" lIns="182864" tIns="146292" rIns="182864" bIns="146292" rtlCol="0">
              <a:spAutoFit/>
            </a:bodyPr>
            <a:lstStyle/>
            <a:p>
              <a:pPr>
                <a:lnSpc>
                  <a:spcPct val="90000"/>
                </a:lnSpc>
              </a:pPr>
              <a:r>
                <a:rPr lang="en-US" sz="1800" dirty="0" smtClean="0">
                  <a:solidFill>
                    <a:schemeClr val="bg1"/>
                  </a:solidFill>
                  <a:latin typeface="+mj-lt"/>
                </a:rPr>
                <a:t>Over 30 minutes in time spent</a:t>
              </a:r>
            </a:p>
            <a:p>
              <a:pPr>
                <a:lnSpc>
                  <a:spcPct val="90000"/>
                </a:lnSpc>
              </a:pPr>
              <a:endParaRPr lang="en-US" sz="1800" dirty="0" smtClean="0">
                <a:solidFill>
                  <a:schemeClr val="bg1"/>
                </a:solidFill>
                <a:latin typeface="+mj-lt"/>
              </a:endParaRPr>
            </a:p>
            <a:p>
              <a:pPr>
                <a:lnSpc>
                  <a:spcPct val="90000"/>
                </a:lnSpc>
              </a:pPr>
              <a:endParaRPr lang="en-US" sz="1800" dirty="0">
                <a:solidFill>
                  <a:schemeClr val="bg1"/>
                </a:solidFill>
                <a:latin typeface="+mj-lt"/>
              </a:endParaRPr>
            </a:p>
          </p:txBody>
        </p:sp>
        <p:sp>
          <p:nvSpPr>
            <p:cNvPr id="18" name="TextBox 17"/>
            <p:cNvSpPr txBox="1"/>
            <p:nvPr/>
          </p:nvSpPr>
          <p:spPr>
            <a:xfrm>
              <a:off x="5043249" y="2484700"/>
              <a:ext cx="2003159" cy="683264"/>
            </a:xfrm>
            <a:prstGeom prst="rect">
              <a:avLst/>
            </a:prstGeom>
            <a:noFill/>
          </p:spPr>
          <p:txBody>
            <a:bodyPr wrap="square" lIns="182880" tIns="146304" rIns="182880" bIns="146304" rtlCol="0">
              <a:spAutoFit/>
            </a:bodyPr>
            <a:lstStyle/>
            <a:p>
              <a:pPr>
                <a:lnSpc>
                  <a:spcPct val="90000"/>
                </a:lnSpc>
              </a:pPr>
              <a:r>
                <a:rPr lang="en-US" sz="2800" dirty="0" smtClean="0">
                  <a:solidFill>
                    <a:schemeClr val="bg1"/>
                  </a:solidFill>
                  <a:latin typeface="+mj-lt"/>
                </a:rPr>
                <a:t>Skype</a:t>
              </a:r>
            </a:p>
          </p:txBody>
        </p:sp>
        <p:pic>
          <p:nvPicPr>
            <p:cNvPr id="1026" name="Picture 2" descr="C:\Users\v-sabae\Pictures\skypelogos\Skype-logo_cL_rgb.png"/>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5381373" y="1833288"/>
              <a:ext cx="720828" cy="319046"/>
            </a:xfrm>
            <a:prstGeom prst="rect">
              <a:avLst/>
            </a:prstGeom>
            <a:noFill/>
            <a:extLst>
              <a:ext uri="{909E8E84-426E-40dd-AFC4-6F175D3DCCD1}">
                <a14:hiddenFill xmlns:a14="http://schemas.microsoft.com/office/drawing/2010/main">
                  <a:solidFill>
                    <a:srgbClr val="FFFFFF"/>
                  </a:solidFill>
                </a14:hiddenFill>
              </a:ext>
            </a:extLst>
          </p:spPr>
        </p:pic>
        <p:sp>
          <p:nvSpPr>
            <p:cNvPr id="42" name="Rounded Rectangle 6"/>
            <p:cNvSpPr/>
            <p:nvPr/>
          </p:nvSpPr>
          <p:spPr bwMode="black">
            <a:xfrm rot="16200000">
              <a:off x="5392330" y="1469703"/>
              <a:ext cx="698914" cy="990823"/>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pic>
          <p:nvPicPr>
            <p:cNvPr id="48" name="Picture 2" descr="C:\Users\v-junyo\Desktop\Picture1.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39382" t="18159" r="9852" b="29038"/>
            <a:stretch/>
          </p:blipFill>
          <p:spPr bwMode="auto">
            <a:xfrm>
              <a:off x="4998420" y="4531393"/>
              <a:ext cx="2275682" cy="13309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2673837" y="1187074"/>
            <a:ext cx="2321402" cy="4680325"/>
            <a:chOff x="2685574" y="1187074"/>
            <a:chExt cx="2321402" cy="4680325"/>
          </a:xfrm>
        </p:grpSpPr>
        <p:grpSp>
          <p:nvGrpSpPr>
            <p:cNvPr id="12" name="Group 11"/>
            <p:cNvGrpSpPr/>
            <p:nvPr/>
          </p:nvGrpSpPr>
          <p:grpSpPr>
            <a:xfrm>
              <a:off x="2685574" y="1187074"/>
              <a:ext cx="2321402" cy="4680325"/>
              <a:chOff x="2685574" y="1187074"/>
              <a:chExt cx="2321402" cy="4680325"/>
            </a:xfrm>
          </p:grpSpPr>
          <p:sp>
            <p:nvSpPr>
              <p:cNvPr id="3" name="Rectangle 2"/>
              <p:cNvSpPr/>
              <p:nvPr/>
            </p:nvSpPr>
            <p:spPr bwMode="auto">
              <a:xfrm>
                <a:off x="2685574" y="1187074"/>
                <a:ext cx="2275682" cy="467531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4" tIns="146292" rIns="182864" bIns="146292" numCol="1" spcCol="0" rtlCol="0" fromWordArt="0" anchor="t" anchorCtr="0" forceAA="0" compatLnSpc="1">
                <a:prstTxWarp prst="textNoShape">
                  <a:avLst/>
                </a:prstTxWarp>
                <a:noAutofit/>
              </a:bodyPr>
              <a:lstStyle/>
              <a:p>
                <a:pPr>
                  <a:lnSpc>
                    <a:spcPct val="90000"/>
                  </a:lnSpc>
                </a:pPr>
                <a:r>
                  <a:rPr lang="en-US" dirty="0" smtClean="0">
                    <a:gradFill>
                      <a:gsLst>
                        <a:gs pos="0">
                          <a:srgbClr val="FFFFFF"/>
                        </a:gs>
                        <a:gs pos="100000">
                          <a:srgbClr val="FFFFFF"/>
                        </a:gs>
                      </a:gsLst>
                      <a:lin ang="5400000" scaled="0"/>
                    </a:gradFill>
                    <a:ea typeface="Segoe UI" pitchFamily="34" charset="0"/>
                    <a:cs typeface="Segoe UI" pitchFamily="34" charset="0"/>
                  </a:rPr>
                  <a:t>	</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 name="Freeform 42"/>
              <p:cNvSpPr>
                <a:spLocks noEditPoints="1"/>
              </p:cNvSpPr>
              <p:nvPr/>
            </p:nvSpPr>
            <p:spPr bwMode="auto">
              <a:xfrm>
                <a:off x="2974607" y="1458156"/>
                <a:ext cx="440438" cy="855870"/>
              </a:xfrm>
              <a:custGeom>
                <a:avLst/>
                <a:gdLst>
                  <a:gd name="T0" fmla="*/ 485 w 635"/>
                  <a:gd name="T1" fmla="*/ 1159 h 1234"/>
                  <a:gd name="T2" fmla="*/ 485 w 635"/>
                  <a:gd name="T3" fmla="*/ 1137 h 1234"/>
                  <a:gd name="T4" fmla="*/ 635 w 635"/>
                  <a:gd name="T5" fmla="*/ 114 h 1234"/>
                  <a:gd name="T6" fmla="*/ 442 w 635"/>
                  <a:gd name="T7" fmla="*/ 1234 h 1234"/>
                  <a:gd name="T8" fmla="*/ 0 w 635"/>
                  <a:gd name="T9" fmla="*/ 1117 h 1234"/>
                  <a:gd name="T10" fmla="*/ 194 w 635"/>
                  <a:gd name="T11" fmla="*/ 0 h 1234"/>
                  <a:gd name="T12" fmla="*/ 635 w 635"/>
                  <a:gd name="T13" fmla="*/ 114 h 1234"/>
                  <a:gd name="T14" fmla="*/ 167 w 635"/>
                  <a:gd name="T15" fmla="*/ 1148 h 1234"/>
                  <a:gd name="T16" fmla="*/ 153 w 635"/>
                  <a:gd name="T17" fmla="*/ 1137 h 1234"/>
                  <a:gd name="T18" fmla="*/ 133 w 635"/>
                  <a:gd name="T19" fmla="*/ 1149 h 1234"/>
                  <a:gd name="T20" fmla="*/ 133 w 635"/>
                  <a:gd name="T21" fmla="*/ 1153 h 1234"/>
                  <a:gd name="T22" fmla="*/ 154 w 635"/>
                  <a:gd name="T23" fmla="*/ 1166 h 1234"/>
                  <a:gd name="T24" fmla="*/ 167 w 635"/>
                  <a:gd name="T25" fmla="*/ 1154 h 1234"/>
                  <a:gd name="T26" fmla="*/ 311 w 635"/>
                  <a:gd name="T27" fmla="*/ 1171 h 1234"/>
                  <a:gd name="T28" fmla="*/ 295 w 635"/>
                  <a:gd name="T29" fmla="*/ 1151 h 1234"/>
                  <a:gd name="T30" fmla="*/ 289 w 635"/>
                  <a:gd name="T31" fmla="*/ 1169 h 1234"/>
                  <a:gd name="T32" fmla="*/ 290 w 635"/>
                  <a:gd name="T33" fmla="*/ 1169 h 1234"/>
                  <a:gd name="T34" fmla="*/ 318 w 635"/>
                  <a:gd name="T35" fmla="*/ 1149 h 1234"/>
                  <a:gd name="T36" fmla="*/ 302 w 635"/>
                  <a:gd name="T37" fmla="*/ 1129 h 1234"/>
                  <a:gd name="T38" fmla="*/ 318 w 635"/>
                  <a:gd name="T39" fmla="*/ 1149 h 1234"/>
                  <a:gd name="T40" fmla="*/ 320 w 635"/>
                  <a:gd name="T41" fmla="*/ 1154 h 1234"/>
                  <a:gd name="T42" fmla="*/ 337 w 635"/>
                  <a:gd name="T43" fmla="*/ 1174 h 1234"/>
                  <a:gd name="T44" fmla="*/ 350 w 635"/>
                  <a:gd name="T45" fmla="*/ 1133 h 1234"/>
                  <a:gd name="T46" fmla="*/ 321 w 635"/>
                  <a:gd name="T47" fmla="*/ 1151 h 1234"/>
                  <a:gd name="T48" fmla="*/ 350 w 635"/>
                  <a:gd name="T49" fmla="*/ 1133 h 1234"/>
                  <a:gd name="T50" fmla="*/ 485 w 635"/>
                  <a:gd name="T51" fmla="*/ 1131 h 1234"/>
                  <a:gd name="T52" fmla="*/ 471 w 635"/>
                  <a:gd name="T53" fmla="*/ 1158 h 1234"/>
                  <a:gd name="T54" fmla="*/ 466 w 635"/>
                  <a:gd name="T55" fmla="*/ 1172 h 1234"/>
                  <a:gd name="T56" fmla="*/ 485 w 635"/>
                  <a:gd name="T57" fmla="*/ 1165 h 1234"/>
                  <a:gd name="T58" fmla="*/ 601 w 635"/>
                  <a:gd name="T59" fmla="*/ 216 h 1234"/>
                  <a:gd name="T60" fmla="*/ 107 w 635"/>
                  <a:gd name="T61" fmla="*/ 143 h 1234"/>
                  <a:gd name="T62" fmla="*/ 33 w 635"/>
                  <a:gd name="T63" fmla="*/ 1031 h 1234"/>
                  <a:gd name="T64" fmla="*/ 527 w 635"/>
                  <a:gd name="T65" fmla="*/ 1104 h 1234"/>
                  <a:gd name="T66" fmla="*/ 601 w 635"/>
                  <a:gd name="T67" fmla="*/ 216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5" h="1234">
                    <a:moveTo>
                      <a:pt x="497" y="1148"/>
                    </a:moveTo>
                    <a:cubicBezTo>
                      <a:pt x="497" y="1154"/>
                      <a:pt x="491" y="1159"/>
                      <a:pt x="485" y="1159"/>
                    </a:cubicBezTo>
                    <a:cubicBezTo>
                      <a:pt x="479" y="1159"/>
                      <a:pt x="474" y="1154"/>
                      <a:pt x="474" y="1148"/>
                    </a:cubicBezTo>
                    <a:cubicBezTo>
                      <a:pt x="474" y="1142"/>
                      <a:pt x="479" y="1137"/>
                      <a:pt x="485" y="1137"/>
                    </a:cubicBezTo>
                    <a:cubicBezTo>
                      <a:pt x="491" y="1137"/>
                      <a:pt x="497" y="1142"/>
                      <a:pt x="497" y="1148"/>
                    </a:cubicBezTo>
                    <a:close/>
                    <a:moveTo>
                      <a:pt x="635" y="114"/>
                    </a:moveTo>
                    <a:cubicBezTo>
                      <a:pt x="635" y="1117"/>
                      <a:pt x="635" y="1117"/>
                      <a:pt x="635" y="1117"/>
                    </a:cubicBezTo>
                    <a:cubicBezTo>
                      <a:pt x="635" y="1204"/>
                      <a:pt x="595" y="1227"/>
                      <a:pt x="442" y="1234"/>
                    </a:cubicBezTo>
                    <a:cubicBezTo>
                      <a:pt x="192" y="1234"/>
                      <a:pt x="192" y="1234"/>
                      <a:pt x="192" y="1234"/>
                    </a:cubicBezTo>
                    <a:cubicBezTo>
                      <a:pt x="39" y="1234"/>
                      <a:pt x="0" y="1202"/>
                      <a:pt x="0" y="1117"/>
                    </a:cubicBezTo>
                    <a:cubicBezTo>
                      <a:pt x="0" y="1042"/>
                      <a:pt x="0" y="1082"/>
                      <a:pt x="0" y="114"/>
                    </a:cubicBezTo>
                    <a:cubicBezTo>
                      <a:pt x="0" y="60"/>
                      <a:pt x="5" y="0"/>
                      <a:pt x="194" y="0"/>
                    </a:cubicBezTo>
                    <a:cubicBezTo>
                      <a:pt x="442" y="0"/>
                      <a:pt x="442" y="0"/>
                      <a:pt x="442" y="0"/>
                    </a:cubicBezTo>
                    <a:cubicBezTo>
                      <a:pt x="593" y="0"/>
                      <a:pt x="635" y="36"/>
                      <a:pt x="635" y="114"/>
                    </a:cubicBezTo>
                    <a:close/>
                    <a:moveTo>
                      <a:pt x="170" y="1151"/>
                    </a:moveTo>
                    <a:cubicBezTo>
                      <a:pt x="170" y="1150"/>
                      <a:pt x="168" y="1148"/>
                      <a:pt x="167" y="1148"/>
                    </a:cubicBezTo>
                    <a:cubicBezTo>
                      <a:pt x="142" y="1148"/>
                      <a:pt x="142" y="1148"/>
                      <a:pt x="142" y="1148"/>
                    </a:cubicBezTo>
                    <a:cubicBezTo>
                      <a:pt x="153" y="1137"/>
                      <a:pt x="153" y="1137"/>
                      <a:pt x="153" y="1137"/>
                    </a:cubicBezTo>
                    <a:cubicBezTo>
                      <a:pt x="149" y="1134"/>
                      <a:pt x="149" y="1134"/>
                      <a:pt x="149" y="1134"/>
                    </a:cubicBezTo>
                    <a:cubicBezTo>
                      <a:pt x="133" y="1149"/>
                      <a:pt x="133" y="1149"/>
                      <a:pt x="133" y="1149"/>
                    </a:cubicBezTo>
                    <a:cubicBezTo>
                      <a:pt x="133" y="1150"/>
                      <a:pt x="133" y="1150"/>
                      <a:pt x="133" y="1151"/>
                    </a:cubicBezTo>
                    <a:cubicBezTo>
                      <a:pt x="133" y="1152"/>
                      <a:pt x="133" y="1153"/>
                      <a:pt x="133" y="1153"/>
                    </a:cubicBezTo>
                    <a:cubicBezTo>
                      <a:pt x="150" y="1169"/>
                      <a:pt x="150" y="1169"/>
                      <a:pt x="150" y="1169"/>
                    </a:cubicBezTo>
                    <a:cubicBezTo>
                      <a:pt x="154" y="1166"/>
                      <a:pt x="154" y="1166"/>
                      <a:pt x="154" y="1166"/>
                    </a:cubicBezTo>
                    <a:cubicBezTo>
                      <a:pt x="142" y="1154"/>
                      <a:pt x="142" y="1154"/>
                      <a:pt x="142" y="1154"/>
                    </a:cubicBezTo>
                    <a:cubicBezTo>
                      <a:pt x="167" y="1154"/>
                      <a:pt x="167" y="1154"/>
                      <a:pt x="167" y="1154"/>
                    </a:cubicBezTo>
                    <a:cubicBezTo>
                      <a:pt x="168" y="1154"/>
                      <a:pt x="170" y="1153"/>
                      <a:pt x="170" y="1151"/>
                    </a:cubicBezTo>
                    <a:close/>
                    <a:moveTo>
                      <a:pt x="311" y="1171"/>
                    </a:moveTo>
                    <a:cubicBezTo>
                      <a:pt x="317" y="1152"/>
                      <a:pt x="317" y="1152"/>
                      <a:pt x="317" y="1152"/>
                    </a:cubicBezTo>
                    <a:cubicBezTo>
                      <a:pt x="312" y="1149"/>
                      <a:pt x="307" y="1146"/>
                      <a:pt x="295" y="1151"/>
                    </a:cubicBezTo>
                    <a:cubicBezTo>
                      <a:pt x="289" y="1169"/>
                      <a:pt x="289" y="1169"/>
                      <a:pt x="289" y="1169"/>
                    </a:cubicBezTo>
                    <a:cubicBezTo>
                      <a:pt x="289" y="1169"/>
                      <a:pt x="289" y="1169"/>
                      <a:pt x="289" y="1169"/>
                    </a:cubicBezTo>
                    <a:cubicBezTo>
                      <a:pt x="289" y="1169"/>
                      <a:pt x="289" y="1169"/>
                      <a:pt x="290" y="1169"/>
                    </a:cubicBezTo>
                    <a:cubicBezTo>
                      <a:pt x="290" y="1169"/>
                      <a:pt x="290" y="1169"/>
                      <a:pt x="290" y="1169"/>
                    </a:cubicBezTo>
                    <a:cubicBezTo>
                      <a:pt x="301" y="1165"/>
                      <a:pt x="307" y="1168"/>
                      <a:pt x="311" y="1171"/>
                    </a:cubicBezTo>
                    <a:close/>
                    <a:moveTo>
                      <a:pt x="318" y="1149"/>
                    </a:moveTo>
                    <a:cubicBezTo>
                      <a:pt x="324" y="1130"/>
                      <a:pt x="324" y="1130"/>
                      <a:pt x="324" y="1130"/>
                    </a:cubicBezTo>
                    <a:cubicBezTo>
                      <a:pt x="319" y="1127"/>
                      <a:pt x="313" y="1124"/>
                      <a:pt x="302" y="1129"/>
                    </a:cubicBezTo>
                    <a:cubicBezTo>
                      <a:pt x="296" y="1147"/>
                      <a:pt x="296" y="1147"/>
                      <a:pt x="296" y="1147"/>
                    </a:cubicBezTo>
                    <a:cubicBezTo>
                      <a:pt x="308" y="1143"/>
                      <a:pt x="313" y="1145"/>
                      <a:pt x="318" y="1149"/>
                    </a:cubicBezTo>
                    <a:close/>
                    <a:moveTo>
                      <a:pt x="343" y="1155"/>
                    </a:moveTo>
                    <a:cubicBezTo>
                      <a:pt x="331" y="1160"/>
                      <a:pt x="325" y="1157"/>
                      <a:pt x="320" y="1154"/>
                    </a:cubicBezTo>
                    <a:cubicBezTo>
                      <a:pt x="315" y="1173"/>
                      <a:pt x="315" y="1173"/>
                      <a:pt x="315" y="1173"/>
                    </a:cubicBezTo>
                    <a:cubicBezTo>
                      <a:pt x="320" y="1176"/>
                      <a:pt x="325" y="1179"/>
                      <a:pt x="337" y="1174"/>
                    </a:cubicBezTo>
                    <a:lnTo>
                      <a:pt x="343" y="1155"/>
                    </a:lnTo>
                    <a:close/>
                    <a:moveTo>
                      <a:pt x="350" y="1133"/>
                    </a:moveTo>
                    <a:cubicBezTo>
                      <a:pt x="338" y="1138"/>
                      <a:pt x="332" y="1135"/>
                      <a:pt x="327" y="1132"/>
                    </a:cubicBezTo>
                    <a:cubicBezTo>
                      <a:pt x="321" y="1151"/>
                      <a:pt x="321" y="1151"/>
                      <a:pt x="321" y="1151"/>
                    </a:cubicBezTo>
                    <a:cubicBezTo>
                      <a:pt x="326" y="1154"/>
                      <a:pt x="332" y="1156"/>
                      <a:pt x="344" y="1152"/>
                    </a:cubicBezTo>
                    <a:lnTo>
                      <a:pt x="350" y="1133"/>
                    </a:lnTo>
                    <a:close/>
                    <a:moveTo>
                      <a:pt x="503" y="1148"/>
                    </a:moveTo>
                    <a:cubicBezTo>
                      <a:pt x="503" y="1139"/>
                      <a:pt x="495" y="1131"/>
                      <a:pt x="485" y="1131"/>
                    </a:cubicBezTo>
                    <a:cubicBezTo>
                      <a:pt x="476" y="1131"/>
                      <a:pt x="468" y="1139"/>
                      <a:pt x="468" y="1148"/>
                    </a:cubicBezTo>
                    <a:cubicBezTo>
                      <a:pt x="468" y="1152"/>
                      <a:pt x="469" y="1155"/>
                      <a:pt x="471" y="1158"/>
                    </a:cubicBezTo>
                    <a:cubicBezTo>
                      <a:pt x="462" y="1168"/>
                      <a:pt x="462" y="1168"/>
                      <a:pt x="462" y="1168"/>
                    </a:cubicBezTo>
                    <a:cubicBezTo>
                      <a:pt x="466" y="1172"/>
                      <a:pt x="466" y="1172"/>
                      <a:pt x="466" y="1172"/>
                    </a:cubicBezTo>
                    <a:cubicBezTo>
                      <a:pt x="476" y="1162"/>
                      <a:pt x="476" y="1162"/>
                      <a:pt x="476" y="1162"/>
                    </a:cubicBezTo>
                    <a:cubicBezTo>
                      <a:pt x="478" y="1164"/>
                      <a:pt x="482" y="1165"/>
                      <a:pt x="485" y="1165"/>
                    </a:cubicBezTo>
                    <a:cubicBezTo>
                      <a:pt x="495" y="1165"/>
                      <a:pt x="503" y="1158"/>
                      <a:pt x="503" y="1148"/>
                    </a:cubicBezTo>
                    <a:close/>
                    <a:moveTo>
                      <a:pt x="601" y="216"/>
                    </a:moveTo>
                    <a:cubicBezTo>
                      <a:pt x="601" y="175"/>
                      <a:pt x="568" y="143"/>
                      <a:pt x="527" y="143"/>
                    </a:cubicBezTo>
                    <a:cubicBezTo>
                      <a:pt x="107" y="143"/>
                      <a:pt x="107" y="143"/>
                      <a:pt x="107" y="143"/>
                    </a:cubicBezTo>
                    <a:cubicBezTo>
                      <a:pt x="66" y="143"/>
                      <a:pt x="33" y="175"/>
                      <a:pt x="33" y="216"/>
                    </a:cubicBezTo>
                    <a:cubicBezTo>
                      <a:pt x="33" y="1031"/>
                      <a:pt x="33" y="1031"/>
                      <a:pt x="33" y="1031"/>
                    </a:cubicBezTo>
                    <a:cubicBezTo>
                      <a:pt x="33" y="1071"/>
                      <a:pt x="66" y="1104"/>
                      <a:pt x="107" y="1104"/>
                    </a:cubicBezTo>
                    <a:cubicBezTo>
                      <a:pt x="527" y="1104"/>
                      <a:pt x="527" y="1104"/>
                      <a:pt x="527" y="1104"/>
                    </a:cubicBezTo>
                    <a:cubicBezTo>
                      <a:pt x="568" y="1104"/>
                      <a:pt x="601" y="1071"/>
                      <a:pt x="601" y="1031"/>
                    </a:cubicBezTo>
                    <a:lnTo>
                      <a:pt x="601" y="216"/>
                    </a:lnTo>
                    <a:close/>
                  </a:path>
                </a:pathLst>
              </a:custGeom>
              <a:solidFill>
                <a:srgbClr val="FFFFFF"/>
              </a:solidFill>
              <a:ln>
                <a:noFill/>
              </a:ln>
            </p:spPr>
            <p:txBody>
              <a:bodyPr vert="horz" wrap="square" lIns="91423" tIns="45713" rIns="91423" bIns="45713" numCol="1" anchor="t" anchorCtr="0" compatLnSpc="1">
                <a:prstTxWarp prst="textNoShape">
                  <a:avLst/>
                </a:prstTxWarp>
              </a:bodyPr>
              <a:lstStyle/>
              <a:p>
                <a:pPr defTabSz="914323">
                  <a:defRPr/>
                </a:pPr>
                <a:endParaRPr lang="en-US" sz="1900" kern="0">
                  <a:solidFill>
                    <a:sysClr val="windowText" lastClr="000000"/>
                  </a:solidFill>
                </a:endParaRPr>
              </a:p>
            </p:txBody>
          </p:sp>
          <p:sp>
            <p:nvSpPr>
              <p:cNvPr id="14" name="Rectangle 13"/>
              <p:cNvSpPr/>
              <p:nvPr/>
            </p:nvSpPr>
            <p:spPr>
              <a:xfrm>
                <a:off x="2751477" y="3084404"/>
                <a:ext cx="2255499" cy="1200329"/>
              </a:xfrm>
              <a:prstGeom prst="rect">
                <a:avLst/>
              </a:prstGeom>
            </p:spPr>
            <p:txBody>
              <a:bodyPr wrap="square">
                <a:spAutoFit/>
              </a:bodyPr>
              <a:lstStyle/>
              <a:p>
                <a:r>
                  <a:rPr lang="en-US" sz="1800" dirty="0" smtClean="0">
                    <a:solidFill>
                      <a:schemeClr val="bg1"/>
                    </a:solidFill>
                    <a:latin typeface="+mj-lt"/>
                  </a:rPr>
                  <a:t>72% agree apps help them get what they </a:t>
                </a:r>
                <a:r>
                  <a:rPr lang="en-US" sz="1800" dirty="0">
                    <a:solidFill>
                      <a:schemeClr val="bg1"/>
                    </a:solidFill>
                    <a:latin typeface="+mj-lt"/>
                  </a:rPr>
                  <a:t>want from the internet more </a:t>
                </a:r>
                <a:r>
                  <a:rPr lang="en-US" sz="1800" dirty="0" smtClean="0">
                    <a:solidFill>
                      <a:schemeClr val="bg1"/>
                    </a:solidFill>
                    <a:latin typeface="+mj-lt"/>
                  </a:rPr>
                  <a:t>quickly</a:t>
                </a:r>
                <a:endParaRPr lang="en-US" sz="1800" dirty="0">
                  <a:solidFill>
                    <a:schemeClr val="bg1"/>
                  </a:solidFill>
                  <a:latin typeface="+mj-lt"/>
                </a:endParaRPr>
              </a:p>
            </p:txBody>
          </p:sp>
          <p:pic>
            <p:nvPicPr>
              <p:cNvPr id="2052" name="Picture 4"/>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22185" t="17341" r="16334" b="28296"/>
              <a:stretch/>
            </p:blipFill>
            <p:spPr bwMode="auto">
              <a:xfrm>
                <a:off x="2685574" y="4531392"/>
                <a:ext cx="2275682" cy="133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TextBox 38"/>
            <p:cNvSpPr txBox="1"/>
            <p:nvPr/>
          </p:nvSpPr>
          <p:spPr>
            <a:xfrm>
              <a:off x="2741612" y="2484700"/>
              <a:ext cx="2003159" cy="683264"/>
            </a:xfrm>
            <a:prstGeom prst="rect">
              <a:avLst/>
            </a:prstGeom>
            <a:noFill/>
          </p:spPr>
          <p:txBody>
            <a:bodyPr wrap="square" lIns="182880" tIns="146304" rIns="182880" bIns="146304" rtlCol="0">
              <a:spAutoFit/>
            </a:bodyPr>
            <a:lstStyle/>
            <a:p>
              <a:pPr>
                <a:lnSpc>
                  <a:spcPct val="90000"/>
                </a:lnSpc>
              </a:pPr>
              <a:r>
                <a:rPr lang="en-US" sz="2800" dirty="0" smtClean="0">
                  <a:solidFill>
                    <a:schemeClr val="bg1"/>
                  </a:solidFill>
                  <a:latin typeface="+mj-lt"/>
                </a:rPr>
                <a:t>Mobile</a:t>
              </a:r>
            </a:p>
          </p:txBody>
        </p:sp>
      </p:grpSp>
      <p:grpSp>
        <p:nvGrpSpPr>
          <p:cNvPr id="24" name="Group 23"/>
          <p:cNvGrpSpPr/>
          <p:nvPr/>
        </p:nvGrpSpPr>
        <p:grpSpPr>
          <a:xfrm>
            <a:off x="7322037" y="1190055"/>
            <a:ext cx="2306174" cy="4677345"/>
            <a:chOff x="7333774" y="1190055"/>
            <a:chExt cx="2306174" cy="4677345"/>
          </a:xfrm>
        </p:grpSpPr>
        <p:sp>
          <p:nvSpPr>
            <p:cNvPr id="4" name="Rectangle 3"/>
            <p:cNvSpPr/>
            <p:nvPr/>
          </p:nvSpPr>
          <p:spPr bwMode="auto">
            <a:xfrm>
              <a:off x="7333774" y="1190055"/>
              <a:ext cx="2275682" cy="467734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4" tIns="146292" rIns="182864" bIns="146292" numCol="1" spcCol="0" rtlCol="0" fromWordArt="0" anchor="t" anchorCtr="0" forceAA="0" compatLnSpc="1">
              <a:prstTxWarp prst="textNoShape">
                <a:avLst/>
              </a:prstTxWarp>
              <a:noAutofit/>
            </a:bodyPr>
            <a:lstStyle/>
            <a:p>
              <a:pPr algn="ctr" defTabSz="932394"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52"/>
            <p:cNvSpPr>
              <a:spLocks noEditPoints="1"/>
            </p:cNvSpPr>
            <p:nvPr/>
          </p:nvSpPr>
          <p:spPr bwMode="auto">
            <a:xfrm>
              <a:off x="7585754" y="1610317"/>
              <a:ext cx="259926" cy="622987"/>
            </a:xfrm>
            <a:custGeom>
              <a:avLst/>
              <a:gdLst>
                <a:gd name="T0" fmla="*/ 507 w 530"/>
                <a:gd name="T1" fmla="*/ 504 h 1271"/>
                <a:gd name="T2" fmla="*/ 524 w 530"/>
                <a:gd name="T3" fmla="*/ 1094 h 1271"/>
                <a:gd name="T4" fmla="*/ 512 w 530"/>
                <a:gd name="T5" fmla="*/ 1122 h 1271"/>
                <a:gd name="T6" fmla="*/ 341 w 530"/>
                <a:gd name="T7" fmla="*/ 1260 h 1271"/>
                <a:gd name="T8" fmla="*/ 318 w 530"/>
                <a:gd name="T9" fmla="*/ 821 h 1271"/>
                <a:gd name="T10" fmla="*/ 338 w 530"/>
                <a:gd name="T11" fmla="*/ 6 h 1271"/>
                <a:gd name="T12" fmla="*/ 521 w 530"/>
                <a:gd name="T13" fmla="*/ 151 h 1271"/>
                <a:gd name="T14" fmla="*/ 529 w 530"/>
                <a:gd name="T15" fmla="*/ 172 h 1271"/>
                <a:gd name="T16" fmla="*/ 507 w 530"/>
                <a:gd name="T17" fmla="*/ 504 h 1271"/>
                <a:gd name="T18" fmla="*/ 324 w 530"/>
                <a:gd name="T19" fmla="*/ 1268 h 1271"/>
                <a:gd name="T20" fmla="*/ 19 w 530"/>
                <a:gd name="T21" fmla="*/ 1257 h 1271"/>
                <a:gd name="T22" fmla="*/ 4 w 530"/>
                <a:gd name="T23" fmla="*/ 1230 h 1271"/>
                <a:gd name="T24" fmla="*/ 39 w 530"/>
                <a:gd name="T25" fmla="*/ 815 h 1271"/>
                <a:gd name="T26" fmla="*/ 10 w 530"/>
                <a:gd name="T27" fmla="*/ 42 h 1271"/>
                <a:gd name="T28" fmla="*/ 24 w 530"/>
                <a:gd name="T29" fmla="*/ 16 h 1271"/>
                <a:gd name="T30" fmla="*/ 322 w 530"/>
                <a:gd name="T31" fmla="*/ 2 h 1271"/>
                <a:gd name="T32" fmla="*/ 302 w 530"/>
                <a:gd name="T33" fmla="*/ 821 h 1271"/>
                <a:gd name="T34" fmla="*/ 302 w 530"/>
                <a:gd name="T35" fmla="*/ 821 h 1271"/>
                <a:gd name="T36" fmla="*/ 324 w 530"/>
                <a:gd name="T37" fmla="*/ 1268 h 1271"/>
                <a:gd name="T38" fmla="*/ 133 w 530"/>
                <a:gd name="T39" fmla="*/ 951 h 1271"/>
                <a:gd name="T40" fmla="*/ 115 w 530"/>
                <a:gd name="T41" fmla="*/ 931 h 1271"/>
                <a:gd name="T42" fmla="*/ 94 w 530"/>
                <a:gd name="T43" fmla="*/ 930 h 1271"/>
                <a:gd name="T44" fmla="*/ 74 w 530"/>
                <a:gd name="T45" fmla="*/ 949 h 1271"/>
                <a:gd name="T46" fmla="*/ 66 w 530"/>
                <a:gd name="T47" fmla="*/ 1175 h 1271"/>
                <a:gd name="T48" fmla="*/ 84 w 530"/>
                <a:gd name="T49" fmla="*/ 1195 h 1271"/>
                <a:gd name="T50" fmla="*/ 105 w 530"/>
                <a:gd name="T51" fmla="*/ 1196 h 1271"/>
                <a:gd name="T52" fmla="*/ 125 w 530"/>
                <a:gd name="T53" fmla="*/ 1177 h 1271"/>
                <a:gd name="T54" fmla="*/ 133 w 530"/>
                <a:gd name="T55" fmla="*/ 951 h 1271"/>
                <a:gd name="T56" fmla="*/ 263 w 530"/>
                <a:gd name="T57" fmla="*/ 824 h 1271"/>
                <a:gd name="T58" fmla="*/ 186 w 530"/>
                <a:gd name="T59" fmla="*/ 745 h 1271"/>
                <a:gd name="T60" fmla="*/ 110 w 530"/>
                <a:gd name="T61" fmla="*/ 824 h 1271"/>
                <a:gd name="T62" fmla="*/ 186 w 530"/>
                <a:gd name="T63" fmla="*/ 902 h 1271"/>
                <a:gd name="T64" fmla="*/ 263 w 530"/>
                <a:gd name="T65" fmla="*/ 824 h 1271"/>
                <a:gd name="T66" fmla="*/ 284 w 530"/>
                <a:gd name="T67" fmla="*/ 671 h 1271"/>
                <a:gd name="T68" fmla="*/ 276 w 530"/>
                <a:gd name="T69" fmla="*/ 93 h 1271"/>
                <a:gd name="T70" fmla="*/ 252 w 530"/>
                <a:gd name="T71" fmla="*/ 70 h 1271"/>
                <a:gd name="T72" fmla="*/ 222 w 530"/>
                <a:gd name="T73" fmla="*/ 70 h 1271"/>
                <a:gd name="T74" fmla="*/ 199 w 530"/>
                <a:gd name="T75" fmla="*/ 94 h 1271"/>
                <a:gd name="T76" fmla="*/ 207 w 530"/>
                <a:gd name="T77" fmla="*/ 672 h 1271"/>
                <a:gd name="T78" fmla="*/ 231 w 530"/>
                <a:gd name="T79" fmla="*/ 694 h 1271"/>
                <a:gd name="T80" fmla="*/ 261 w 530"/>
                <a:gd name="T81" fmla="*/ 694 h 1271"/>
                <a:gd name="T82" fmla="*/ 284 w 530"/>
                <a:gd name="T83" fmla="*/ 671 h 1271"/>
                <a:gd name="T84" fmla="*/ 232 w 530"/>
                <a:gd name="T85" fmla="*/ 824 h 1271"/>
                <a:gd name="T86" fmla="*/ 186 w 530"/>
                <a:gd name="T87" fmla="*/ 871 h 1271"/>
                <a:gd name="T88" fmla="*/ 140 w 530"/>
                <a:gd name="T89" fmla="*/ 824 h 1271"/>
                <a:gd name="T90" fmla="*/ 186 w 530"/>
                <a:gd name="T91" fmla="*/ 776 h 1271"/>
                <a:gd name="T92" fmla="*/ 232 w 530"/>
                <a:gd name="T93" fmla="*/ 824 h 1271"/>
                <a:gd name="T94" fmla="*/ 195 w 530"/>
                <a:gd name="T95" fmla="*/ 824 h 1271"/>
                <a:gd name="T96" fmla="*/ 186 w 530"/>
                <a:gd name="T97" fmla="*/ 814 h 1271"/>
                <a:gd name="T98" fmla="*/ 177 w 530"/>
                <a:gd name="T99" fmla="*/ 824 h 1271"/>
                <a:gd name="T100" fmla="*/ 186 w 530"/>
                <a:gd name="T101" fmla="*/ 833 h 1271"/>
                <a:gd name="T102" fmla="*/ 195 w 530"/>
                <a:gd name="T103" fmla="*/ 824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0" h="1271">
                  <a:moveTo>
                    <a:pt x="507" y="504"/>
                  </a:moveTo>
                  <a:cubicBezTo>
                    <a:pt x="507" y="514"/>
                    <a:pt x="525" y="1081"/>
                    <a:pt x="524" y="1094"/>
                  </a:cubicBezTo>
                  <a:cubicBezTo>
                    <a:pt x="523" y="1107"/>
                    <a:pt x="518" y="1115"/>
                    <a:pt x="512" y="1122"/>
                  </a:cubicBezTo>
                  <a:cubicBezTo>
                    <a:pt x="507" y="1129"/>
                    <a:pt x="385" y="1230"/>
                    <a:pt x="341" y="1260"/>
                  </a:cubicBezTo>
                  <a:cubicBezTo>
                    <a:pt x="318" y="821"/>
                    <a:pt x="318" y="821"/>
                    <a:pt x="318" y="821"/>
                  </a:cubicBezTo>
                  <a:cubicBezTo>
                    <a:pt x="338" y="6"/>
                    <a:pt x="338" y="6"/>
                    <a:pt x="338" y="6"/>
                  </a:cubicBezTo>
                  <a:cubicBezTo>
                    <a:pt x="378" y="28"/>
                    <a:pt x="517" y="145"/>
                    <a:pt x="521" y="151"/>
                  </a:cubicBezTo>
                  <a:cubicBezTo>
                    <a:pt x="526" y="158"/>
                    <a:pt x="529" y="165"/>
                    <a:pt x="529" y="172"/>
                  </a:cubicBezTo>
                  <a:cubicBezTo>
                    <a:pt x="530" y="179"/>
                    <a:pt x="507" y="494"/>
                    <a:pt x="507" y="504"/>
                  </a:cubicBezTo>
                  <a:close/>
                  <a:moveTo>
                    <a:pt x="324" y="1268"/>
                  </a:moveTo>
                  <a:cubicBezTo>
                    <a:pt x="291" y="1271"/>
                    <a:pt x="24" y="1260"/>
                    <a:pt x="19" y="1257"/>
                  </a:cubicBezTo>
                  <a:cubicBezTo>
                    <a:pt x="13" y="1254"/>
                    <a:pt x="7" y="1241"/>
                    <a:pt x="4" y="1230"/>
                  </a:cubicBezTo>
                  <a:cubicBezTo>
                    <a:pt x="0" y="1219"/>
                    <a:pt x="38" y="846"/>
                    <a:pt x="39" y="815"/>
                  </a:cubicBezTo>
                  <a:cubicBezTo>
                    <a:pt x="41" y="784"/>
                    <a:pt x="8" y="48"/>
                    <a:pt x="10" y="42"/>
                  </a:cubicBezTo>
                  <a:cubicBezTo>
                    <a:pt x="12" y="36"/>
                    <a:pt x="18" y="19"/>
                    <a:pt x="24" y="16"/>
                  </a:cubicBezTo>
                  <a:cubicBezTo>
                    <a:pt x="29" y="13"/>
                    <a:pt x="269" y="0"/>
                    <a:pt x="322" y="2"/>
                  </a:cubicBezTo>
                  <a:cubicBezTo>
                    <a:pt x="302" y="821"/>
                    <a:pt x="302" y="821"/>
                    <a:pt x="302" y="821"/>
                  </a:cubicBezTo>
                  <a:cubicBezTo>
                    <a:pt x="302" y="821"/>
                    <a:pt x="302" y="821"/>
                    <a:pt x="302" y="821"/>
                  </a:cubicBezTo>
                  <a:lnTo>
                    <a:pt x="324" y="1268"/>
                  </a:lnTo>
                  <a:close/>
                  <a:moveTo>
                    <a:pt x="133" y="951"/>
                  </a:moveTo>
                  <a:cubicBezTo>
                    <a:pt x="134" y="940"/>
                    <a:pt x="125" y="931"/>
                    <a:pt x="115" y="931"/>
                  </a:cubicBezTo>
                  <a:cubicBezTo>
                    <a:pt x="94" y="930"/>
                    <a:pt x="94" y="930"/>
                    <a:pt x="94" y="930"/>
                  </a:cubicBezTo>
                  <a:cubicBezTo>
                    <a:pt x="83" y="930"/>
                    <a:pt x="74" y="938"/>
                    <a:pt x="74" y="949"/>
                  </a:cubicBezTo>
                  <a:cubicBezTo>
                    <a:pt x="66" y="1175"/>
                    <a:pt x="66" y="1175"/>
                    <a:pt x="66" y="1175"/>
                  </a:cubicBezTo>
                  <a:cubicBezTo>
                    <a:pt x="65" y="1186"/>
                    <a:pt x="74" y="1195"/>
                    <a:pt x="84" y="1195"/>
                  </a:cubicBezTo>
                  <a:cubicBezTo>
                    <a:pt x="105" y="1196"/>
                    <a:pt x="105" y="1196"/>
                    <a:pt x="105" y="1196"/>
                  </a:cubicBezTo>
                  <a:cubicBezTo>
                    <a:pt x="116" y="1196"/>
                    <a:pt x="125" y="1188"/>
                    <a:pt x="125" y="1177"/>
                  </a:cubicBezTo>
                  <a:lnTo>
                    <a:pt x="133" y="951"/>
                  </a:lnTo>
                  <a:close/>
                  <a:moveTo>
                    <a:pt x="263" y="824"/>
                  </a:moveTo>
                  <a:cubicBezTo>
                    <a:pt x="263" y="780"/>
                    <a:pt x="228" y="745"/>
                    <a:pt x="186" y="745"/>
                  </a:cubicBezTo>
                  <a:cubicBezTo>
                    <a:pt x="144" y="745"/>
                    <a:pt x="110" y="780"/>
                    <a:pt x="110" y="824"/>
                  </a:cubicBezTo>
                  <a:cubicBezTo>
                    <a:pt x="110" y="867"/>
                    <a:pt x="144" y="902"/>
                    <a:pt x="186" y="902"/>
                  </a:cubicBezTo>
                  <a:cubicBezTo>
                    <a:pt x="228" y="902"/>
                    <a:pt x="263" y="867"/>
                    <a:pt x="263" y="824"/>
                  </a:cubicBezTo>
                  <a:close/>
                  <a:moveTo>
                    <a:pt x="284" y="671"/>
                  </a:moveTo>
                  <a:cubicBezTo>
                    <a:pt x="276" y="93"/>
                    <a:pt x="276" y="93"/>
                    <a:pt x="276" y="93"/>
                  </a:cubicBezTo>
                  <a:cubicBezTo>
                    <a:pt x="276" y="80"/>
                    <a:pt x="265" y="70"/>
                    <a:pt x="252" y="70"/>
                  </a:cubicBezTo>
                  <a:cubicBezTo>
                    <a:pt x="222" y="70"/>
                    <a:pt x="222" y="70"/>
                    <a:pt x="222" y="70"/>
                  </a:cubicBezTo>
                  <a:cubicBezTo>
                    <a:pt x="210" y="70"/>
                    <a:pt x="199" y="81"/>
                    <a:pt x="199" y="94"/>
                  </a:cubicBezTo>
                  <a:cubicBezTo>
                    <a:pt x="207" y="672"/>
                    <a:pt x="207" y="672"/>
                    <a:pt x="207" y="672"/>
                  </a:cubicBezTo>
                  <a:cubicBezTo>
                    <a:pt x="207" y="684"/>
                    <a:pt x="218" y="695"/>
                    <a:pt x="231" y="694"/>
                  </a:cubicBezTo>
                  <a:cubicBezTo>
                    <a:pt x="261" y="694"/>
                    <a:pt x="261" y="694"/>
                    <a:pt x="261" y="694"/>
                  </a:cubicBezTo>
                  <a:cubicBezTo>
                    <a:pt x="274" y="694"/>
                    <a:pt x="284" y="683"/>
                    <a:pt x="284" y="671"/>
                  </a:cubicBezTo>
                  <a:close/>
                  <a:moveTo>
                    <a:pt x="232" y="824"/>
                  </a:moveTo>
                  <a:cubicBezTo>
                    <a:pt x="232" y="850"/>
                    <a:pt x="212" y="871"/>
                    <a:pt x="186" y="871"/>
                  </a:cubicBezTo>
                  <a:cubicBezTo>
                    <a:pt x="161" y="871"/>
                    <a:pt x="140" y="850"/>
                    <a:pt x="140" y="824"/>
                  </a:cubicBezTo>
                  <a:cubicBezTo>
                    <a:pt x="140" y="798"/>
                    <a:pt x="161" y="776"/>
                    <a:pt x="186" y="776"/>
                  </a:cubicBezTo>
                  <a:cubicBezTo>
                    <a:pt x="212" y="776"/>
                    <a:pt x="232" y="798"/>
                    <a:pt x="232" y="824"/>
                  </a:cubicBezTo>
                  <a:close/>
                  <a:moveTo>
                    <a:pt x="195" y="824"/>
                  </a:moveTo>
                  <a:cubicBezTo>
                    <a:pt x="195" y="818"/>
                    <a:pt x="191" y="814"/>
                    <a:pt x="186" y="814"/>
                  </a:cubicBezTo>
                  <a:cubicBezTo>
                    <a:pt x="181" y="814"/>
                    <a:pt x="177" y="818"/>
                    <a:pt x="177" y="824"/>
                  </a:cubicBezTo>
                  <a:cubicBezTo>
                    <a:pt x="177" y="829"/>
                    <a:pt x="181" y="833"/>
                    <a:pt x="186" y="833"/>
                  </a:cubicBezTo>
                  <a:cubicBezTo>
                    <a:pt x="191" y="833"/>
                    <a:pt x="195" y="829"/>
                    <a:pt x="195" y="824"/>
                  </a:cubicBezTo>
                  <a:close/>
                </a:path>
              </a:pathLst>
            </a:custGeom>
            <a:solidFill>
              <a:srgbClr val="FFFFFF"/>
            </a:solidFill>
            <a:ln>
              <a:noFill/>
            </a:ln>
          </p:spPr>
          <p:txBody>
            <a:bodyPr vert="horz" wrap="square" lIns="91423" tIns="45713" rIns="91423" bIns="45713" numCol="1" anchor="t" anchorCtr="0" compatLnSpc="1">
              <a:prstTxWarp prst="textNoShape">
                <a:avLst/>
              </a:prstTxWarp>
            </a:bodyPr>
            <a:lstStyle/>
            <a:p>
              <a:pPr defTabSz="914323">
                <a:defRPr/>
              </a:pPr>
              <a:endParaRPr lang="en-US" sz="1900" kern="0">
                <a:solidFill>
                  <a:sysClr val="windowText" lastClr="000000"/>
                </a:solidFill>
              </a:endParaRPr>
            </a:p>
          </p:txBody>
        </p:sp>
        <p:sp>
          <p:nvSpPr>
            <p:cNvPr id="19" name="TextBox 18"/>
            <p:cNvSpPr txBox="1"/>
            <p:nvPr/>
          </p:nvSpPr>
          <p:spPr>
            <a:xfrm>
              <a:off x="7431048" y="2483829"/>
              <a:ext cx="2003159" cy="683264"/>
            </a:xfrm>
            <a:prstGeom prst="rect">
              <a:avLst/>
            </a:prstGeom>
            <a:noFill/>
          </p:spPr>
          <p:txBody>
            <a:bodyPr wrap="square" lIns="182880" tIns="146304" rIns="182880" bIns="146304" rtlCol="0">
              <a:spAutoFit/>
            </a:bodyPr>
            <a:lstStyle/>
            <a:p>
              <a:pPr>
                <a:lnSpc>
                  <a:spcPct val="90000"/>
                </a:lnSpc>
              </a:pPr>
              <a:r>
                <a:rPr lang="en-US" sz="2800" dirty="0" smtClean="0">
                  <a:solidFill>
                    <a:schemeClr val="bg1"/>
                  </a:solidFill>
                  <a:latin typeface="+mj-lt"/>
                </a:rPr>
                <a:t>Xbox Live</a:t>
              </a:r>
            </a:p>
          </p:txBody>
        </p:sp>
        <p:sp>
          <p:nvSpPr>
            <p:cNvPr id="21" name="TextBox 20"/>
            <p:cNvSpPr txBox="1"/>
            <p:nvPr/>
          </p:nvSpPr>
          <p:spPr>
            <a:xfrm>
              <a:off x="7369161" y="3038237"/>
              <a:ext cx="2270787" cy="1680460"/>
            </a:xfrm>
            <a:prstGeom prst="rect">
              <a:avLst/>
            </a:prstGeom>
            <a:noFill/>
          </p:spPr>
          <p:txBody>
            <a:bodyPr wrap="square" lIns="182880" tIns="146304" rIns="182880" bIns="146304" rtlCol="0">
              <a:spAutoFit/>
            </a:bodyPr>
            <a:lstStyle/>
            <a:p>
              <a:pPr>
                <a:lnSpc>
                  <a:spcPct val="90000"/>
                </a:lnSpc>
              </a:pPr>
              <a:r>
                <a:rPr lang="en-US" sz="1800" dirty="0" smtClean="0">
                  <a:solidFill>
                    <a:schemeClr val="bg1"/>
                  </a:solidFill>
                  <a:latin typeface="+mj-lt"/>
                </a:rPr>
                <a:t>More than 100M Windows 8 apps downloaded</a:t>
              </a:r>
            </a:p>
            <a:p>
              <a:pPr>
                <a:lnSpc>
                  <a:spcPct val="90000"/>
                </a:lnSpc>
              </a:pPr>
              <a:endParaRPr lang="en-US" sz="1600" dirty="0">
                <a:solidFill>
                  <a:schemeClr val="bg1"/>
                </a:solidFill>
                <a:latin typeface="+mj-lt"/>
              </a:endParaRPr>
            </a:p>
            <a:p>
              <a:pPr>
                <a:lnSpc>
                  <a:spcPct val="90000"/>
                </a:lnSpc>
              </a:pPr>
              <a:endParaRPr lang="en-US" sz="1600" dirty="0" smtClean="0">
                <a:solidFill>
                  <a:schemeClr val="bg1"/>
                </a:solidFill>
                <a:latin typeface="+mj-lt"/>
              </a:endParaRPr>
            </a:p>
            <a:p>
              <a:pPr>
                <a:lnSpc>
                  <a:spcPct val="90000"/>
                </a:lnSpc>
              </a:pPr>
              <a:endParaRPr lang="en-US" sz="1400" dirty="0">
                <a:solidFill>
                  <a:schemeClr val="bg1"/>
                </a:solidFill>
                <a:latin typeface="+mj-lt"/>
              </a:endParaRPr>
            </a:p>
          </p:txBody>
        </p:sp>
        <p:sp>
          <p:nvSpPr>
            <p:cNvPr id="34" name="Freeform 7"/>
            <p:cNvSpPr>
              <a:spLocks noChangeAspect="1" noEditPoints="1"/>
            </p:cNvSpPr>
            <p:nvPr/>
          </p:nvSpPr>
          <p:spPr bwMode="black">
            <a:xfrm>
              <a:off x="7947243" y="1510738"/>
              <a:ext cx="1114622" cy="704057"/>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pic>
          <p:nvPicPr>
            <p:cNvPr id="2056" name="Picture 8" descr="C:\Users\v-sabae\Pictures\xboxlive.jpg"/>
            <p:cNvPicPr>
              <a:picLocks noChangeAspect="1" noChangeArrowheads="1"/>
            </p:cNvPicPr>
            <p:nvPr/>
          </p:nvPicPr>
          <p:blipFill rotWithShape="1">
            <a:blip r:embed="rId10">
              <a:extLst>
                <a:ext uri="{28A0092B-C50C-407E-A947-70E740481C1C}">
                  <a14:useLocalDpi xmlns:a14="http://schemas.microsoft.com/office/drawing/2010/main"/>
                </a:ext>
              </a:extLst>
            </a:blip>
            <a:srcRect r="2369"/>
            <a:stretch/>
          </p:blipFill>
          <p:spPr bwMode="auto">
            <a:xfrm>
              <a:off x="7333774" y="4506768"/>
              <a:ext cx="2275682" cy="13556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810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10000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decel="10000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decel="10000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decel="10000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Unified by design, connected to each other.</a:t>
            </a:r>
          </a:p>
        </p:txBody>
      </p:sp>
      <p:grpSp>
        <p:nvGrpSpPr>
          <p:cNvPr id="4" name="Group 3"/>
          <p:cNvGrpSpPr/>
          <p:nvPr/>
        </p:nvGrpSpPr>
        <p:grpSpPr>
          <a:xfrm>
            <a:off x="5335621" y="1219200"/>
            <a:ext cx="6626718" cy="4695012"/>
            <a:chOff x="5399314" y="1321187"/>
            <a:chExt cx="6626718" cy="4695012"/>
          </a:xfrm>
        </p:grpSpPr>
        <p:grpSp>
          <p:nvGrpSpPr>
            <p:cNvPr id="5" name="Group 4"/>
            <p:cNvGrpSpPr/>
            <p:nvPr/>
          </p:nvGrpSpPr>
          <p:grpSpPr>
            <a:xfrm>
              <a:off x="5399314" y="1321187"/>
              <a:ext cx="6364301" cy="4260701"/>
              <a:chOff x="6334062" y="1512866"/>
              <a:chExt cx="5195297" cy="3479488"/>
            </a:xfrm>
            <a:effectLst>
              <a:outerShdw blurRad="50800" dist="38100" dir="5400000" algn="t" rotWithShape="0">
                <a:prstClr val="black">
                  <a:alpha val="40000"/>
                </a:prstClr>
              </a:outerShdw>
            </a:effectLst>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42161" y="1603931"/>
                <a:ext cx="5008039" cy="297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334062" y="1512866"/>
                <a:ext cx="5195297" cy="3479488"/>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xbox"/>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20990" y="3650735"/>
              <a:ext cx="2605042" cy="2365464"/>
            </a:xfrm>
            <a:prstGeom prst="rect">
              <a:avLst/>
            </a:prstGeom>
            <a:effectLst>
              <a:outerShdw blurRad="50800" dist="38100" dir="5400000" algn="t" rotWithShape="0">
                <a:prstClr val="black">
                  <a:alpha val="40000"/>
                </a:prstClr>
              </a:outerShdw>
            </a:effectLst>
          </p:spPr>
        </p:pic>
      </p:grpSp>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7012" y="1580833"/>
            <a:ext cx="4988865" cy="3140659"/>
          </a:xfrm>
          <a:prstGeom prst="rect">
            <a:avLst/>
          </a:prstGeom>
          <a:effectLst>
            <a:outerShdw blurRad="50800" dist="38100" dir="5400000" algn="t" rotWithShape="0">
              <a:prstClr val="black">
                <a:alpha val="40000"/>
              </a:prstClr>
            </a:outerShdw>
          </a:effectLst>
        </p:spPr>
      </p:pic>
      <p:grpSp>
        <p:nvGrpSpPr>
          <p:cNvPr id="10" name="Group 9"/>
          <p:cNvGrpSpPr/>
          <p:nvPr/>
        </p:nvGrpSpPr>
        <p:grpSpPr>
          <a:xfrm>
            <a:off x="2091680" y="3877018"/>
            <a:ext cx="3893495" cy="2395034"/>
            <a:chOff x="1922375" y="3042649"/>
            <a:chExt cx="2209678" cy="1359802"/>
          </a:xfrm>
          <a:effectLst>
            <a:outerShdw blurRad="50800" dist="38100" dir="5400000" algn="t" rotWithShape="0">
              <a:prstClr val="black">
                <a:alpha val="40000"/>
              </a:prstClr>
            </a:outerShdw>
          </a:effectLst>
        </p:grpSpPr>
        <p:pic>
          <p:nvPicPr>
            <p:cNvPr id="11" name="Picture 2" descr="C:\Users\v-junyo\Desktop\SCREENSHOT_WIN8_START_3ROW_WEB_WW_EN.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46994" y="3144923"/>
              <a:ext cx="1960441" cy="11633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urface-tran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22375" y="3042649"/>
              <a:ext cx="2209678" cy="1359802"/>
            </a:xfrm>
            <a:prstGeom prst="rect">
              <a:avLst/>
            </a:prstGeom>
          </p:spPr>
        </p:pic>
      </p:grpSp>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80910" y="4176932"/>
            <a:ext cx="1047579" cy="202732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5444649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1+#ppt_w/2"/>
                                          </p:val>
                                        </p:tav>
                                        <p:tav tm="100000">
                                          <p:val>
                                            <p:strVal val="#ppt_x"/>
                                          </p:val>
                                        </p:tav>
                                      </p:tavLst>
                                    </p:anim>
                                    <p:anim calcmode="lin" valueType="num">
                                      <p:cBhvr additive="base">
                                        <p:cTn id="16" dur="75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7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1+#ppt_w/2"/>
                                          </p:val>
                                        </p:tav>
                                        <p:tav tm="100000">
                                          <p:val>
                                            <p:strVal val="#ppt_x"/>
                                          </p:val>
                                        </p:tav>
                                      </p:tavLst>
                                    </p:anim>
                                    <p:anim calcmode="lin" valueType="num">
                                      <p:cBhvr additive="base">
                                        <p:cTn id="20"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20" spc="0" dirty="0" smtClean="0">
                <a:cs typeface="Segoe Pro Light"/>
              </a:rPr>
              <a:t>People ‘multi-screen’ and are open to seeing ads! </a:t>
            </a:r>
            <a:endParaRPr lang="en-GB" sz="3920" dirty="0"/>
          </a:p>
        </p:txBody>
      </p:sp>
      <p:sp>
        <p:nvSpPr>
          <p:cNvPr id="3" name="Text Placeholder 2"/>
          <p:cNvSpPr>
            <a:spLocks noGrp="1"/>
          </p:cNvSpPr>
          <p:nvPr>
            <p:ph type="body" sz="quarter" idx="18"/>
          </p:nvPr>
        </p:nvSpPr>
        <p:spPr/>
        <p:txBody>
          <a:bodyPr/>
          <a:lstStyle/>
          <a:p>
            <a:endParaRPr lang="en-US" dirty="0"/>
          </a:p>
        </p:txBody>
      </p:sp>
      <p:sp>
        <p:nvSpPr>
          <p:cNvPr id="16" name="Rectangle 15"/>
          <p:cNvSpPr>
            <a:spLocks noChangeAspect="1"/>
          </p:cNvSpPr>
          <p:nvPr/>
        </p:nvSpPr>
        <p:spPr bwMode="auto">
          <a:xfrm>
            <a:off x="783515" y="5037179"/>
            <a:ext cx="2091113" cy="72395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588"/>
              </a:spcAft>
            </a:pPr>
            <a:r>
              <a:rPr lang="en-GB" sz="2352" dirty="0">
                <a:solidFill>
                  <a:schemeClr val="bg1"/>
                </a:solidFill>
                <a:latin typeface="+mj-lt"/>
              </a:rPr>
              <a:t>Multi-tasking and distraction</a:t>
            </a:r>
          </a:p>
        </p:txBody>
      </p:sp>
      <p:sp>
        <p:nvSpPr>
          <p:cNvPr id="23" name="Rectangle 22"/>
          <p:cNvSpPr>
            <a:spLocks noChangeAspect="1"/>
          </p:cNvSpPr>
          <p:nvPr/>
        </p:nvSpPr>
        <p:spPr bwMode="auto">
          <a:xfrm>
            <a:off x="3620851" y="5037179"/>
            <a:ext cx="2053772" cy="72395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588"/>
              </a:spcAft>
            </a:pPr>
            <a:r>
              <a:rPr lang="en-GB" sz="2352" dirty="0">
                <a:solidFill>
                  <a:schemeClr val="bg1"/>
                </a:solidFill>
                <a:latin typeface="+mj-lt"/>
              </a:rPr>
              <a:t>Investigation and discovery</a:t>
            </a:r>
          </a:p>
        </p:txBody>
      </p:sp>
      <p:sp>
        <p:nvSpPr>
          <p:cNvPr id="24" name="Rectangle 23"/>
          <p:cNvSpPr>
            <a:spLocks noChangeAspect="1"/>
          </p:cNvSpPr>
          <p:nvPr/>
        </p:nvSpPr>
        <p:spPr bwMode="auto">
          <a:xfrm>
            <a:off x="6495530" y="5037179"/>
            <a:ext cx="1941748" cy="72395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588"/>
              </a:spcAft>
            </a:pPr>
            <a:r>
              <a:rPr lang="en-GB" sz="2352" dirty="0">
                <a:solidFill>
                  <a:schemeClr val="bg1"/>
                </a:solidFill>
                <a:latin typeface="+mj-lt"/>
              </a:rPr>
              <a:t>Connection and sharing</a:t>
            </a:r>
            <a:endParaRPr lang="en-US" sz="2352" dirty="0">
              <a:solidFill>
                <a:schemeClr val="bg1"/>
              </a:solidFill>
              <a:latin typeface="+mj-lt"/>
            </a:endParaRPr>
          </a:p>
        </p:txBody>
      </p:sp>
      <p:sp>
        <p:nvSpPr>
          <p:cNvPr id="25" name="Rectangle 24"/>
          <p:cNvSpPr>
            <a:spLocks noChangeAspect="1"/>
          </p:cNvSpPr>
          <p:nvPr/>
        </p:nvSpPr>
        <p:spPr bwMode="auto">
          <a:xfrm>
            <a:off x="9295526" y="5037179"/>
            <a:ext cx="1979089" cy="72395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588"/>
              </a:spcAft>
            </a:pPr>
            <a:r>
              <a:rPr lang="en-GB" sz="2352" dirty="0">
                <a:solidFill>
                  <a:schemeClr val="bg1"/>
                </a:solidFill>
                <a:latin typeface="+mj-lt"/>
              </a:rPr>
              <a:t>Intent- and task-based</a:t>
            </a:r>
            <a:endParaRPr lang="en-US" sz="2352" dirty="0">
              <a:solidFill>
                <a:schemeClr val="bg1"/>
              </a:solidFill>
              <a:latin typeface="+mj-lt"/>
            </a:endParaRPr>
          </a:p>
        </p:txBody>
      </p:sp>
      <p:sp>
        <p:nvSpPr>
          <p:cNvPr id="4" name="Rectangle 3"/>
          <p:cNvSpPr/>
          <p:nvPr/>
        </p:nvSpPr>
        <p:spPr bwMode="auto">
          <a:xfrm>
            <a:off x="468312" y="1066800"/>
            <a:ext cx="5660922" cy="2438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6116686" y="1066800"/>
            <a:ext cx="5660922" cy="24384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68312" y="3505927"/>
            <a:ext cx="5648222" cy="24384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6116534" y="3491948"/>
            <a:ext cx="5660922" cy="24384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a:xfrm>
            <a:off x="531812" y="944940"/>
            <a:ext cx="2971800" cy="1569660"/>
          </a:xfrm>
          <a:prstGeom prst="rect">
            <a:avLst/>
          </a:prstGeom>
        </p:spPr>
        <p:txBody>
          <a:bodyPr wrap="square">
            <a:spAutoFit/>
          </a:bodyPr>
          <a:lstStyle/>
          <a:p>
            <a:r>
              <a:rPr lang="en-US" sz="9600" dirty="0">
                <a:solidFill>
                  <a:schemeClr val="bg1"/>
                </a:solidFill>
                <a:latin typeface="+mj-lt"/>
              </a:rPr>
              <a:t>74% </a:t>
            </a:r>
          </a:p>
        </p:txBody>
      </p:sp>
      <p:sp>
        <p:nvSpPr>
          <p:cNvPr id="7" name="Rectangle 6"/>
          <p:cNvSpPr/>
          <p:nvPr/>
        </p:nvSpPr>
        <p:spPr>
          <a:xfrm>
            <a:off x="573603" y="2312791"/>
            <a:ext cx="5486399" cy="1015663"/>
          </a:xfrm>
          <a:prstGeom prst="rect">
            <a:avLst/>
          </a:prstGeom>
        </p:spPr>
        <p:txBody>
          <a:bodyPr wrap="square">
            <a:spAutoFit/>
          </a:bodyPr>
          <a:lstStyle/>
          <a:p>
            <a:r>
              <a:rPr lang="en-US" sz="2000" dirty="0">
                <a:solidFill>
                  <a:schemeClr val="bg1"/>
                </a:solidFill>
                <a:latin typeface="+mj-lt"/>
              </a:rPr>
              <a:t>of consumers agree that </a:t>
            </a:r>
            <a:r>
              <a:rPr lang="en-US" sz="2000" b="1" dirty="0">
                <a:solidFill>
                  <a:schemeClr val="bg1"/>
                </a:solidFill>
                <a:latin typeface="+mj-lt"/>
              </a:rPr>
              <a:t>“Advertising can be helpful in telling me about new products or brands that might interest me.”</a:t>
            </a:r>
          </a:p>
        </p:txBody>
      </p:sp>
      <p:sp>
        <p:nvSpPr>
          <p:cNvPr id="15" name="Rectangle 14"/>
          <p:cNvSpPr/>
          <p:nvPr/>
        </p:nvSpPr>
        <p:spPr>
          <a:xfrm>
            <a:off x="6246812" y="920360"/>
            <a:ext cx="2971800" cy="1569660"/>
          </a:xfrm>
          <a:prstGeom prst="rect">
            <a:avLst/>
          </a:prstGeom>
        </p:spPr>
        <p:txBody>
          <a:bodyPr wrap="square">
            <a:spAutoFit/>
          </a:bodyPr>
          <a:lstStyle/>
          <a:p>
            <a:r>
              <a:rPr lang="en-US" sz="9600" dirty="0" smtClean="0">
                <a:solidFill>
                  <a:schemeClr val="bg1"/>
                </a:solidFill>
                <a:latin typeface="+mj-lt"/>
              </a:rPr>
              <a:t>87% </a:t>
            </a:r>
            <a:endParaRPr lang="en-US" sz="9600" dirty="0">
              <a:solidFill>
                <a:schemeClr val="bg1"/>
              </a:solidFill>
              <a:latin typeface="+mj-lt"/>
            </a:endParaRPr>
          </a:p>
        </p:txBody>
      </p:sp>
      <p:sp>
        <p:nvSpPr>
          <p:cNvPr id="17" name="Rectangle 16"/>
          <p:cNvSpPr/>
          <p:nvPr/>
        </p:nvSpPr>
        <p:spPr>
          <a:xfrm>
            <a:off x="6323013" y="2315728"/>
            <a:ext cx="5486399" cy="1015663"/>
          </a:xfrm>
          <a:prstGeom prst="rect">
            <a:avLst/>
          </a:prstGeom>
        </p:spPr>
        <p:txBody>
          <a:bodyPr wrap="square">
            <a:spAutoFit/>
          </a:bodyPr>
          <a:lstStyle/>
          <a:p>
            <a:r>
              <a:rPr lang="en-US" sz="2000" dirty="0">
                <a:solidFill>
                  <a:schemeClr val="bg1"/>
                </a:solidFill>
                <a:latin typeface="+mj-lt"/>
              </a:rPr>
              <a:t>of consumers agree that </a:t>
            </a:r>
            <a:r>
              <a:rPr lang="en-US" sz="2000" b="1" dirty="0">
                <a:solidFill>
                  <a:schemeClr val="bg1"/>
                </a:solidFill>
                <a:latin typeface="+mj-lt"/>
              </a:rPr>
              <a:t>“It’s great that I can check out products or brands that interest me whenever or wherever I see them.”</a:t>
            </a:r>
          </a:p>
        </p:txBody>
      </p:sp>
      <p:sp>
        <p:nvSpPr>
          <p:cNvPr id="18" name="Rectangle 17"/>
          <p:cNvSpPr/>
          <p:nvPr/>
        </p:nvSpPr>
        <p:spPr>
          <a:xfrm>
            <a:off x="531812" y="3429000"/>
            <a:ext cx="2971800" cy="1569660"/>
          </a:xfrm>
          <a:prstGeom prst="rect">
            <a:avLst/>
          </a:prstGeom>
        </p:spPr>
        <p:txBody>
          <a:bodyPr wrap="square">
            <a:spAutoFit/>
          </a:bodyPr>
          <a:lstStyle/>
          <a:p>
            <a:r>
              <a:rPr lang="en-US" sz="9600" dirty="0" smtClean="0">
                <a:solidFill>
                  <a:schemeClr val="bg1"/>
                </a:solidFill>
                <a:latin typeface="+mj-lt"/>
              </a:rPr>
              <a:t>82% </a:t>
            </a:r>
            <a:endParaRPr lang="en-US" sz="9600" dirty="0">
              <a:solidFill>
                <a:schemeClr val="bg1"/>
              </a:solidFill>
              <a:latin typeface="+mj-lt"/>
            </a:endParaRPr>
          </a:p>
        </p:txBody>
      </p:sp>
      <p:sp>
        <p:nvSpPr>
          <p:cNvPr id="19" name="Rectangle 18"/>
          <p:cNvSpPr/>
          <p:nvPr/>
        </p:nvSpPr>
        <p:spPr>
          <a:xfrm>
            <a:off x="573603" y="4887283"/>
            <a:ext cx="4835009" cy="707886"/>
          </a:xfrm>
          <a:prstGeom prst="rect">
            <a:avLst/>
          </a:prstGeom>
        </p:spPr>
        <p:txBody>
          <a:bodyPr wrap="square">
            <a:spAutoFit/>
          </a:bodyPr>
          <a:lstStyle/>
          <a:p>
            <a:r>
              <a:rPr lang="en-US" sz="2000" dirty="0">
                <a:solidFill>
                  <a:schemeClr val="bg1"/>
                </a:solidFill>
                <a:latin typeface="+mj-lt"/>
              </a:rPr>
              <a:t>of global consumers surveyed say that </a:t>
            </a:r>
            <a:r>
              <a:rPr lang="en-US" sz="2000" b="1" dirty="0">
                <a:solidFill>
                  <a:schemeClr val="bg1"/>
                </a:solidFill>
                <a:latin typeface="+mj-lt"/>
              </a:rPr>
              <a:t>multi-screening makes them more efficient. </a:t>
            </a:r>
          </a:p>
        </p:txBody>
      </p:sp>
      <p:sp>
        <p:nvSpPr>
          <p:cNvPr id="20" name="Rectangle 19"/>
          <p:cNvSpPr/>
          <p:nvPr/>
        </p:nvSpPr>
        <p:spPr>
          <a:xfrm>
            <a:off x="6246812" y="3383340"/>
            <a:ext cx="2971800" cy="1569660"/>
          </a:xfrm>
          <a:prstGeom prst="rect">
            <a:avLst/>
          </a:prstGeom>
        </p:spPr>
        <p:txBody>
          <a:bodyPr wrap="square">
            <a:spAutoFit/>
          </a:bodyPr>
          <a:lstStyle/>
          <a:p>
            <a:r>
              <a:rPr lang="en-US" sz="9600" dirty="0" smtClean="0">
                <a:solidFill>
                  <a:schemeClr val="bg1"/>
                </a:solidFill>
                <a:latin typeface="+mj-lt"/>
              </a:rPr>
              <a:t>73% </a:t>
            </a:r>
            <a:endParaRPr lang="en-US" sz="9600" dirty="0">
              <a:solidFill>
                <a:schemeClr val="bg1"/>
              </a:solidFill>
              <a:latin typeface="+mj-lt"/>
            </a:endParaRPr>
          </a:p>
        </p:txBody>
      </p:sp>
      <p:sp>
        <p:nvSpPr>
          <p:cNvPr id="21" name="Rectangle 20"/>
          <p:cNvSpPr/>
          <p:nvPr/>
        </p:nvSpPr>
        <p:spPr>
          <a:xfrm>
            <a:off x="6323013" y="4750653"/>
            <a:ext cx="5311877" cy="1015663"/>
          </a:xfrm>
          <a:prstGeom prst="rect">
            <a:avLst/>
          </a:prstGeom>
        </p:spPr>
        <p:txBody>
          <a:bodyPr wrap="square">
            <a:spAutoFit/>
          </a:bodyPr>
          <a:lstStyle/>
          <a:p>
            <a:r>
              <a:rPr lang="en-US" sz="2000" dirty="0">
                <a:solidFill>
                  <a:schemeClr val="bg1"/>
                </a:solidFill>
                <a:latin typeface="+mj-lt"/>
              </a:rPr>
              <a:t>agree that they like when companies provide useful </a:t>
            </a:r>
            <a:r>
              <a:rPr lang="en-US" sz="2000" b="1" dirty="0">
                <a:solidFill>
                  <a:schemeClr val="bg1"/>
                </a:solidFill>
                <a:latin typeface="+mj-lt"/>
              </a:rPr>
              <a:t>apps that help them organize their lives or carry out </a:t>
            </a:r>
            <a:r>
              <a:rPr lang="en-US" sz="2000" b="1" dirty="0" smtClean="0">
                <a:solidFill>
                  <a:schemeClr val="bg1"/>
                </a:solidFill>
                <a:latin typeface="+mj-lt"/>
              </a:rPr>
              <a:t>tasks. </a:t>
            </a:r>
            <a:endParaRPr lang="en-US" sz="2000" b="1" dirty="0">
              <a:solidFill>
                <a:schemeClr val="bg1"/>
              </a:solidFill>
              <a:latin typeface="+mj-lt"/>
            </a:endParaRPr>
          </a:p>
        </p:txBody>
      </p:sp>
    </p:spTree>
    <p:extLst>
      <p:ext uri="{BB962C8B-B14F-4D97-AF65-F5344CB8AC3E}">
        <p14:creationId xmlns:p14="http://schemas.microsoft.com/office/powerpoint/2010/main" val="3254099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25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25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30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6" grpId="0"/>
      <p:bldP spid="7" grpId="0"/>
      <p:bldP spid="15" grpId="0"/>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14" y="5960377"/>
            <a:ext cx="10755853" cy="612780"/>
          </a:xfrm>
          <a:prstGeom prst="rect">
            <a:avLst/>
          </a:prstGeom>
          <a:noFill/>
          <a:ln w="12700">
            <a:noFill/>
            <a:miter lim="800000"/>
            <a:headEnd type="none" w="sm" len="sm"/>
            <a:tailEnd type="none" w="sm" len="sm"/>
          </a:ln>
          <a:effectLst/>
        </p:spPr>
        <p:txBody>
          <a:bodyPr vert="horz" wrap="square" lIns="179259" tIns="143407" rIns="179259" bIns="143407" numCol="1" anchor="t" anchorCtr="0" compatLnSpc="1">
            <a:prstTxWarp prst="textNoShape">
              <a:avLst/>
            </a:prstTxWarp>
            <a:spAutoFit/>
          </a:bodyPr>
          <a:lstStyle/>
          <a:p>
            <a:pPr defTabSz="913831"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Windows Vista and other product names are or may be registered trademarks and/or trademarks in the U.S. and/or other countries.</a:t>
            </a:r>
          </a:p>
          <a:p>
            <a:pPr defTabSz="91383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invGray">
          <a:xfrm>
            <a:off x="450085" y="3083653"/>
            <a:ext cx="3223021" cy="690695"/>
          </a:xfrm>
          <a:prstGeom prst="rect">
            <a:avLst/>
          </a:prstGeom>
        </p:spPr>
      </p:pic>
    </p:spTree>
    <p:extLst>
      <p:ext uri="{BB962C8B-B14F-4D97-AF65-F5344CB8AC3E}">
        <p14:creationId xmlns:p14="http://schemas.microsoft.com/office/powerpoint/2010/main" val="395833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3" descr="C:\Users\v-sabae\Pictures\WIN11_Thania_01 copy.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408612" y="0"/>
            <a:ext cx="67802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bwMode="auto">
          <a:xfrm rot="10800000">
            <a:off x="5408612" y="0"/>
            <a:ext cx="6551966" cy="6858000"/>
          </a:xfrm>
          <a:prstGeom prst="rect">
            <a:avLst/>
          </a:prstGeom>
          <a:gradFill flip="none" rotWithShape="1">
            <a:gsLst>
              <a:gs pos="0">
                <a:schemeClr val="bg1">
                  <a:alpha val="0"/>
                </a:schemeClr>
              </a:gs>
              <a:gs pos="50000">
                <a:schemeClr val="bg1">
                  <a:alpha val="0"/>
                </a:schemeClr>
              </a:gs>
              <a:gs pos="10000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8"/>
          </p:nvPr>
        </p:nvSpPr>
        <p:spPr/>
        <p:txBody>
          <a:bodyPr/>
          <a:lstStyle/>
          <a:p>
            <a:endParaRPr lang="en-US" dirty="0"/>
          </a:p>
        </p:txBody>
      </p:sp>
      <p:grpSp>
        <p:nvGrpSpPr>
          <p:cNvPr id="30" name="Group 29"/>
          <p:cNvGrpSpPr/>
          <p:nvPr/>
        </p:nvGrpSpPr>
        <p:grpSpPr>
          <a:xfrm>
            <a:off x="3957854" y="1219200"/>
            <a:ext cx="3633432" cy="2286000"/>
            <a:chOff x="4951413" y="1370854"/>
            <a:chExt cx="2286000" cy="2286000"/>
          </a:xfrm>
        </p:grpSpPr>
        <p:sp>
          <p:nvSpPr>
            <p:cNvPr id="10" name="Rectangle 9"/>
            <p:cNvSpPr/>
            <p:nvPr/>
          </p:nvSpPr>
          <p:spPr bwMode="auto">
            <a:xfrm>
              <a:off x="4951413" y="1370854"/>
              <a:ext cx="2286000" cy="2286000"/>
            </a:xfrm>
            <a:prstGeom prst="rect">
              <a:avLst/>
            </a:prstGeom>
            <a:solidFill>
              <a:srgbClr val="FF8C00"/>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13" name="Text Placeholder 3"/>
            <p:cNvSpPr txBox="1">
              <a:spLocks/>
            </p:cNvSpPr>
            <p:nvPr/>
          </p:nvSpPr>
          <p:spPr>
            <a:xfrm>
              <a:off x="4951413" y="1380498"/>
              <a:ext cx="2186794" cy="1215305"/>
            </a:xfrm>
            <a:prstGeom prst="rect">
              <a:avLst/>
            </a:prstGeom>
          </p:spPr>
          <p:txBody>
            <a:bodyPr wrap="square" lIns="108000" tIns="108000" rIns="108000" bIns="10800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lvl="0" defTabSz="932563">
                <a:lnSpc>
                  <a:spcPct val="90000"/>
                </a:lnSpc>
                <a:spcBef>
                  <a:spcPct val="20000"/>
                </a:spcBef>
                <a:buSzPct val="90000"/>
                <a:defRPr/>
              </a:pPr>
              <a:r>
                <a:rPr lang="en-US" sz="2400" dirty="0">
                  <a:solidFill>
                    <a:srgbClr val="FFFFFF"/>
                  </a:solidFill>
                  <a:latin typeface="+mj-lt"/>
                </a:rPr>
                <a:t>What’s </a:t>
              </a:r>
              <a:br>
                <a:rPr lang="en-US" sz="2400" dirty="0">
                  <a:solidFill>
                    <a:srgbClr val="FFFFFF"/>
                  </a:solidFill>
                  <a:latin typeface="+mj-lt"/>
                </a:rPr>
              </a:br>
              <a:r>
                <a:rPr lang="en-US" sz="2400" dirty="0">
                  <a:solidFill>
                    <a:srgbClr val="FFFFFF"/>
                  </a:solidFill>
                  <a:latin typeface="+mj-lt"/>
                </a:rPr>
                <a:t>behind our </a:t>
              </a:r>
              <a:r>
                <a:rPr lang="en-US" sz="2400" dirty="0" smtClean="0">
                  <a:solidFill>
                    <a:srgbClr val="FFFFFF"/>
                  </a:solidFill>
                  <a:latin typeface="+mj-lt"/>
                </a:rPr>
                <a:t>multi-screening</a:t>
              </a:r>
              <a:endParaRPr lang="en-US" sz="2400" dirty="0">
                <a:solidFill>
                  <a:srgbClr val="FFFFFF"/>
                </a:solidFill>
                <a:latin typeface="+mj-lt"/>
              </a:endParaRPr>
            </a:p>
          </p:txBody>
        </p:sp>
      </p:grpSp>
      <p:grpSp>
        <p:nvGrpSpPr>
          <p:cNvPr id="3072" name="Group 3071"/>
          <p:cNvGrpSpPr/>
          <p:nvPr/>
        </p:nvGrpSpPr>
        <p:grpSpPr>
          <a:xfrm>
            <a:off x="379412" y="1200553"/>
            <a:ext cx="3429000" cy="2304647"/>
            <a:chOff x="379412" y="1200553"/>
            <a:chExt cx="2286000" cy="2304647"/>
          </a:xfrm>
        </p:grpSpPr>
        <p:sp>
          <p:nvSpPr>
            <p:cNvPr id="9" name="Rectangle 8"/>
            <p:cNvSpPr/>
            <p:nvPr/>
          </p:nvSpPr>
          <p:spPr bwMode="auto">
            <a:xfrm>
              <a:off x="379412" y="1219200"/>
              <a:ext cx="2286000" cy="2286000"/>
            </a:xfrm>
            <a:prstGeom prst="rect">
              <a:avLst/>
            </a:prstGeom>
            <a:solidFill>
              <a:schemeClr val="accent4"/>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14" name="Text Placeholder 4"/>
            <p:cNvSpPr txBox="1">
              <a:spLocks/>
            </p:cNvSpPr>
            <p:nvPr/>
          </p:nvSpPr>
          <p:spPr>
            <a:xfrm>
              <a:off x="379412" y="1200553"/>
              <a:ext cx="2256280" cy="550508"/>
            </a:xfrm>
            <a:prstGeom prst="rect">
              <a:avLst/>
            </a:prstGeom>
          </p:spPr>
          <p:txBody>
            <a:bodyPr wrap="square" lIns="108000" tIns="108000" rIns="108000" bIns="10800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5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dirty="0" smtClean="0">
                  <a:ln>
                    <a:noFill/>
                  </a:ln>
                  <a:solidFill>
                    <a:srgbClr val="FFFFFF"/>
                  </a:solidFill>
                  <a:effectLst/>
                  <a:uLnTx/>
                  <a:uFillTx/>
                  <a:latin typeface="+mj-lt"/>
                  <a:ea typeface="+mn-ea"/>
                  <a:cs typeface="+mn-cs"/>
                </a:rPr>
                <a:t>Key Insights</a:t>
              </a: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grpSp>
      <p:grpSp>
        <p:nvGrpSpPr>
          <p:cNvPr id="3076" name="Group 3075"/>
          <p:cNvGrpSpPr/>
          <p:nvPr/>
        </p:nvGrpSpPr>
        <p:grpSpPr>
          <a:xfrm>
            <a:off x="2814854" y="3658346"/>
            <a:ext cx="2286000" cy="2286000"/>
            <a:chOff x="2814854" y="3658346"/>
            <a:chExt cx="2286000" cy="2286000"/>
          </a:xfrm>
        </p:grpSpPr>
        <p:sp>
          <p:nvSpPr>
            <p:cNvPr id="8" name="Rectangle 7"/>
            <p:cNvSpPr/>
            <p:nvPr/>
          </p:nvSpPr>
          <p:spPr bwMode="auto">
            <a:xfrm>
              <a:off x="2814854" y="3658346"/>
              <a:ext cx="2286000" cy="2286000"/>
            </a:xfrm>
            <a:prstGeom prst="rect">
              <a:avLst/>
            </a:prstGeom>
            <a:solidFill>
              <a:schemeClr val="accent2"/>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16" name="Text Placeholder 4"/>
            <p:cNvSpPr txBox="1">
              <a:spLocks/>
            </p:cNvSpPr>
            <p:nvPr/>
          </p:nvSpPr>
          <p:spPr bwMode="ltGray">
            <a:xfrm>
              <a:off x="2848291" y="3668182"/>
              <a:ext cx="2084310" cy="1547704"/>
            </a:xfrm>
            <a:prstGeom prst="rect">
              <a:avLst/>
            </a:prstGeom>
          </p:spPr>
          <p:txBody>
            <a:bodyPr vert="horz" wrap="square" lIns="108000" tIns="108000" rIns="108000" bIns="10800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kumimoji="0" lang="en-US" sz="2400" b="0" i="0" u="none" strike="noStrike" kern="1200" cap="none" spc="0" normalizeH="0" baseline="0" noProof="0" dirty="0" smtClean="0">
                  <a:ln>
                    <a:noFill/>
                  </a:ln>
                  <a:gradFill>
                    <a:gsLst>
                      <a:gs pos="1250">
                        <a:srgbClr val="FFFFFF"/>
                      </a:gs>
                      <a:gs pos="99000">
                        <a:srgbClr val="FFFFFF"/>
                      </a:gs>
                    </a:gsLst>
                    <a:lin ang="5400000" scaled="0"/>
                  </a:gradFill>
                  <a:effectLst/>
                  <a:uLnTx/>
                  <a:uFillTx/>
                  <a:latin typeface="+mj-lt"/>
                </a:rPr>
                <a:t>Behavior:</a:t>
              </a:r>
            </a:p>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lang="en-US" sz="2400" noProof="0" dirty="0" smtClean="0">
                  <a:gradFill>
                    <a:gsLst>
                      <a:gs pos="1250">
                        <a:srgbClr val="FFFFFF"/>
                      </a:gs>
                      <a:gs pos="99000">
                        <a:srgbClr val="FFFFFF"/>
                      </a:gs>
                    </a:gsLst>
                    <a:lin ang="5400000" scaled="0"/>
                  </a:gradFill>
                  <a:latin typeface="+mj-lt"/>
                </a:rPr>
                <a:t>What does this mean for marketers?</a:t>
              </a:r>
              <a:endParaRPr kumimoji="0" lang="en-US" sz="2400" b="0" i="0" u="none" strike="noStrike" kern="1200" cap="none" spc="0" normalizeH="0" baseline="0" noProof="0" dirty="0">
                <a:ln>
                  <a:noFill/>
                </a:ln>
                <a:gradFill>
                  <a:gsLst>
                    <a:gs pos="1250">
                      <a:srgbClr val="FFFFFF"/>
                    </a:gs>
                    <a:gs pos="99000">
                      <a:srgbClr val="FFFFFF"/>
                    </a:gs>
                  </a:gsLst>
                  <a:lin ang="5400000" scaled="0"/>
                </a:gradFill>
                <a:effectLst/>
                <a:uLnTx/>
                <a:uFillTx/>
                <a:latin typeface="+mj-lt"/>
              </a:endParaRPr>
            </a:p>
          </p:txBody>
        </p:sp>
      </p:grpSp>
      <p:grpSp>
        <p:nvGrpSpPr>
          <p:cNvPr id="3075" name="Group 3074"/>
          <p:cNvGrpSpPr/>
          <p:nvPr/>
        </p:nvGrpSpPr>
        <p:grpSpPr>
          <a:xfrm>
            <a:off x="379411" y="3648510"/>
            <a:ext cx="2286000" cy="2285999"/>
            <a:chOff x="379411" y="3648510"/>
            <a:chExt cx="2286000" cy="2285999"/>
          </a:xfrm>
        </p:grpSpPr>
        <p:sp>
          <p:nvSpPr>
            <p:cNvPr id="7" name="Rectangle 6"/>
            <p:cNvSpPr/>
            <p:nvPr/>
          </p:nvSpPr>
          <p:spPr bwMode="auto">
            <a:xfrm>
              <a:off x="379411" y="3648510"/>
              <a:ext cx="2286000" cy="2285999"/>
            </a:xfrm>
            <a:prstGeom prst="rect">
              <a:avLst/>
            </a:prstGeom>
            <a:solidFill>
              <a:srgbClr val="00A600"/>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20" name="Text Placeholder 3"/>
            <p:cNvSpPr txBox="1">
              <a:spLocks/>
            </p:cNvSpPr>
            <p:nvPr/>
          </p:nvSpPr>
          <p:spPr>
            <a:xfrm>
              <a:off x="379412" y="3658346"/>
              <a:ext cx="2256280" cy="882907"/>
            </a:xfrm>
            <a:prstGeom prst="rect">
              <a:avLst/>
            </a:prstGeom>
          </p:spPr>
          <p:txBody>
            <a:bodyPr wrap="square" lIns="108000" tIns="108000" rIns="108000" bIns="10800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5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dirty="0" smtClean="0">
                  <a:ln>
                    <a:noFill/>
                  </a:ln>
                  <a:solidFill>
                    <a:srgbClr val="FFFFFF"/>
                  </a:solidFill>
                  <a:effectLst/>
                  <a:uLnTx/>
                  <a:uFillTx/>
                  <a:latin typeface="+mj-lt"/>
                  <a:ea typeface="+mn-ea"/>
                  <a:cs typeface="+mn-cs"/>
                </a:rPr>
                <a:t>Digging Deeper into</a:t>
              </a:r>
              <a:r>
                <a:rPr kumimoji="0" lang="en-US" sz="2400" b="0" i="0" u="none" strike="noStrike" kern="1200" cap="none" spc="0" normalizeH="0" noProof="0" dirty="0" smtClean="0">
                  <a:ln>
                    <a:noFill/>
                  </a:ln>
                  <a:solidFill>
                    <a:srgbClr val="FFFFFF"/>
                  </a:solidFill>
                  <a:effectLst/>
                  <a:uLnTx/>
                  <a:uFillTx/>
                  <a:latin typeface="+mj-lt"/>
                  <a:ea typeface="+mn-ea"/>
                  <a:cs typeface="+mn-cs"/>
                </a:rPr>
                <a:t> the Paths</a:t>
              </a: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grpSp>
      <p:grpSp>
        <p:nvGrpSpPr>
          <p:cNvPr id="3077" name="Group 3076"/>
          <p:cNvGrpSpPr/>
          <p:nvPr/>
        </p:nvGrpSpPr>
        <p:grpSpPr>
          <a:xfrm>
            <a:off x="5271451" y="3648510"/>
            <a:ext cx="2286000" cy="2286000"/>
            <a:chOff x="5271451" y="3648510"/>
            <a:chExt cx="2286000" cy="2286000"/>
          </a:xfrm>
        </p:grpSpPr>
        <p:sp>
          <p:nvSpPr>
            <p:cNvPr id="28" name="Rectangle 27"/>
            <p:cNvSpPr/>
            <p:nvPr/>
          </p:nvSpPr>
          <p:spPr bwMode="auto">
            <a:xfrm>
              <a:off x="5271451" y="3648510"/>
              <a:ext cx="2286000" cy="2286000"/>
            </a:xfrm>
            <a:prstGeom prst="rect">
              <a:avLst/>
            </a:prstGeom>
            <a:solidFill>
              <a:schemeClr val="accent3"/>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29" name="Text Placeholder 4"/>
            <p:cNvSpPr txBox="1">
              <a:spLocks/>
            </p:cNvSpPr>
            <p:nvPr/>
          </p:nvSpPr>
          <p:spPr bwMode="ltGray">
            <a:xfrm>
              <a:off x="5285103" y="3658346"/>
              <a:ext cx="2084310" cy="882907"/>
            </a:xfrm>
            <a:prstGeom prst="rect">
              <a:avLst/>
            </a:prstGeom>
            <a:noFill/>
          </p:spPr>
          <p:txBody>
            <a:bodyPr vert="horz" wrap="square" lIns="108000" tIns="108000" rIns="108000" bIns="10800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lang="en-US" sz="2400" dirty="0" smtClean="0">
                  <a:gradFill>
                    <a:gsLst>
                      <a:gs pos="1250">
                        <a:srgbClr val="FFFFFF"/>
                      </a:gs>
                      <a:gs pos="99000">
                        <a:srgbClr val="FFFFFF"/>
                      </a:gs>
                    </a:gsLst>
                    <a:lin ang="5400000" scaled="0"/>
                  </a:gradFill>
                  <a:latin typeface="+mj-lt"/>
                </a:rPr>
                <a:t>How Microsoft </a:t>
              </a:r>
              <a:br>
                <a:rPr lang="en-US" sz="2400" dirty="0" smtClean="0">
                  <a:gradFill>
                    <a:gsLst>
                      <a:gs pos="1250">
                        <a:srgbClr val="FFFFFF"/>
                      </a:gs>
                      <a:gs pos="99000">
                        <a:srgbClr val="FFFFFF"/>
                      </a:gs>
                    </a:gsLst>
                    <a:lin ang="5400000" scaled="0"/>
                  </a:gradFill>
                  <a:latin typeface="+mj-lt"/>
                </a:rPr>
              </a:br>
              <a:r>
                <a:rPr lang="en-US" sz="2400" dirty="0" smtClean="0">
                  <a:gradFill>
                    <a:gsLst>
                      <a:gs pos="1250">
                        <a:srgbClr val="FFFFFF"/>
                      </a:gs>
                      <a:gs pos="99000">
                        <a:srgbClr val="FFFFFF"/>
                      </a:gs>
                    </a:gsLst>
                    <a:lin ang="5400000" scaled="0"/>
                  </a:gradFill>
                  <a:latin typeface="+mj-lt"/>
                </a:rPr>
                <a:t>can help</a:t>
              </a:r>
              <a:endParaRPr kumimoji="0" lang="en-US" sz="2400" b="0" i="0" u="none" strike="noStrike" kern="1200" cap="none" spc="0" normalizeH="0" baseline="0" noProof="0" dirty="0" smtClean="0">
                <a:ln>
                  <a:noFill/>
                </a:ln>
                <a:gradFill>
                  <a:gsLst>
                    <a:gs pos="1250">
                      <a:srgbClr val="FFFFFF"/>
                    </a:gs>
                    <a:gs pos="99000">
                      <a:srgbClr val="FFFFFF"/>
                    </a:gs>
                  </a:gsLst>
                  <a:lin ang="5400000" scaled="0"/>
                </a:gradFill>
                <a:effectLst/>
                <a:uLnTx/>
                <a:uFillTx/>
                <a:latin typeface="+mj-lt"/>
              </a:endParaRPr>
            </a:p>
          </p:txBody>
        </p:sp>
      </p:grpSp>
    </p:spTree>
    <p:extLst>
      <p:ext uri="{BB962C8B-B14F-4D97-AF65-F5344CB8AC3E}">
        <p14:creationId xmlns:p14="http://schemas.microsoft.com/office/powerpoint/2010/main" val="1797822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500"/>
                                        <p:tgtEl>
                                          <p:spTgt spid="3072"/>
                                        </p:tgtEl>
                                      </p:cBhvr>
                                    </p:animEffect>
                                  </p:childTnLst>
                                </p:cTn>
                              </p:par>
                              <p:par>
                                <p:cTn id="8" presetID="10" presetClass="entr" presetSubtype="0" fill="hold"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75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500"/>
                                        <p:tgtEl>
                                          <p:spTgt spid="3075"/>
                                        </p:tgtEl>
                                      </p:cBhvr>
                                    </p:animEffect>
                                  </p:childTnLst>
                                </p:cTn>
                              </p:par>
                              <p:par>
                                <p:cTn id="14" presetID="10" presetClass="entr" presetSubtype="0" fill="hold" nodeType="withEffect">
                                  <p:stCondLst>
                                    <p:cond delay="100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500"/>
                                        <p:tgtEl>
                                          <p:spTgt spid="3076"/>
                                        </p:tgtEl>
                                      </p:cBhvr>
                                    </p:animEffect>
                                  </p:childTnLst>
                                </p:cTn>
                              </p:par>
                              <p:par>
                                <p:cTn id="17" presetID="10" presetClass="entr" presetSubtype="0" fill="hold" nodeType="withEffect">
                                  <p:stCondLst>
                                    <p:cond delay="125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sabae\Pictures\MSC10_MaxineMikeFmly_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972" y="1"/>
            <a:ext cx="122227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sabae\Pictures\TV and Xbox Lifestyle 2image copy.jpg" hidden="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0569" b="14547"/>
          <a:stretch/>
        </p:blipFill>
        <p:spPr bwMode="auto">
          <a:xfrm>
            <a:off x="0" y="0"/>
            <a:ext cx="122126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0" y="0"/>
            <a:ext cx="12212637" cy="3657600"/>
          </a:xfrm>
          <a:prstGeom prst="rect">
            <a:avLst/>
          </a:prstGeom>
          <a:gradFill>
            <a:gsLst>
              <a:gs pos="0">
                <a:srgbClr val="000000">
                  <a:alpha val="0"/>
                </a:srgbClr>
              </a:gs>
              <a:gs pos="82000">
                <a:srgbClr val="000000">
                  <a:alpha val="19000"/>
                </a:srgbClr>
              </a:gs>
              <a:gs pos="100000">
                <a:srgbClr val="000000">
                  <a:alpha val="47000"/>
                </a:srgbClr>
              </a:gs>
            </a:gsLst>
            <a:lin ang="162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lumMod val="50000"/>
                </a:schemeClr>
              </a:solidFill>
              <a:ea typeface="Segoe UI" pitchFamily="34" charset="0"/>
              <a:cs typeface="Segoe UI" pitchFamily="34" charset="0"/>
            </a:endParaRPr>
          </a:p>
        </p:txBody>
      </p:sp>
      <p:sp>
        <p:nvSpPr>
          <p:cNvPr id="5" name="Rectangle 4"/>
          <p:cNvSpPr/>
          <p:nvPr/>
        </p:nvSpPr>
        <p:spPr bwMode="auto">
          <a:xfrm>
            <a:off x="-23812" y="1"/>
            <a:ext cx="12212637" cy="6858000"/>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8"/>
          </p:nvPr>
        </p:nvSpPr>
        <p:spPr>
          <a:xfrm>
            <a:off x="400860" y="6358634"/>
            <a:ext cx="11387104" cy="387798"/>
          </a:xfrm>
        </p:spPr>
        <p:txBody>
          <a:bodyPr/>
          <a:lstStyle/>
          <a:p>
            <a:r>
              <a:rPr lang="en-US" dirty="0"/>
              <a:t>Source: ‘Cross Screen Engagement,” Flamingo &amp; Ipsos OTX, commissioned by Microsoft Advertising, November 2012 – February 2013. </a:t>
            </a:r>
            <a:r>
              <a:rPr lang="en-US" dirty="0" smtClean="0"/>
              <a:t>Qualitative, study of USA, </a:t>
            </a:r>
            <a:r>
              <a:rPr lang="en-US" dirty="0"/>
              <a:t>Australia, Brazil, Canada &amp; UK conducted online and in personal interviews; Quantitative Sample = 499 (Australia), 545 (Brazil), 505 (Canada</a:t>
            </a:r>
            <a:r>
              <a:rPr lang="en-US" dirty="0" smtClean="0"/>
              <a:t>); 1035 </a:t>
            </a:r>
            <a:r>
              <a:rPr lang="en-US" dirty="0"/>
              <a:t>(USA)</a:t>
            </a:r>
          </a:p>
        </p:txBody>
      </p:sp>
      <p:sp>
        <p:nvSpPr>
          <p:cNvPr id="8" name="Title 1"/>
          <p:cNvSpPr txBox="1">
            <a:spLocks/>
          </p:cNvSpPr>
          <p:nvPr/>
        </p:nvSpPr>
        <p:spPr>
          <a:xfrm>
            <a:off x="3625532" y="300485"/>
            <a:ext cx="11384280" cy="899665"/>
          </a:xfrm>
          <a:prstGeom prst="rect">
            <a:avLst/>
          </a:prstGeom>
        </p:spPr>
        <p:txBody>
          <a:bodyPr vert="horz" wrap="square" lIns="0" tIns="0" rIns="0" bIns="0" rtlCol="0" anchor="t">
            <a:noAutofit/>
          </a:bodyPr>
          <a:lstStyle>
            <a:lvl1pPr algn="l" defTabSz="914274" rtl="0" eaLnBrk="1" latinLnBrk="0" hangingPunct="1">
              <a:lnSpc>
                <a:spcPct val="90000"/>
              </a:lnSpc>
              <a:spcBef>
                <a:spcPct val="0"/>
              </a:spcBef>
              <a:buNone/>
              <a:defRPr lang="en-US" sz="3600" b="0" kern="1200" cap="none" spc="-100"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to 'Always On' Screen Time</a:t>
            </a:r>
          </a:p>
        </p:txBody>
      </p:sp>
      <p:sp>
        <p:nvSpPr>
          <p:cNvPr id="17" name="Rectangle 16"/>
          <p:cNvSpPr/>
          <p:nvPr/>
        </p:nvSpPr>
        <p:spPr bwMode="auto">
          <a:xfrm>
            <a:off x="400425" y="3211228"/>
            <a:ext cx="3913146" cy="2884772"/>
          </a:xfrm>
          <a:prstGeom prst="rect">
            <a:avLst/>
          </a:prstGeom>
          <a:solidFill>
            <a:schemeClr val="accent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545598" y="4267200"/>
            <a:ext cx="3605923" cy="1846659"/>
          </a:xfrm>
          <a:prstGeom prst="rect">
            <a:avLst/>
          </a:prstGeom>
          <a:noFill/>
        </p:spPr>
        <p:txBody>
          <a:bodyPr wrap="square" lIns="182880" tIns="146304" rIns="182880" bIns="146304" rtlCol="0">
            <a:spAutoFit/>
          </a:bodyPr>
          <a:lstStyle/>
          <a:p>
            <a:pPr lvl="0">
              <a:lnSpc>
                <a:spcPct val="90000"/>
              </a:lnSpc>
            </a:pPr>
            <a:r>
              <a:rPr lang="en-US" sz="2800" dirty="0" smtClean="0">
                <a:solidFill>
                  <a:schemeClr val="bg1"/>
                </a:solidFill>
                <a:latin typeface="+mj-lt"/>
              </a:rPr>
              <a:t>consumers  use </a:t>
            </a:r>
            <a:r>
              <a:rPr lang="en-US" sz="2800" dirty="0">
                <a:solidFill>
                  <a:schemeClr val="bg1"/>
                </a:solidFill>
                <a:latin typeface="+mj-lt"/>
              </a:rPr>
              <a:t>a second device in some capacity while watching TV.</a:t>
            </a:r>
            <a:endParaRPr lang="en-US" sz="2800" dirty="0" smtClean="0">
              <a:solidFill>
                <a:schemeClr val="bg1"/>
              </a:solidFill>
              <a:latin typeface="+mj-lt"/>
            </a:endParaRPr>
          </a:p>
        </p:txBody>
      </p:sp>
      <p:sp>
        <p:nvSpPr>
          <p:cNvPr id="13" name="TextBox 12"/>
          <p:cNvSpPr txBox="1"/>
          <p:nvPr/>
        </p:nvSpPr>
        <p:spPr>
          <a:xfrm>
            <a:off x="545598" y="3276600"/>
            <a:ext cx="3207627" cy="1403461"/>
          </a:xfrm>
          <a:prstGeom prst="rect">
            <a:avLst/>
          </a:prstGeom>
          <a:noFill/>
        </p:spPr>
        <p:txBody>
          <a:bodyPr wrap="square" lIns="182880" tIns="146304" rIns="182880" bIns="146304" rtlCol="0">
            <a:spAutoFit/>
          </a:bodyPr>
          <a:lstStyle/>
          <a:p>
            <a:pPr lvl="0">
              <a:lnSpc>
                <a:spcPct val="90000"/>
              </a:lnSpc>
            </a:pPr>
            <a:r>
              <a:rPr lang="en-US" sz="8000" dirty="0" smtClean="0">
                <a:solidFill>
                  <a:schemeClr val="bg1"/>
                </a:solidFill>
                <a:latin typeface="+mj-lt"/>
              </a:rPr>
              <a:t>7</a:t>
            </a:r>
            <a:r>
              <a:rPr lang="en-US" sz="3600" dirty="0" smtClean="0">
                <a:solidFill>
                  <a:schemeClr val="bg1"/>
                </a:solidFill>
                <a:latin typeface="+mj-lt"/>
              </a:rPr>
              <a:t>in</a:t>
            </a:r>
            <a:r>
              <a:rPr lang="en-US" sz="3600" dirty="0" smtClean="0">
                <a:solidFill>
                  <a:schemeClr val="bg1"/>
                </a:solidFill>
              </a:rPr>
              <a:t> </a:t>
            </a:r>
            <a:r>
              <a:rPr lang="en-US" sz="8000" dirty="0" smtClean="0">
                <a:solidFill>
                  <a:schemeClr val="bg1"/>
                </a:solidFill>
                <a:latin typeface="+mj-lt"/>
              </a:rPr>
              <a:t>10</a:t>
            </a:r>
            <a:endParaRPr lang="en-US" sz="6000" dirty="0" smtClean="0">
              <a:solidFill>
                <a:schemeClr val="bg1"/>
              </a:solidFill>
            </a:endParaRPr>
          </a:p>
        </p:txBody>
      </p:sp>
      <p:sp>
        <p:nvSpPr>
          <p:cNvPr id="2" name="Title 1"/>
          <p:cNvSpPr>
            <a:spLocks noGrp="1"/>
          </p:cNvSpPr>
          <p:nvPr>
            <p:ph type="title"/>
          </p:nvPr>
        </p:nvSpPr>
        <p:spPr/>
        <p:txBody>
          <a:bodyPr/>
          <a:lstStyle/>
          <a:p>
            <a:r>
              <a:rPr lang="en-US" dirty="0">
                <a:solidFill>
                  <a:schemeClr val="bg1"/>
                </a:solidFill>
              </a:rPr>
              <a:t>From </a:t>
            </a:r>
            <a:r>
              <a:rPr lang="en-US" dirty="0" smtClean="0">
                <a:solidFill>
                  <a:schemeClr val="bg1"/>
                </a:solidFill>
              </a:rPr>
              <a:t>Primetime</a:t>
            </a:r>
            <a:endParaRPr lang="en-US" dirty="0">
              <a:solidFill>
                <a:schemeClr val="bg1"/>
              </a:solidFill>
            </a:endParaRPr>
          </a:p>
        </p:txBody>
      </p:sp>
    </p:spTree>
    <p:extLst>
      <p:ext uri="{BB962C8B-B14F-4D97-AF65-F5344CB8AC3E}">
        <p14:creationId xmlns:p14="http://schemas.microsoft.com/office/powerpoint/2010/main" val="3873614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3" presetClass="emph" presetSubtype="2" fill="hold" grpId="0" nodeType="withEffect">
                                  <p:stCondLst>
                                    <p:cond delay="0"/>
                                  </p:stCondLst>
                                  <p:childTnLst>
                                    <p:animClr clrSpc="rgb" dir="cw">
                                      <p:cBhvr override="childStyle">
                                        <p:cTn id="9" dur="1500" fill="hold"/>
                                        <p:tgtEl>
                                          <p:spTgt spid="2"/>
                                        </p:tgtEl>
                                        <p:attrNameLst>
                                          <p:attrName>style.color</p:attrName>
                                        </p:attrNameLst>
                                      </p:cBhvr>
                                      <p:to>
                                        <a:srgbClr val="505050"/>
                                      </p:to>
                                    </p:animClr>
                                  </p:childTnLst>
                                </p:cTn>
                              </p:par>
                              <p:par>
                                <p:cTn id="10" presetID="10" presetClass="entr" presetSubtype="0"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225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225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7" grpId="0" animBg="1"/>
      <p:bldP spid="12" grpId="0"/>
      <p:bldP spid="1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is the most traveled, </a:t>
            </a:r>
            <a:endParaRPr lang="en-US" dirty="0"/>
          </a:p>
        </p:txBody>
      </p:sp>
      <p:sp>
        <p:nvSpPr>
          <p:cNvPr id="3" name="Text Placeholder 2"/>
          <p:cNvSpPr>
            <a:spLocks noGrp="1"/>
          </p:cNvSpPr>
          <p:nvPr>
            <p:ph type="body" sz="quarter" idx="18"/>
          </p:nvPr>
        </p:nvSpPr>
        <p:spPr>
          <a:xfrm>
            <a:off x="858388" y="6411690"/>
            <a:ext cx="11387104" cy="387798"/>
          </a:xfrm>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Source</a:t>
            </a:r>
            <a:r>
              <a:rPr lang="en-US" dirty="0"/>
              <a:t>: ‘Cross Screen Engagement,” Flamingo &amp; </a:t>
            </a:r>
            <a:r>
              <a:rPr lang="en-US" dirty="0" err="1"/>
              <a:t>Ipsos</a:t>
            </a:r>
            <a:r>
              <a:rPr lang="en-US" dirty="0"/>
              <a:t> OTX, commissioned by Microsoft Advertising, November 2012 – February 2013</a:t>
            </a:r>
            <a:r>
              <a:rPr lang="en-US" dirty="0" smtClean="0"/>
              <a:t>.)</a:t>
            </a:r>
            <a:endParaRPr lang="en-US" dirty="0"/>
          </a:p>
          <a:p>
            <a:endParaRPr lang="en-US" dirty="0"/>
          </a:p>
        </p:txBody>
      </p:sp>
      <p:sp>
        <p:nvSpPr>
          <p:cNvPr id="44" name="Rectangle 43"/>
          <p:cNvSpPr/>
          <p:nvPr/>
        </p:nvSpPr>
        <p:spPr bwMode="auto">
          <a:xfrm>
            <a:off x="1" y="1172049"/>
            <a:ext cx="3388093" cy="4890615"/>
          </a:xfrm>
          <a:prstGeom prst="rect">
            <a:avLst/>
          </a:prstGeom>
          <a:solidFill>
            <a:schemeClr val="accent3">
              <a:lumMod val="5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Rectangle 44"/>
          <p:cNvSpPr/>
          <p:nvPr/>
        </p:nvSpPr>
        <p:spPr bwMode="auto">
          <a:xfrm>
            <a:off x="3462038" y="1172050"/>
            <a:ext cx="5251249" cy="4890614"/>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Rectangle 45"/>
          <p:cNvSpPr/>
          <p:nvPr/>
        </p:nvSpPr>
        <p:spPr bwMode="auto">
          <a:xfrm>
            <a:off x="8784212" y="1172050"/>
            <a:ext cx="3404614" cy="4890614"/>
          </a:xfrm>
          <a:prstGeom prst="rect">
            <a:avLst/>
          </a:prstGeom>
          <a:solidFill>
            <a:schemeClr val="accent3">
              <a:lumMod val="20000"/>
              <a:lumOff val="8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b="-1994"/>
          <a:stretch/>
        </p:blipFill>
        <p:spPr>
          <a:xfrm>
            <a:off x="2" y="1165755"/>
            <a:ext cx="3388092" cy="4988119"/>
          </a:xfrm>
          <a:prstGeom prst="rect">
            <a:avLst/>
          </a:prstGeom>
        </p:spPr>
      </p:pic>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4211" y="1172050"/>
            <a:ext cx="3404614" cy="489061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66867" y="1165755"/>
            <a:ext cx="5246420" cy="4890614"/>
          </a:xfrm>
          <a:prstGeom prst="rect">
            <a:avLst/>
          </a:prstGeom>
        </p:spPr>
      </p:pic>
      <p:sp>
        <p:nvSpPr>
          <p:cNvPr id="6" name="Rectangle 5"/>
          <p:cNvSpPr/>
          <p:nvPr/>
        </p:nvSpPr>
        <p:spPr>
          <a:xfrm>
            <a:off x="5637212" y="292096"/>
            <a:ext cx="4343400" cy="461665"/>
          </a:xfrm>
          <a:prstGeom prst="rect">
            <a:avLst/>
          </a:prstGeom>
        </p:spPr>
        <p:txBody>
          <a:bodyPr wrap="none" lIns="0" tIns="0" rIns="0" bIns="0">
            <a:noAutofit/>
          </a:bodyPr>
          <a:lstStyle/>
          <a:p>
            <a:pPr defTabSz="914274">
              <a:lnSpc>
                <a:spcPct val="90000"/>
              </a:lnSpc>
              <a:spcBef>
                <a:spcPct val="0"/>
              </a:spcBef>
            </a:pPr>
            <a:r>
              <a:rPr lang="en-US" sz="3600" spc="-100" dirty="0">
                <a:ln w="3175">
                  <a:noFill/>
                </a:ln>
                <a:gradFill>
                  <a:gsLst>
                    <a:gs pos="1250">
                      <a:schemeClr val="tx1"/>
                    </a:gs>
                    <a:gs pos="100000">
                      <a:schemeClr val="tx1"/>
                    </a:gs>
                  </a:gsLst>
                  <a:lin ang="5400000" scaled="0"/>
                </a:gradFill>
                <a:latin typeface="+mj-lt"/>
                <a:cs typeface="Segoe UI" pitchFamily="34" charset="0"/>
              </a:rPr>
              <a:t>Tablet is the most social</a:t>
            </a:r>
          </a:p>
        </p:txBody>
      </p:sp>
      <p:sp>
        <p:nvSpPr>
          <p:cNvPr id="48" name="Rectangle 47"/>
          <p:cNvSpPr/>
          <p:nvPr/>
        </p:nvSpPr>
        <p:spPr bwMode="auto">
          <a:xfrm>
            <a:off x="3475689" y="3668551"/>
            <a:ext cx="5237597" cy="2394110"/>
          </a:xfrm>
          <a:prstGeom prst="rect">
            <a:avLst/>
          </a:prstGeom>
          <a:solidFill>
            <a:schemeClr val="tx1">
              <a:lumMod val="50000"/>
              <a:alpha val="69804"/>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ectangle 46"/>
          <p:cNvSpPr/>
          <p:nvPr/>
        </p:nvSpPr>
        <p:spPr>
          <a:xfrm>
            <a:off x="3679230" y="3962400"/>
            <a:ext cx="4853582" cy="1245920"/>
          </a:xfrm>
          <a:prstGeom prst="rect">
            <a:avLst/>
          </a:prstGeom>
        </p:spPr>
        <p:txBody>
          <a:bodyPr wrap="none" lIns="0" tIns="0" rIns="0" bIns="0">
            <a:noAutofit/>
          </a:bodyPr>
          <a:lstStyle/>
          <a:p>
            <a:pPr defTabSz="914274">
              <a:lnSpc>
                <a:spcPct val="90000"/>
              </a:lnSpc>
              <a:spcBef>
                <a:spcPct val="0"/>
              </a:spcBef>
            </a:pPr>
            <a:r>
              <a:rPr lang="en-US" sz="4400" spc="-100" dirty="0" smtClean="0">
                <a:ln w="3175">
                  <a:noFill/>
                </a:ln>
                <a:solidFill>
                  <a:schemeClr val="bg1"/>
                </a:solidFill>
                <a:latin typeface="+mj-lt"/>
                <a:cs typeface="Segoe UI" pitchFamily="34" charset="0"/>
              </a:rPr>
              <a:t>PC is still the </a:t>
            </a:r>
            <a:br>
              <a:rPr lang="en-US" sz="4400" spc="-100" dirty="0" smtClean="0">
                <a:ln w="3175">
                  <a:noFill/>
                </a:ln>
                <a:solidFill>
                  <a:schemeClr val="bg1"/>
                </a:solidFill>
                <a:latin typeface="+mj-lt"/>
                <a:cs typeface="Segoe UI" pitchFamily="34" charset="0"/>
              </a:rPr>
            </a:br>
            <a:r>
              <a:rPr lang="en-US" sz="4400" spc="-100" dirty="0" smtClean="0">
                <a:ln w="3175">
                  <a:noFill/>
                </a:ln>
                <a:solidFill>
                  <a:schemeClr val="bg1"/>
                </a:solidFill>
                <a:latin typeface="+mj-lt"/>
                <a:cs typeface="Segoe UI" pitchFamily="34" charset="0"/>
              </a:rPr>
              <a:t>center of it all.</a:t>
            </a:r>
            <a:endParaRPr lang="en-US" sz="4400" spc="-100" dirty="0">
              <a:ln w="3175">
                <a:noFill/>
              </a:ln>
              <a:solidFill>
                <a:schemeClr val="bg1"/>
              </a:solidFill>
              <a:latin typeface="+mj-lt"/>
              <a:cs typeface="Segoe UI" pitchFamily="34" charset="0"/>
            </a:endParaRPr>
          </a:p>
        </p:txBody>
      </p:sp>
      <p:grpSp>
        <p:nvGrpSpPr>
          <p:cNvPr id="10" name="Group 9"/>
          <p:cNvGrpSpPr/>
          <p:nvPr/>
        </p:nvGrpSpPr>
        <p:grpSpPr>
          <a:xfrm>
            <a:off x="3679231" y="5208320"/>
            <a:ext cx="4260808" cy="659080"/>
            <a:chOff x="7548604" y="5208320"/>
            <a:chExt cx="4260808" cy="659080"/>
          </a:xfrm>
        </p:grpSpPr>
        <p:sp>
          <p:nvSpPr>
            <p:cNvPr id="49" name="TextBox 48"/>
            <p:cNvSpPr txBox="1"/>
            <p:nvPr/>
          </p:nvSpPr>
          <p:spPr>
            <a:xfrm>
              <a:off x="8685212" y="5271160"/>
              <a:ext cx="3124200" cy="533399"/>
            </a:xfrm>
            <a:prstGeom prst="rect">
              <a:avLst/>
            </a:prstGeom>
            <a:noFill/>
          </p:spPr>
          <p:txBody>
            <a:bodyPr wrap="square" lIns="0" tIns="0" rIns="0" bIns="0" rtlCol="0" anchor="t" anchorCtr="0">
              <a:noAutofit/>
            </a:bodyPr>
            <a:lstStyle/>
            <a:p>
              <a:pPr>
                <a:lnSpc>
                  <a:spcPct val="90000"/>
                </a:lnSpc>
              </a:pPr>
              <a:r>
                <a:rPr lang="en-US" sz="1800" dirty="0" smtClean="0">
                  <a:solidFill>
                    <a:schemeClr val="bg1"/>
                  </a:solidFill>
                </a:rPr>
                <a:t>of multi-screen interactions still involve the PC.</a:t>
              </a:r>
            </a:p>
          </p:txBody>
        </p:sp>
        <p:sp>
          <p:nvSpPr>
            <p:cNvPr id="50" name="TextBox 49"/>
            <p:cNvSpPr txBox="1"/>
            <p:nvPr/>
          </p:nvSpPr>
          <p:spPr>
            <a:xfrm>
              <a:off x="7548604" y="5208320"/>
              <a:ext cx="1232308" cy="659080"/>
            </a:xfrm>
            <a:prstGeom prst="rect">
              <a:avLst/>
            </a:prstGeom>
            <a:noFill/>
          </p:spPr>
          <p:txBody>
            <a:bodyPr wrap="square" lIns="0" tIns="0" rIns="0" bIns="0" rtlCol="0" anchor="t" anchorCtr="0">
              <a:noAutofit/>
            </a:bodyPr>
            <a:lstStyle/>
            <a:p>
              <a:pPr>
                <a:lnSpc>
                  <a:spcPct val="90000"/>
                </a:lnSpc>
              </a:pPr>
              <a:r>
                <a:rPr lang="en-US" sz="4400" dirty="0" smtClean="0">
                  <a:solidFill>
                    <a:schemeClr val="bg1"/>
                  </a:solidFill>
                  <a:latin typeface="+mj-lt"/>
                </a:rPr>
                <a:t>69%</a:t>
              </a:r>
            </a:p>
          </p:txBody>
        </p:sp>
      </p:grpSp>
    </p:spTree>
    <p:extLst>
      <p:ext uri="{BB962C8B-B14F-4D97-AF65-F5344CB8AC3E}">
        <p14:creationId xmlns:p14="http://schemas.microsoft.com/office/powerpoint/2010/main" val="1991286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10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25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nodeType="withEffect">
                                  <p:stCondLst>
                                    <p:cond delay="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6" grpId="0"/>
      <p:bldP spid="48"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of Day Matters</a:t>
            </a:r>
          </a:p>
        </p:txBody>
      </p:sp>
      <p:sp>
        <p:nvSpPr>
          <p:cNvPr id="3" name="Text Placeholder 2"/>
          <p:cNvSpPr>
            <a:spLocks noGrp="1"/>
          </p:cNvSpPr>
          <p:nvPr>
            <p:ph type="body" sz="quarter" idx="18"/>
          </p:nvPr>
        </p:nvSpPr>
        <p:spPr/>
        <p:txBody>
          <a:bodyPr/>
          <a:lstStyle/>
          <a:p>
            <a:endParaRPr lang="en-US"/>
          </a:p>
        </p:txBody>
      </p:sp>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l="-1801"/>
          <a:stretch/>
        </p:blipFill>
        <p:spPr>
          <a:xfrm>
            <a:off x="2779711" y="1172047"/>
            <a:ext cx="9409114" cy="4894903"/>
          </a:xfrm>
          <a:prstGeom prst="rect">
            <a:avLst/>
          </a:prstGeom>
        </p:spPr>
      </p:pic>
      <p:sp>
        <p:nvSpPr>
          <p:cNvPr id="7" name="Rectangle 6"/>
          <p:cNvSpPr/>
          <p:nvPr/>
        </p:nvSpPr>
        <p:spPr bwMode="auto">
          <a:xfrm>
            <a:off x="2779711" y="3962400"/>
            <a:ext cx="9388862" cy="2104550"/>
          </a:xfrm>
          <a:prstGeom prst="rect">
            <a:avLst/>
          </a:prstGeom>
          <a:solidFill>
            <a:schemeClr val="bg2">
              <a:lumMod val="25000"/>
              <a:alpha val="7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5484812" y="4191000"/>
            <a:ext cx="6248400" cy="1676400"/>
          </a:xfrm>
          <a:prstGeom prst="rect">
            <a:avLst/>
          </a:prstGeom>
          <a:noFill/>
        </p:spPr>
        <p:txBody>
          <a:bodyPr wrap="square" lIns="0" tIns="0" rIns="0" bIns="0" rtlCol="0" anchor="ctr">
            <a:noAutofit/>
          </a:bodyPr>
          <a:lstStyle/>
          <a:p>
            <a:pPr>
              <a:spcAft>
                <a:spcPts val="600"/>
              </a:spcAft>
            </a:pPr>
            <a:r>
              <a:rPr lang="en-US" sz="2800" dirty="0" smtClean="0">
                <a:solidFill>
                  <a:schemeClr val="bg1"/>
                </a:solidFill>
                <a:latin typeface="+mj-lt"/>
              </a:rPr>
              <a:t>Task-based</a:t>
            </a:r>
          </a:p>
          <a:p>
            <a:pPr>
              <a:spcAft>
                <a:spcPts val="600"/>
              </a:spcAft>
            </a:pPr>
            <a:r>
              <a:rPr lang="en-US" sz="2800" dirty="0" smtClean="0">
                <a:solidFill>
                  <a:schemeClr val="bg1"/>
                </a:solidFill>
                <a:latin typeface="+mj-lt"/>
              </a:rPr>
              <a:t>Practical activities</a:t>
            </a:r>
          </a:p>
        </p:txBody>
      </p:sp>
      <p:sp>
        <p:nvSpPr>
          <p:cNvPr id="11" name="Oval 10"/>
          <p:cNvSpPr/>
          <p:nvPr/>
        </p:nvSpPr>
        <p:spPr bwMode="auto">
          <a:xfrm>
            <a:off x="332260" y="1172048"/>
            <a:ext cx="4894902" cy="4894902"/>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p:nvGrpSpPr>
        <p:grpSpPr>
          <a:xfrm>
            <a:off x="1009483" y="1276269"/>
            <a:ext cx="2007812" cy="3161188"/>
            <a:chOff x="1009483" y="1276269"/>
            <a:chExt cx="2007812" cy="3161188"/>
          </a:xfrm>
        </p:grpSpPr>
        <p:sp>
          <p:nvSpPr>
            <p:cNvPr id="12" name="Rectangle 3"/>
            <p:cNvSpPr/>
            <p:nvPr/>
          </p:nvSpPr>
          <p:spPr bwMode="auto">
            <a:xfrm rot="13810260">
              <a:off x="1843990" y="3264152"/>
              <a:ext cx="338798" cy="2007812"/>
            </a:xfrm>
            <a:custGeom>
              <a:avLst/>
              <a:gdLst>
                <a:gd name="connsiteX0" fmla="*/ 201595 w 685800"/>
                <a:gd name="connsiteY0" fmla="*/ 0 h 4881747"/>
                <a:gd name="connsiteX1" fmla="*/ 484205 w 685800"/>
                <a:gd name="connsiteY1" fmla="*/ 1 h 4881747"/>
                <a:gd name="connsiteX2" fmla="*/ 685800 w 685800"/>
                <a:gd name="connsiteY2" fmla="*/ 4881747 h 4881747"/>
                <a:gd name="connsiteX3" fmla="*/ 0 w 685800"/>
                <a:gd name="connsiteY3" fmla="*/ 4881747 h 4881747"/>
                <a:gd name="connsiteX4" fmla="*/ 201595 w 685800"/>
                <a:gd name="connsiteY4" fmla="*/ 0 h 488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4881747">
                  <a:moveTo>
                    <a:pt x="201595" y="0"/>
                  </a:moveTo>
                  <a:lnTo>
                    <a:pt x="484205" y="1"/>
                  </a:lnTo>
                  <a:lnTo>
                    <a:pt x="685800" y="4881747"/>
                  </a:lnTo>
                  <a:lnTo>
                    <a:pt x="0" y="4881747"/>
                  </a:lnTo>
                  <a:lnTo>
                    <a:pt x="201595" y="0"/>
                  </a:lnTo>
                  <a:close/>
                </a:path>
              </a:pathLst>
            </a:custGeom>
            <a:solidFill>
              <a:srgbClr val="FF9B2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aseline="-25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3"/>
            <p:cNvSpPr/>
            <p:nvPr/>
          </p:nvSpPr>
          <p:spPr bwMode="auto">
            <a:xfrm rot="20833614" flipH="1">
              <a:off x="2407263" y="1276269"/>
              <a:ext cx="189728" cy="2382335"/>
            </a:xfrm>
            <a:custGeom>
              <a:avLst/>
              <a:gdLst>
                <a:gd name="connsiteX0" fmla="*/ 201595 w 685800"/>
                <a:gd name="connsiteY0" fmla="*/ 0 h 4881747"/>
                <a:gd name="connsiteX1" fmla="*/ 484205 w 685800"/>
                <a:gd name="connsiteY1" fmla="*/ 1 h 4881747"/>
                <a:gd name="connsiteX2" fmla="*/ 685800 w 685800"/>
                <a:gd name="connsiteY2" fmla="*/ 4881747 h 4881747"/>
                <a:gd name="connsiteX3" fmla="*/ 0 w 685800"/>
                <a:gd name="connsiteY3" fmla="*/ 4881747 h 4881747"/>
                <a:gd name="connsiteX4" fmla="*/ 201595 w 685800"/>
                <a:gd name="connsiteY4" fmla="*/ 0 h 488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4881747">
                  <a:moveTo>
                    <a:pt x="201595" y="0"/>
                  </a:moveTo>
                  <a:lnTo>
                    <a:pt x="484205" y="1"/>
                  </a:lnTo>
                  <a:lnTo>
                    <a:pt x="685800" y="4881747"/>
                  </a:lnTo>
                  <a:lnTo>
                    <a:pt x="0" y="4881747"/>
                  </a:lnTo>
                  <a:lnTo>
                    <a:pt x="201595" y="0"/>
                  </a:lnTo>
                  <a:close/>
                </a:path>
              </a:pathLst>
            </a:custGeom>
            <a:solidFill>
              <a:srgbClr val="FF9B2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aseline="-25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Oval 16"/>
            <p:cNvSpPr/>
            <p:nvPr/>
          </p:nvSpPr>
          <p:spPr bwMode="auto">
            <a:xfrm flipV="1">
              <a:off x="2596766" y="3436554"/>
              <a:ext cx="365890" cy="365890"/>
            </a:xfrm>
            <a:prstGeom prst="ellipse">
              <a:avLst/>
            </a:prstGeom>
            <a:solidFill>
              <a:srgbClr val="FF9B2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baseline="-250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8" name="TextBox 27"/>
          <p:cNvSpPr txBox="1"/>
          <p:nvPr/>
        </p:nvSpPr>
        <p:spPr>
          <a:xfrm>
            <a:off x="2496995" y="4254176"/>
            <a:ext cx="2030248" cy="736821"/>
          </a:xfrm>
          <a:prstGeom prst="rect">
            <a:avLst/>
          </a:prstGeom>
          <a:noFill/>
        </p:spPr>
        <p:txBody>
          <a:bodyPr wrap="square" lIns="0" tIns="0" rIns="0" bIns="0" rtlCol="0">
            <a:noAutofit/>
          </a:bodyPr>
          <a:lstStyle/>
          <a:p>
            <a:pPr>
              <a:lnSpc>
                <a:spcPct val="90000"/>
              </a:lnSpc>
            </a:pPr>
            <a:r>
              <a:rPr lang="en-US" sz="4000" dirty="0" smtClean="0">
                <a:solidFill>
                  <a:schemeClr val="bg1"/>
                </a:solidFill>
                <a:latin typeface="+mj-lt"/>
              </a:rPr>
              <a:t>Morning</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0" y="1172049"/>
            <a:ext cx="9408554" cy="4892729"/>
          </a:xfrm>
          <a:prstGeom prst="rect">
            <a:avLst/>
          </a:prstGeom>
        </p:spPr>
      </p:pic>
      <p:sp>
        <p:nvSpPr>
          <p:cNvPr id="30" name="Rectangle 29"/>
          <p:cNvSpPr/>
          <p:nvPr/>
        </p:nvSpPr>
        <p:spPr bwMode="auto">
          <a:xfrm>
            <a:off x="9846" y="3960228"/>
            <a:ext cx="9388862" cy="2104550"/>
          </a:xfrm>
          <a:prstGeom prst="rect">
            <a:avLst/>
          </a:prstGeom>
          <a:solidFill>
            <a:schemeClr val="bg2">
              <a:lumMod val="25000"/>
              <a:alpha val="7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379412" y="4174303"/>
            <a:ext cx="6506050" cy="1676400"/>
          </a:xfrm>
          <a:prstGeom prst="rect">
            <a:avLst/>
          </a:prstGeom>
          <a:noFill/>
        </p:spPr>
        <p:txBody>
          <a:bodyPr wrap="square" lIns="0" tIns="0" rIns="0" bIns="0" rtlCol="0" anchor="ctr">
            <a:noAutofit/>
          </a:bodyPr>
          <a:lstStyle/>
          <a:p>
            <a:pPr>
              <a:spcAft>
                <a:spcPts val="600"/>
              </a:spcAft>
            </a:pPr>
            <a:r>
              <a:rPr lang="en-US" sz="2800" dirty="0" smtClean="0">
                <a:solidFill>
                  <a:schemeClr val="bg1"/>
                </a:solidFill>
                <a:latin typeface="+mj-lt"/>
              </a:rPr>
              <a:t>Task-based mixed with</a:t>
            </a:r>
          </a:p>
          <a:p>
            <a:pPr>
              <a:spcAft>
                <a:spcPts val="600"/>
              </a:spcAft>
            </a:pPr>
            <a:r>
              <a:rPr lang="en-US" sz="2800" dirty="0" smtClean="0">
                <a:solidFill>
                  <a:schemeClr val="bg1"/>
                </a:solidFill>
                <a:latin typeface="+mj-lt"/>
              </a:rPr>
              <a:t>Social/enjoyment</a:t>
            </a:r>
          </a:p>
        </p:txBody>
      </p:sp>
      <p:sp>
        <p:nvSpPr>
          <p:cNvPr id="10" name="Oval 9"/>
          <p:cNvSpPr/>
          <p:nvPr/>
        </p:nvSpPr>
        <p:spPr bwMode="auto">
          <a:xfrm>
            <a:off x="7008812" y="1172049"/>
            <a:ext cx="4894902" cy="4894902"/>
          </a:xfrm>
          <a:prstGeom prst="ellipse">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7414098" y="2825717"/>
            <a:ext cx="3913105" cy="1592865"/>
            <a:chOff x="7414098" y="2825717"/>
            <a:chExt cx="3913105" cy="1592865"/>
          </a:xfrm>
        </p:grpSpPr>
        <p:sp>
          <p:nvSpPr>
            <p:cNvPr id="20" name="Rectangle 3"/>
            <p:cNvSpPr/>
            <p:nvPr/>
          </p:nvSpPr>
          <p:spPr bwMode="auto">
            <a:xfrm rot="3262883">
              <a:off x="10153898" y="1991210"/>
              <a:ext cx="338798" cy="2007812"/>
            </a:xfrm>
            <a:custGeom>
              <a:avLst/>
              <a:gdLst>
                <a:gd name="connsiteX0" fmla="*/ 201595 w 685800"/>
                <a:gd name="connsiteY0" fmla="*/ 0 h 4881747"/>
                <a:gd name="connsiteX1" fmla="*/ 484205 w 685800"/>
                <a:gd name="connsiteY1" fmla="*/ 1 h 4881747"/>
                <a:gd name="connsiteX2" fmla="*/ 685800 w 685800"/>
                <a:gd name="connsiteY2" fmla="*/ 4881747 h 4881747"/>
                <a:gd name="connsiteX3" fmla="*/ 0 w 685800"/>
                <a:gd name="connsiteY3" fmla="*/ 4881747 h 4881747"/>
                <a:gd name="connsiteX4" fmla="*/ 201595 w 685800"/>
                <a:gd name="connsiteY4" fmla="*/ 0 h 488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4881747">
                  <a:moveTo>
                    <a:pt x="201595" y="0"/>
                  </a:moveTo>
                  <a:lnTo>
                    <a:pt x="484205" y="1"/>
                  </a:lnTo>
                  <a:lnTo>
                    <a:pt x="685800" y="4881747"/>
                  </a:lnTo>
                  <a:lnTo>
                    <a:pt x="0" y="4881747"/>
                  </a:lnTo>
                  <a:lnTo>
                    <a:pt x="201595" y="0"/>
                  </a:lnTo>
                  <a:close/>
                </a:path>
              </a:pathLst>
            </a:custGeom>
            <a:solidFill>
              <a:srgbClr val="008E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aseline="-25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3"/>
            <p:cNvSpPr/>
            <p:nvPr/>
          </p:nvSpPr>
          <p:spPr bwMode="auto">
            <a:xfrm rot="13748653" flipH="1">
              <a:off x="8510402" y="3132550"/>
              <a:ext cx="189728" cy="2382335"/>
            </a:xfrm>
            <a:custGeom>
              <a:avLst/>
              <a:gdLst>
                <a:gd name="connsiteX0" fmla="*/ 201595 w 685800"/>
                <a:gd name="connsiteY0" fmla="*/ 0 h 4881747"/>
                <a:gd name="connsiteX1" fmla="*/ 484205 w 685800"/>
                <a:gd name="connsiteY1" fmla="*/ 1 h 4881747"/>
                <a:gd name="connsiteX2" fmla="*/ 685800 w 685800"/>
                <a:gd name="connsiteY2" fmla="*/ 4881747 h 4881747"/>
                <a:gd name="connsiteX3" fmla="*/ 0 w 685800"/>
                <a:gd name="connsiteY3" fmla="*/ 4881747 h 4881747"/>
                <a:gd name="connsiteX4" fmla="*/ 201595 w 685800"/>
                <a:gd name="connsiteY4" fmla="*/ 0 h 488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4881747">
                  <a:moveTo>
                    <a:pt x="201595" y="0"/>
                  </a:moveTo>
                  <a:lnTo>
                    <a:pt x="484205" y="1"/>
                  </a:lnTo>
                  <a:lnTo>
                    <a:pt x="685800" y="4881747"/>
                  </a:lnTo>
                  <a:lnTo>
                    <a:pt x="0" y="4881747"/>
                  </a:lnTo>
                  <a:lnTo>
                    <a:pt x="201595" y="0"/>
                  </a:lnTo>
                  <a:close/>
                </a:path>
              </a:pathLst>
            </a:custGeom>
            <a:solidFill>
              <a:srgbClr val="008E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aseline="-25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Oval 21"/>
            <p:cNvSpPr/>
            <p:nvPr/>
          </p:nvSpPr>
          <p:spPr bwMode="auto">
            <a:xfrm flipV="1">
              <a:off x="9281895" y="3435468"/>
              <a:ext cx="365890" cy="365890"/>
            </a:xfrm>
            <a:prstGeom prst="ellipse">
              <a:avLst/>
            </a:prstGeom>
            <a:solidFill>
              <a:srgbClr val="008E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baseline="-250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1" name="TextBox 30"/>
          <p:cNvSpPr txBox="1"/>
          <p:nvPr/>
        </p:nvSpPr>
        <p:spPr>
          <a:xfrm>
            <a:off x="7770812" y="2237692"/>
            <a:ext cx="2030248" cy="736821"/>
          </a:xfrm>
          <a:prstGeom prst="rect">
            <a:avLst/>
          </a:prstGeom>
          <a:noFill/>
        </p:spPr>
        <p:txBody>
          <a:bodyPr wrap="square" lIns="0" tIns="0" rIns="0" bIns="0" rtlCol="0">
            <a:noAutofit/>
          </a:bodyPr>
          <a:lstStyle/>
          <a:p>
            <a:pPr>
              <a:lnSpc>
                <a:spcPct val="90000"/>
              </a:lnSpc>
            </a:pPr>
            <a:r>
              <a:rPr lang="en-US" sz="4000" dirty="0" smtClean="0">
                <a:solidFill>
                  <a:schemeClr val="bg1"/>
                </a:solidFill>
                <a:latin typeface="+mj-lt"/>
              </a:rPr>
              <a:t>Mid-Day</a:t>
            </a:r>
          </a:p>
        </p:txBody>
      </p:sp>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79711" y="1173612"/>
            <a:ext cx="9409114" cy="4889602"/>
          </a:xfrm>
          <a:prstGeom prst="rect">
            <a:avLst/>
          </a:prstGeom>
        </p:spPr>
      </p:pic>
      <p:sp>
        <p:nvSpPr>
          <p:cNvPr id="33" name="Rectangle 32"/>
          <p:cNvSpPr/>
          <p:nvPr/>
        </p:nvSpPr>
        <p:spPr bwMode="auto">
          <a:xfrm>
            <a:off x="2799963" y="3958664"/>
            <a:ext cx="9388862" cy="2104550"/>
          </a:xfrm>
          <a:prstGeom prst="rect">
            <a:avLst/>
          </a:prstGeom>
          <a:solidFill>
            <a:schemeClr val="bg2">
              <a:lumMod val="25000"/>
              <a:alpha val="7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TextBox 34"/>
          <p:cNvSpPr txBox="1"/>
          <p:nvPr/>
        </p:nvSpPr>
        <p:spPr>
          <a:xfrm>
            <a:off x="5713412" y="4187264"/>
            <a:ext cx="6040052" cy="1676400"/>
          </a:xfrm>
          <a:prstGeom prst="rect">
            <a:avLst/>
          </a:prstGeom>
          <a:noFill/>
        </p:spPr>
        <p:txBody>
          <a:bodyPr wrap="square" lIns="0" tIns="0" rIns="0" bIns="0" rtlCol="0" anchor="ctr">
            <a:noAutofit/>
          </a:bodyPr>
          <a:lstStyle/>
          <a:p>
            <a:pPr>
              <a:spcAft>
                <a:spcPts val="600"/>
              </a:spcAft>
            </a:pPr>
            <a:r>
              <a:rPr lang="en-US" sz="2800" dirty="0" smtClean="0">
                <a:solidFill>
                  <a:schemeClr val="bg1"/>
                </a:solidFill>
                <a:latin typeface="+mj-lt"/>
              </a:rPr>
              <a:t>Relaxation</a:t>
            </a:r>
          </a:p>
          <a:p>
            <a:pPr>
              <a:spcAft>
                <a:spcPts val="600"/>
              </a:spcAft>
            </a:pPr>
            <a:r>
              <a:rPr lang="en-US" sz="2800" dirty="0" smtClean="0">
                <a:solidFill>
                  <a:schemeClr val="bg1"/>
                </a:solidFill>
                <a:latin typeface="+mj-lt"/>
              </a:rPr>
              <a:t>Social/Enjoyment</a:t>
            </a:r>
          </a:p>
        </p:txBody>
      </p:sp>
      <p:sp>
        <p:nvSpPr>
          <p:cNvPr id="5" name="Oval 4"/>
          <p:cNvSpPr/>
          <p:nvPr/>
        </p:nvSpPr>
        <p:spPr bwMode="auto">
          <a:xfrm>
            <a:off x="332261" y="1172049"/>
            <a:ext cx="4894902" cy="4894902"/>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936400" y="2808190"/>
            <a:ext cx="2026257" cy="3005565"/>
            <a:chOff x="936400" y="2808190"/>
            <a:chExt cx="2026257" cy="3005565"/>
          </a:xfrm>
        </p:grpSpPr>
        <p:sp>
          <p:nvSpPr>
            <p:cNvPr id="23" name="Rectangle 3"/>
            <p:cNvSpPr/>
            <p:nvPr/>
          </p:nvSpPr>
          <p:spPr bwMode="auto">
            <a:xfrm rot="18422173">
              <a:off x="1770907" y="1973683"/>
              <a:ext cx="338798" cy="2007812"/>
            </a:xfrm>
            <a:custGeom>
              <a:avLst/>
              <a:gdLst>
                <a:gd name="connsiteX0" fmla="*/ 201595 w 685800"/>
                <a:gd name="connsiteY0" fmla="*/ 0 h 4881747"/>
                <a:gd name="connsiteX1" fmla="*/ 484205 w 685800"/>
                <a:gd name="connsiteY1" fmla="*/ 1 h 4881747"/>
                <a:gd name="connsiteX2" fmla="*/ 685800 w 685800"/>
                <a:gd name="connsiteY2" fmla="*/ 4881747 h 4881747"/>
                <a:gd name="connsiteX3" fmla="*/ 0 w 685800"/>
                <a:gd name="connsiteY3" fmla="*/ 4881747 h 4881747"/>
                <a:gd name="connsiteX4" fmla="*/ 201595 w 685800"/>
                <a:gd name="connsiteY4" fmla="*/ 0 h 488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4881747">
                  <a:moveTo>
                    <a:pt x="201595" y="0"/>
                  </a:moveTo>
                  <a:lnTo>
                    <a:pt x="484205" y="1"/>
                  </a:lnTo>
                  <a:lnTo>
                    <a:pt x="685800" y="4881747"/>
                  </a:lnTo>
                  <a:lnTo>
                    <a:pt x="0" y="4881747"/>
                  </a:lnTo>
                  <a:lnTo>
                    <a:pt x="201595" y="0"/>
                  </a:lnTo>
                  <a:close/>
                </a:path>
              </a:pathLst>
            </a:custGeom>
            <a:solidFill>
              <a:srgbClr val="C00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aseline="-25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3"/>
            <p:cNvSpPr/>
            <p:nvPr/>
          </p:nvSpPr>
          <p:spPr bwMode="auto">
            <a:xfrm rot="12480000" flipH="1">
              <a:off x="2167814" y="3431420"/>
              <a:ext cx="189728" cy="2382335"/>
            </a:xfrm>
            <a:custGeom>
              <a:avLst/>
              <a:gdLst>
                <a:gd name="connsiteX0" fmla="*/ 201595 w 685800"/>
                <a:gd name="connsiteY0" fmla="*/ 0 h 4881747"/>
                <a:gd name="connsiteX1" fmla="*/ 484205 w 685800"/>
                <a:gd name="connsiteY1" fmla="*/ 1 h 4881747"/>
                <a:gd name="connsiteX2" fmla="*/ 685800 w 685800"/>
                <a:gd name="connsiteY2" fmla="*/ 4881747 h 4881747"/>
                <a:gd name="connsiteX3" fmla="*/ 0 w 685800"/>
                <a:gd name="connsiteY3" fmla="*/ 4881747 h 4881747"/>
                <a:gd name="connsiteX4" fmla="*/ 201595 w 685800"/>
                <a:gd name="connsiteY4" fmla="*/ 0 h 488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4881747">
                  <a:moveTo>
                    <a:pt x="201595" y="0"/>
                  </a:moveTo>
                  <a:lnTo>
                    <a:pt x="484205" y="1"/>
                  </a:lnTo>
                  <a:lnTo>
                    <a:pt x="685800" y="4881747"/>
                  </a:lnTo>
                  <a:lnTo>
                    <a:pt x="0" y="4881747"/>
                  </a:lnTo>
                  <a:lnTo>
                    <a:pt x="201595" y="0"/>
                  </a:lnTo>
                  <a:close/>
                </a:path>
              </a:pathLst>
            </a:custGeom>
            <a:solidFill>
              <a:srgbClr val="C00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aseline="-25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Oval 26"/>
            <p:cNvSpPr/>
            <p:nvPr/>
          </p:nvSpPr>
          <p:spPr bwMode="auto">
            <a:xfrm flipV="1">
              <a:off x="2596767" y="3436555"/>
              <a:ext cx="365890" cy="365890"/>
            </a:xfrm>
            <a:prstGeom prst="ellipse">
              <a:avLst/>
            </a:prstGeom>
            <a:solidFill>
              <a:srgbClr val="C00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baseline="-250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4" name="TextBox 33"/>
          <p:cNvSpPr txBox="1"/>
          <p:nvPr/>
        </p:nvSpPr>
        <p:spPr>
          <a:xfrm>
            <a:off x="2334216" y="2237693"/>
            <a:ext cx="2030248" cy="736821"/>
          </a:xfrm>
          <a:prstGeom prst="rect">
            <a:avLst/>
          </a:prstGeom>
          <a:noFill/>
        </p:spPr>
        <p:txBody>
          <a:bodyPr wrap="square" lIns="0" tIns="0" rIns="0" bIns="0" rtlCol="0">
            <a:noAutofit/>
          </a:bodyPr>
          <a:lstStyle/>
          <a:p>
            <a:pPr>
              <a:lnSpc>
                <a:spcPct val="90000"/>
              </a:lnSpc>
            </a:pPr>
            <a:r>
              <a:rPr lang="en-US" sz="4000" dirty="0" smtClean="0">
                <a:solidFill>
                  <a:schemeClr val="bg1"/>
                </a:solidFill>
                <a:latin typeface="+mj-lt"/>
              </a:rPr>
              <a:t>Evening</a:t>
            </a:r>
          </a:p>
        </p:txBody>
      </p:sp>
      <p:sp>
        <p:nvSpPr>
          <p:cNvPr id="36" name="Oval 35"/>
          <p:cNvSpPr/>
          <p:nvPr/>
        </p:nvSpPr>
        <p:spPr bwMode="auto">
          <a:xfrm>
            <a:off x="332260" y="1172049"/>
            <a:ext cx="4894902" cy="4894902"/>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7008812" y="1172049"/>
            <a:ext cx="4894902" cy="4894902"/>
          </a:xfrm>
          <a:prstGeom prst="ellipse">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81727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250"/>
                                        <p:tgtEl>
                                          <p:spTgt spid="28"/>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250"/>
                                        <p:tgtEl>
                                          <p:spTgt spid="36"/>
                                        </p:tgtEl>
                                      </p:cBhvr>
                                    </p:animEffect>
                                  </p:childTnLst>
                                </p:cTn>
                              </p:par>
                              <p:par>
                                <p:cTn id="28" presetID="42" presetClass="path" presetSubtype="0" accel="50000" decel="50000" fill="hold" grpId="0" nodeType="withEffect">
                                  <p:stCondLst>
                                    <p:cond delay="0"/>
                                  </p:stCondLst>
                                  <p:childTnLst>
                                    <p:animMotion origin="layout" path="M -3.60083E-6 2.22222E-6 L 0.55342 -0.00486 " pathEditMode="relative" rAng="0" ptsTypes="AA">
                                      <p:cBhvr>
                                        <p:cTn id="29" dur="3500" fill="hold"/>
                                        <p:tgtEl>
                                          <p:spTgt spid="36"/>
                                        </p:tgtEl>
                                        <p:attrNameLst>
                                          <p:attrName>ppt_x</p:attrName>
                                          <p:attrName>ppt_y</p:attrName>
                                        </p:attrNameLst>
                                      </p:cBhvr>
                                      <p:rCtr x="27671" y="-255"/>
                                    </p:animMotion>
                                  </p:childTnLst>
                                </p:cTn>
                              </p:par>
                              <p:par>
                                <p:cTn id="30" presetID="1" presetClass="emph" presetSubtype="2" fill="hold" nodeType="withEffect">
                                  <p:stCondLst>
                                    <p:cond delay="0"/>
                                  </p:stCondLst>
                                  <p:childTnLst>
                                    <p:animClr clrSpc="rgb" dir="cw">
                                      <p:cBhvr>
                                        <p:cTn id="31" dur="3500" fill="hold"/>
                                        <p:tgtEl>
                                          <p:spTgt spid="36"/>
                                        </p:tgtEl>
                                        <p:attrNameLst>
                                          <p:attrName>fillcolor</p:attrName>
                                        </p:attrNameLst>
                                      </p:cBhvr>
                                      <p:to>
                                        <a:srgbClr val="0082B3"/>
                                      </p:to>
                                    </p:animClr>
                                    <p:set>
                                      <p:cBhvr>
                                        <p:cTn id="32" dur="3500" fill="hold"/>
                                        <p:tgtEl>
                                          <p:spTgt spid="36"/>
                                        </p:tgtEl>
                                        <p:attrNameLst>
                                          <p:attrName>fill.type</p:attrName>
                                        </p:attrNameLst>
                                      </p:cBhvr>
                                      <p:to>
                                        <p:strVal val="solid"/>
                                      </p:to>
                                    </p:set>
                                    <p:set>
                                      <p:cBhvr>
                                        <p:cTn id="33" dur="3500" fill="hold"/>
                                        <p:tgtEl>
                                          <p:spTgt spid="36"/>
                                        </p:tgtEl>
                                        <p:attrNameLst>
                                          <p:attrName>fill.on</p:attrName>
                                        </p:attrNameLst>
                                      </p:cBhvr>
                                      <p:to>
                                        <p:strVal val="true"/>
                                      </p:to>
                                    </p:set>
                                  </p:childTnLst>
                                </p:cTn>
                              </p:par>
                              <p:par>
                                <p:cTn id="34" presetID="10" presetClass="exit" presetSubtype="0" fill="hold" grpId="2" nodeType="withEffect">
                                  <p:stCondLst>
                                    <p:cond delay="1750"/>
                                  </p:stCondLst>
                                  <p:childTnLst>
                                    <p:animEffect transition="out" filter="fade">
                                      <p:cBhvr>
                                        <p:cTn id="35" dur="1250"/>
                                        <p:tgtEl>
                                          <p:spTgt spid="36"/>
                                        </p:tgtEl>
                                      </p:cBhvr>
                                    </p:animEffect>
                                    <p:set>
                                      <p:cBhvr>
                                        <p:cTn id="36" dur="1" fill="hold">
                                          <p:stCondLst>
                                            <p:cond delay="1249"/>
                                          </p:stCondLst>
                                        </p:cTn>
                                        <p:tgtEl>
                                          <p:spTgt spid="3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par>
                                <p:cTn id="55" presetID="10" presetClass="entr" presetSubtype="0" fill="hold" nodeType="withEffect">
                                  <p:stCondLst>
                                    <p:cond delay="125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2250"/>
                                        <p:tgtEl>
                                          <p:spTgt spid="6"/>
                                        </p:tgtEl>
                                      </p:cBhvr>
                                    </p:animEffect>
                                  </p:childTnLst>
                                </p:cTn>
                              </p:par>
                              <p:par>
                                <p:cTn id="58" presetID="10" presetClass="entr" presetSubtype="0" fill="hold" grpId="0" nodeType="withEffect">
                                  <p:stCondLst>
                                    <p:cond delay="175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750"/>
                                        <p:tgtEl>
                                          <p:spTgt spid="10"/>
                                        </p:tgtEl>
                                      </p:cBhvr>
                                    </p:animEffect>
                                  </p:childTnLst>
                                </p:cTn>
                              </p:par>
                              <p:par>
                                <p:cTn id="61" presetID="10" presetClass="entr" presetSubtype="0" fill="hold" nodeType="withEffect">
                                  <p:stCondLst>
                                    <p:cond delay="325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125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2750"/>
                                        <p:tgtEl>
                                          <p:spTgt spid="31"/>
                                        </p:tgtEl>
                                      </p:cBhvr>
                                    </p:animEffect>
                                  </p:childTnLst>
                                </p:cTn>
                              </p:par>
                              <p:par>
                                <p:cTn id="67" presetID="10" presetClass="entr" presetSubtype="0" fill="hold" grpId="0" nodeType="withEffect">
                                  <p:stCondLst>
                                    <p:cond delay="325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375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750"/>
                                        <p:tgtEl>
                                          <p:spTgt spid="37"/>
                                        </p:tgtEl>
                                      </p:cBhvr>
                                    </p:animEffect>
                                  </p:childTnLst>
                                </p:cTn>
                              </p:par>
                              <p:par>
                                <p:cTn id="78" presetID="42" presetClass="path" presetSubtype="0" accel="50000" decel="50000" fill="hold" grpId="1" nodeType="withEffect">
                                  <p:stCondLst>
                                    <p:cond delay="0"/>
                                  </p:stCondLst>
                                  <p:childTnLst>
                                    <p:animMotion origin="layout" path="M 0.00312 -0.00555 L -0.54781 -3.33333E-6 " pathEditMode="relative" rAng="0" ptsTypes="AA">
                                      <p:cBhvr>
                                        <p:cTn id="79" dur="3500" fill="hold"/>
                                        <p:tgtEl>
                                          <p:spTgt spid="37"/>
                                        </p:tgtEl>
                                        <p:attrNameLst>
                                          <p:attrName>ppt_x</p:attrName>
                                          <p:attrName>ppt_y</p:attrName>
                                        </p:attrNameLst>
                                      </p:cBhvr>
                                      <p:rCtr x="-27553" y="278"/>
                                    </p:animMotion>
                                  </p:childTnLst>
                                </p:cTn>
                              </p:par>
                              <p:par>
                                <p:cTn id="80" presetID="1" presetClass="emph" presetSubtype="2" fill="hold" nodeType="withEffect">
                                  <p:stCondLst>
                                    <p:cond delay="0"/>
                                  </p:stCondLst>
                                  <p:childTnLst>
                                    <p:animClr clrSpc="rgb" dir="cw">
                                      <p:cBhvr>
                                        <p:cTn id="81" dur="3500" fill="hold"/>
                                        <p:tgtEl>
                                          <p:spTgt spid="37"/>
                                        </p:tgtEl>
                                        <p:attrNameLst>
                                          <p:attrName>fillcolor</p:attrName>
                                        </p:attrNameLst>
                                      </p:cBhvr>
                                      <p:to>
                                        <a:schemeClr val="accent2"/>
                                      </p:to>
                                    </p:animClr>
                                    <p:set>
                                      <p:cBhvr>
                                        <p:cTn id="82" dur="3500" fill="hold"/>
                                        <p:tgtEl>
                                          <p:spTgt spid="37"/>
                                        </p:tgtEl>
                                        <p:attrNameLst>
                                          <p:attrName>fill.type</p:attrName>
                                        </p:attrNameLst>
                                      </p:cBhvr>
                                      <p:to>
                                        <p:strVal val="solid"/>
                                      </p:to>
                                    </p:set>
                                    <p:set>
                                      <p:cBhvr>
                                        <p:cTn id="83" dur="3500" fill="hold"/>
                                        <p:tgtEl>
                                          <p:spTgt spid="37"/>
                                        </p:tgtEl>
                                        <p:attrNameLst>
                                          <p:attrName>fill.on</p:attrName>
                                        </p:attrNameLst>
                                      </p:cBhvr>
                                      <p:to>
                                        <p:strVal val="true"/>
                                      </p:to>
                                    </p:set>
                                  </p:childTnLst>
                                </p:cTn>
                              </p:par>
                              <p:par>
                                <p:cTn id="84" presetID="10" presetClass="exit" presetSubtype="0" fill="hold" grpId="2" nodeType="withEffect">
                                  <p:stCondLst>
                                    <p:cond delay="1750"/>
                                  </p:stCondLst>
                                  <p:childTnLst>
                                    <p:animEffect transition="out" filter="fade">
                                      <p:cBhvr>
                                        <p:cTn id="85" dur="1250"/>
                                        <p:tgtEl>
                                          <p:spTgt spid="37"/>
                                        </p:tgtEl>
                                      </p:cBhvr>
                                    </p:animEffect>
                                    <p:set>
                                      <p:cBhvr>
                                        <p:cTn id="86" dur="1" fill="hold">
                                          <p:stCondLst>
                                            <p:cond delay="1249"/>
                                          </p:stCondLst>
                                        </p:cTn>
                                        <p:tgtEl>
                                          <p:spTgt spid="3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0"/>
                                        </p:tgtEl>
                                      </p:cBhvr>
                                    </p:animEffect>
                                    <p:set>
                                      <p:cBhvr>
                                        <p:cTn id="92" dur="1" fill="hold">
                                          <p:stCondLst>
                                            <p:cond delay="499"/>
                                          </p:stCondLst>
                                        </p:cTn>
                                        <p:tgtEl>
                                          <p:spTgt spid="1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31"/>
                                        </p:tgtEl>
                                      </p:cBhvr>
                                    </p:animEffect>
                                    <p:set>
                                      <p:cBhvr>
                                        <p:cTn id="98" dur="1" fill="hold">
                                          <p:stCondLst>
                                            <p:cond delay="499"/>
                                          </p:stCondLst>
                                        </p:cTn>
                                        <p:tgtEl>
                                          <p:spTgt spid="31"/>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30"/>
                                        </p:tgtEl>
                                      </p:cBhvr>
                                    </p:animEffect>
                                    <p:set>
                                      <p:cBhvr>
                                        <p:cTn id="101" dur="1" fill="hold">
                                          <p:stCondLst>
                                            <p:cond delay="499"/>
                                          </p:stCondLst>
                                        </p:cTn>
                                        <p:tgtEl>
                                          <p:spTgt spid="30"/>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32"/>
                                        </p:tgtEl>
                                      </p:cBhvr>
                                    </p:animEffect>
                                    <p:set>
                                      <p:cBhvr>
                                        <p:cTn id="104" dur="1" fill="hold">
                                          <p:stCondLst>
                                            <p:cond delay="499"/>
                                          </p:stCondLst>
                                        </p:cTn>
                                        <p:tgtEl>
                                          <p:spTgt spid="32"/>
                                        </p:tgtEl>
                                        <p:attrNameLst>
                                          <p:attrName>style.visibility</p:attrName>
                                        </p:attrNameLst>
                                      </p:cBhvr>
                                      <p:to>
                                        <p:strVal val="hidden"/>
                                      </p:to>
                                    </p:set>
                                  </p:childTnLst>
                                </p:cTn>
                              </p:par>
                              <p:par>
                                <p:cTn id="105" presetID="10" presetClass="entr" presetSubtype="0" fill="hold" nodeType="withEffect">
                                  <p:stCondLst>
                                    <p:cond delay="150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2250"/>
                                        <p:tgtEl>
                                          <p:spTgt spid="15"/>
                                        </p:tgtEl>
                                      </p:cBhvr>
                                    </p:animEffect>
                                  </p:childTnLst>
                                </p:cTn>
                              </p:par>
                              <p:par>
                                <p:cTn id="108" presetID="10" presetClass="entr" presetSubtype="0" fill="hold" grpId="0" nodeType="withEffect">
                                  <p:stCondLst>
                                    <p:cond delay="1750"/>
                                  </p:stCondLst>
                                  <p:childTnLst>
                                    <p:set>
                                      <p:cBhvr>
                                        <p:cTn id="109" dur="1" fill="hold">
                                          <p:stCondLst>
                                            <p:cond delay="0"/>
                                          </p:stCondLst>
                                        </p:cTn>
                                        <p:tgtEl>
                                          <p:spTgt spid="5"/>
                                        </p:tgtEl>
                                        <p:attrNameLst>
                                          <p:attrName>style.visibility</p:attrName>
                                        </p:attrNameLst>
                                      </p:cBhvr>
                                      <p:to>
                                        <p:strVal val="visible"/>
                                      </p:to>
                                    </p:set>
                                    <p:animEffect transition="in" filter="fade">
                                      <p:cBhvr>
                                        <p:cTn id="110" dur="1750"/>
                                        <p:tgtEl>
                                          <p:spTgt spid="5"/>
                                        </p:tgtEl>
                                      </p:cBhvr>
                                    </p:animEffect>
                                  </p:childTnLst>
                                </p:cTn>
                              </p:par>
                              <p:par>
                                <p:cTn id="111" presetID="10" presetClass="entr" presetSubtype="0" fill="hold" nodeType="withEffect">
                                  <p:stCondLst>
                                    <p:cond delay="325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500"/>
                                        <p:tgtEl>
                                          <p:spTgt spid="4"/>
                                        </p:tgtEl>
                                      </p:cBhvr>
                                    </p:animEffect>
                                  </p:childTnLst>
                                </p:cTn>
                              </p:par>
                              <p:par>
                                <p:cTn id="114" presetID="10" presetClass="entr" presetSubtype="0" fill="hold" grpId="0" nodeType="withEffect">
                                  <p:stCondLst>
                                    <p:cond delay="125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2750"/>
                                        <p:tgtEl>
                                          <p:spTgt spid="34"/>
                                        </p:tgtEl>
                                      </p:cBhvr>
                                    </p:animEffect>
                                  </p:childTnLst>
                                </p:cTn>
                              </p:par>
                              <p:par>
                                <p:cTn id="117" presetID="10" presetClass="entr" presetSubtype="0" fill="hold" grpId="0" nodeType="withEffect">
                                  <p:stCondLst>
                                    <p:cond delay="325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500"/>
                                        <p:tgtEl>
                                          <p:spTgt spid="33"/>
                                        </p:tgtEl>
                                      </p:cBhvr>
                                    </p:animEffect>
                                  </p:childTnLst>
                                </p:cTn>
                              </p:par>
                              <p:par>
                                <p:cTn id="120" presetID="10" presetClass="entr" presetSubtype="0" fill="hold" grpId="0" nodeType="withEffect">
                                  <p:stCondLst>
                                    <p:cond delay="375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9" grpId="0"/>
      <p:bldP spid="29" grpId="1"/>
      <p:bldP spid="11" grpId="0" animBg="1"/>
      <p:bldP spid="11" grpId="1" animBg="1"/>
      <p:bldP spid="28" grpId="0"/>
      <p:bldP spid="28" grpId="1"/>
      <p:bldP spid="30" grpId="0" animBg="1"/>
      <p:bldP spid="30" grpId="1" animBg="1"/>
      <p:bldP spid="32" grpId="0"/>
      <p:bldP spid="32" grpId="1"/>
      <p:bldP spid="10" grpId="0" animBg="1"/>
      <p:bldP spid="10" grpId="1" animBg="1"/>
      <p:bldP spid="31" grpId="0"/>
      <p:bldP spid="31" grpId="1"/>
      <p:bldP spid="33" grpId="0" animBg="1"/>
      <p:bldP spid="35" grpId="0"/>
      <p:bldP spid="5" grpId="0" animBg="1"/>
      <p:bldP spid="34" grpId="0"/>
      <p:bldP spid="36" grpId="0" animBg="1"/>
      <p:bldP spid="36" grpId="1" animBg="1"/>
      <p:bldP spid="36" grpId="2" animBg="1"/>
      <p:bldP spid="37" grpId="0" animBg="1"/>
      <p:bldP spid="37" grpId="1" animBg="1"/>
      <p:bldP spid="3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behind our </a:t>
            </a:r>
            <a:br>
              <a:rPr lang="en-US" dirty="0" smtClean="0"/>
            </a:br>
            <a:r>
              <a:rPr lang="en-US" dirty="0" smtClean="0"/>
              <a:t>Multi-screening Behavior</a:t>
            </a:r>
            <a:endParaRPr lang="en-US" dirty="0"/>
          </a:p>
        </p:txBody>
      </p:sp>
    </p:spTree>
    <p:extLst>
      <p:ext uri="{BB962C8B-B14F-4D97-AF65-F5344CB8AC3E}">
        <p14:creationId xmlns:p14="http://schemas.microsoft.com/office/powerpoint/2010/main" val="149982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Four Types of </a:t>
            </a:r>
            <a:r>
              <a:rPr lang="en-US" dirty="0" smtClean="0"/>
              <a:t>Multi-screen </a:t>
            </a:r>
            <a:r>
              <a:rPr lang="en-US" dirty="0"/>
              <a:t>Behavior</a:t>
            </a:r>
          </a:p>
        </p:txBody>
      </p:sp>
      <p:sp>
        <p:nvSpPr>
          <p:cNvPr id="9" name="Rectangle 8"/>
          <p:cNvSpPr/>
          <p:nvPr/>
        </p:nvSpPr>
        <p:spPr bwMode="auto">
          <a:xfrm>
            <a:off x="9215437" y="1172049"/>
            <a:ext cx="2971799" cy="4890614"/>
          </a:xfrm>
          <a:prstGeom prst="rect">
            <a:avLst/>
          </a:prstGeom>
          <a:solidFill>
            <a:schemeClr val="tx2"/>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Rectangle 6"/>
          <p:cNvSpPr/>
          <p:nvPr/>
        </p:nvSpPr>
        <p:spPr bwMode="auto">
          <a:xfrm>
            <a:off x="3072342" y="1172049"/>
            <a:ext cx="2971800" cy="4890614"/>
          </a:xfrm>
          <a:prstGeom prst="rect">
            <a:avLst/>
          </a:prstGeom>
          <a:solidFill>
            <a:schemeClr val="accent2"/>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ectangle 7"/>
          <p:cNvSpPr/>
          <p:nvPr/>
        </p:nvSpPr>
        <p:spPr bwMode="auto">
          <a:xfrm>
            <a:off x="6144684" y="1172049"/>
            <a:ext cx="2971800" cy="4890614"/>
          </a:xfrm>
          <a:prstGeom prst="rect">
            <a:avLst/>
          </a:prstGeom>
          <a:solidFill>
            <a:schemeClr val="accent6"/>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 name="Rectangle 17"/>
          <p:cNvSpPr/>
          <p:nvPr/>
        </p:nvSpPr>
        <p:spPr bwMode="auto">
          <a:xfrm>
            <a:off x="-1588" y="1172049"/>
            <a:ext cx="2971800" cy="489061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8"/>
          </p:nvPr>
        </p:nvSpPr>
        <p:spPr>
          <a:xfrm>
            <a:off x="330886" y="6004896"/>
            <a:ext cx="11387104" cy="588362"/>
          </a:xfrm>
        </p:spPr>
        <p:txBody>
          <a:bodyPr/>
          <a:lstStyle/>
          <a:p>
            <a:r>
              <a:rPr lang="en-US" dirty="0"/>
              <a:t>Source: ‘Cross Screen Engagement,” Flamingo &amp; </a:t>
            </a:r>
            <a:r>
              <a:rPr lang="en-US" dirty="0" err="1"/>
              <a:t>Ipsos</a:t>
            </a:r>
            <a:r>
              <a:rPr lang="en-US" dirty="0"/>
              <a:t> OTX, commissioned Qualitative, study of USA, Australia, Brazil, Canada &amp; UK conducted online and in personal interviews; Quantitative Sample = </a:t>
            </a:r>
            <a:r>
              <a:rPr lang="en-US" dirty="0" smtClean="0"/>
              <a:t>1035 </a:t>
            </a:r>
            <a:r>
              <a:rPr lang="en-US" dirty="0"/>
              <a:t>(USA) </a:t>
            </a:r>
          </a:p>
          <a:p>
            <a:endParaRPr lang="en-US" dirty="0"/>
          </a:p>
          <a:p>
            <a:endParaRPr lang="en-US" dirty="0"/>
          </a:p>
        </p:txBody>
      </p:sp>
      <p:sp>
        <p:nvSpPr>
          <p:cNvPr id="2" name="TextBox 1"/>
          <p:cNvSpPr txBox="1"/>
          <p:nvPr/>
        </p:nvSpPr>
        <p:spPr>
          <a:xfrm>
            <a:off x="9367837" y="3639127"/>
            <a:ext cx="2436811" cy="627864"/>
          </a:xfrm>
          <a:prstGeom prst="rect">
            <a:avLst/>
          </a:prstGeom>
          <a:noFill/>
        </p:spPr>
        <p:txBody>
          <a:bodyPr wrap="square" lIns="0" tIns="0" rIns="0" bIns="0" rtlCol="0">
            <a:noAutofit/>
          </a:bodyPr>
          <a:lstStyle/>
          <a:p>
            <a:pPr>
              <a:lnSpc>
                <a:spcPct val="90000"/>
              </a:lnSpc>
            </a:pPr>
            <a:r>
              <a:rPr lang="en-US" sz="2800" dirty="0" smtClean="0">
                <a:solidFill>
                  <a:schemeClr val="bg1"/>
                </a:solidFill>
                <a:latin typeface="+mj-lt"/>
              </a:rPr>
              <a:t>Quantum Journeys</a:t>
            </a:r>
          </a:p>
        </p:txBody>
      </p:sp>
      <p:sp>
        <p:nvSpPr>
          <p:cNvPr id="13" name="TextBox 12"/>
          <p:cNvSpPr txBox="1"/>
          <p:nvPr/>
        </p:nvSpPr>
        <p:spPr>
          <a:xfrm>
            <a:off x="3235153" y="3639127"/>
            <a:ext cx="2554459" cy="627864"/>
          </a:xfrm>
          <a:prstGeom prst="rect">
            <a:avLst/>
          </a:prstGeom>
          <a:noFill/>
        </p:spPr>
        <p:txBody>
          <a:bodyPr wrap="square" lIns="0" tIns="0" rIns="0" bIns="0" rtlCol="0">
            <a:noAutofit/>
          </a:bodyPr>
          <a:lstStyle/>
          <a:p>
            <a:pPr>
              <a:lnSpc>
                <a:spcPct val="90000"/>
              </a:lnSpc>
            </a:pPr>
            <a:r>
              <a:rPr lang="en-US" sz="2800" dirty="0" smtClean="0">
                <a:solidFill>
                  <a:schemeClr val="bg1"/>
                </a:solidFill>
                <a:latin typeface="+mj-lt"/>
              </a:rPr>
              <a:t>Investigative </a:t>
            </a:r>
            <a:br>
              <a:rPr lang="en-US" sz="2800" dirty="0" smtClean="0">
                <a:solidFill>
                  <a:schemeClr val="bg1"/>
                </a:solidFill>
                <a:latin typeface="+mj-lt"/>
              </a:rPr>
            </a:br>
            <a:r>
              <a:rPr lang="en-US" sz="2800" dirty="0" smtClean="0">
                <a:solidFill>
                  <a:schemeClr val="bg1"/>
                </a:solidFill>
                <a:latin typeface="+mj-lt"/>
              </a:rPr>
              <a:t>Spider-Webbing</a:t>
            </a:r>
          </a:p>
        </p:txBody>
      </p:sp>
      <p:sp>
        <p:nvSpPr>
          <p:cNvPr id="19" name="TextBox 18"/>
          <p:cNvSpPr txBox="1"/>
          <p:nvPr/>
        </p:nvSpPr>
        <p:spPr>
          <a:xfrm>
            <a:off x="132310" y="3639127"/>
            <a:ext cx="2704004" cy="627864"/>
          </a:xfrm>
          <a:prstGeom prst="rect">
            <a:avLst/>
          </a:prstGeom>
          <a:noFill/>
        </p:spPr>
        <p:txBody>
          <a:bodyPr wrap="square" lIns="0" tIns="0" rIns="0" bIns="0" rtlCol="0">
            <a:noAutofit/>
          </a:bodyPr>
          <a:lstStyle/>
          <a:p>
            <a:pPr>
              <a:lnSpc>
                <a:spcPct val="90000"/>
              </a:lnSpc>
            </a:pPr>
            <a:r>
              <a:rPr lang="en-US" sz="2800" dirty="0" smtClean="0">
                <a:solidFill>
                  <a:schemeClr val="bg1"/>
                </a:solidFill>
                <a:latin typeface="+mj-lt"/>
              </a:rPr>
              <a:t>Content Grazing</a:t>
            </a:r>
          </a:p>
        </p:txBody>
      </p:sp>
      <p:sp>
        <p:nvSpPr>
          <p:cNvPr id="23" name="TextBox 22"/>
          <p:cNvSpPr txBox="1"/>
          <p:nvPr/>
        </p:nvSpPr>
        <p:spPr>
          <a:xfrm>
            <a:off x="6353354" y="3639127"/>
            <a:ext cx="2554459" cy="627864"/>
          </a:xfrm>
          <a:prstGeom prst="rect">
            <a:avLst/>
          </a:prstGeom>
          <a:noFill/>
        </p:spPr>
        <p:txBody>
          <a:bodyPr wrap="square" lIns="0" tIns="0" rIns="0" bIns="0" rtlCol="0">
            <a:noAutofit/>
          </a:bodyPr>
          <a:lstStyle/>
          <a:p>
            <a:pPr>
              <a:lnSpc>
                <a:spcPct val="90000"/>
              </a:lnSpc>
            </a:pPr>
            <a:r>
              <a:rPr lang="en-US" sz="2800" dirty="0" smtClean="0">
                <a:solidFill>
                  <a:schemeClr val="bg1"/>
                </a:solidFill>
                <a:latin typeface="+mj-lt"/>
              </a:rPr>
              <a:t>Social </a:t>
            </a:r>
            <a:br>
              <a:rPr lang="en-US" sz="2800" dirty="0" smtClean="0">
                <a:solidFill>
                  <a:schemeClr val="bg1"/>
                </a:solidFill>
                <a:latin typeface="+mj-lt"/>
              </a:rPr>
            </a:br>
            <a:r>
              <a:rPr lang="en-US" sz="2800" dirty="0" smtClean="0">
                <a:solidFill>
                  <a:schemeClr val="bg1"/>
                </a:solidFill>
                <a:latin typeface="+mj-lt"/>
              </a:rPr>
              <a:t>Spider-Webbing</a:t>
            </a:r>
          </a:p>
        </p:txBody>
      </p:sp>
      <p:sp>
        <p:nvSpPr>
          <p:cNvPr id="24" name="TextBox 23"/>
          <p:cNvSpPr txBox="1"/>
          <p:nvPr/>
        </p:nvSpPr>
        <p:spPr>
          <a:xfrm>
            <a:off x="3101255" y="4791965"/>
            <a:ext cx="2590800" cy="1292662"/>
          </a:xfrm>
          <a:prstGeom prst="rect">
            <a:avLst/>
          </a:prstGeom>
          <a:noFill/>
        </p:spPr>
        <p:txBody>
          <a:bodyPr wrap="square" lIns="182880" tIns="146304" rIns="182880" bIns="146304" rtlCol="0">
            <a:spAutoFit/>
          </a:bodyPr>
          <a:lstStyle/>
          <a:p>
            <a:pPr>
              <a:lnSpc>
                <a:spcPct val="90000"/>
              </a:lnSpc>
            </a:pPr>
            <a:r>
              <a:rPr lang="en-US" sz="7200" dirty="0" smtClean="0">
                <a:solidFill>
                  <a:schemeClr val="bg1"/>
                </a:solidFill>
                <a:latin typeface="+mj-lt"/>
              </a:rPr>
              <a:t>57%</a:t>
            </a:r>
          </a:p>
        </p:txBody>
      </p:sp>
      <p:sp>
        <p:nvSpPr>
          <p:cNvPr id="28" name="TextBox 27"/>
          <p:cNvSpPr txBox="1"/>
          <p:nvPr/>
        </p:nvSpPr>
        <p:spPr>
          <a:xfrm>
            <a:off x="6024438" y="4823669"/>
            <a:ext cx="2590800" cy="1292662"/>
          </a:xfrm>
          <a:prstGeom prst="rect">
            <a:avLst/>
          </a:prstGeom>
          <a:noFill/>
        </p:spPr>
        <p:txBody>
          <a:bodyPr wrap="square" lIns="182880" tIns="146304" rIns="182880" bIns="146304" rtlCol="0">
            <a:spAutoFit/>
          </a:bodyPr>
          <a:lstStyle/>
          <a:p>
            <a:pPr>
              <a:lnSpc>
                <a:spcPct val="90000"/>
              </a:lnSpc>
            </a:pPr>
            <a:r>
              <a:rPr lang="en-US" sz="7200" dirty="0" smtClean="0">
                <a:solidFill>
                  <a:schemeClr val="bg1"/>
                </a:solidFill>
                <a:latin typeface="+mj-lt"/>
              </a:rPr>
              <a:t>38%</a:t>
            </a:r>
          </a:p>
        </p:txBody>
      </p:sp>
      <p:sp>
        <p:nvSpPr>
          <p:cNvPr id="32" name="TextBox 31"/>
          <p:cNvSpPr txBox="1"/>
          <p:nvPr/>
        </p:nvSpPr>
        <p:spPr>
          <a:xfrm>
            <a:off x="-1588" y="4770001"/>
            <a:ext cx="2590800" cy="1292662"/>
          </a:xfrm>
          <a:prstGeom prst="rect">
            <a:avLst/>
          </a:prstGeom>
          <a:noFill/>
        </p:spPr>
        <p:txBody>
          <a:bodyPr wrap="square" lIns="182880" tIns="146304" rIns="182880" bIns="146304" rtlCol="0">
            <a:spAutoFit/>
          </a:bodyPr>
          <a:lstStyle/>
          <a:p>
            <a:pPr>
              <a:lnSpc>
                <a:spcPct val="90000"/>
              </a:lnSpc>
            </a:pPr>
            <a:r>
              <a:rPr lang="en-US" sz="7200" dirty="0" smtClean="0">
                <a:solidFill>
                  <a:schemeClr val="bg1"/>
                </a:solidFill>
                <a:latin typeface="+mj-lt"/>
              </a:rPr>
              <a:t>71%</a:t>
            </a:r>
          </a:p>
        </p:txBody>
      </p:sp>
      <p:sp>
        <p:nvSpPr>
          <p:cNvPr id="36" name="TextBox 35"/>
          <p:cNvSpPr txBox="1"/>
          <p:nvPr/>
        </p:nvSpPr>
        <p:spPr>
          <a:xfrm>
            <a:off x="9217111" y="4804157"/>
            <a:ext cx="2590800" cy="1292662"/>
          </a:xfrm>
          <a:prstGeom prst="rect">
            <a:avLst/>
          </a:prstGeom>
          <a:noFill/>
        </p:spPr>
        <p:txBody>
          <a:bodyPr wrap="square" lIns="182880" tIns="146304" rIns="182880" bIns="146304" rtlCol="0">
            <a:spAutoFit/>
          </a:bodyPr>
          <a:lstStyle/>
          <a:p>
            <a:pPr>
              <a:lnSpc>
                <a:spcPct val="90000"/>
              </a:lnSpc>
            </a:pPr>
            <a:r>
              <a:rPr lang="en-US" sz="7200" dirty="0" smtClean="0">
                <a:solidFill>
                  <a:schemeClr val="bg1"/>
                </a:solidFill>
                <a:latin typeface="+mj-lt"/>
              </a:rPr>
              <a:t>41%</a:t>
            </a:r>
          </a:p>
        </p:txBody>
      </p:sp>
      <p:pic>
        <p:nvPicPr>
          <p:cNvPr id="47" name="Picture 3" descr="C:\Users\v-sabae\Pictures\MSC10_MaxineMikeFmly_0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72341" y="1172049"/>
            <a:ext cx="2971801" cy="216986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v-sabae\Pictures\WIN8 All Device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43878" y="1172049"/>
            <a:ext cx="2972605" cy="216986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v-sabae\Pictures\WIN11_Thania_01 copy.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217111" y="1172048"/>
            <a:ext cx="2970125" cy="21698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649" y="1172050"/>
            <a:ext cx="2999922" cy="2169864"/>
          </a:xfrm>
          <a:prstGeom prst="rect">
            <a:avLst/>
          </a:prstGeom>
        </p:spPr>
      </p:pic>
    </p:spTree>
    <p:extLst>
      <p:ext uri="{BB962C8B-B14F-4D97-AF65-F5344CB8AC3E}">
        <p14:creationId xmlns:p14="http://schemas.microsoft.com/office/powerpoint/2010/main" val="2940973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Digging Deeper </a:t>
            </a:r>
            <a:br>
              <a:rPr lang="en-US" dirty="0" smtClean="0"/>
            </a:br>
            <a:r>
              <a:rPr lang="en-US" dirty="0" smtClean="0"/>
              <a:t>into the Paths</a:t>
            </a:r>
            <a:endParaRPr lang="en-US" dirty="0"/>
          </a:p>
        </p:txBody>
      </p:sp>
    </p:spTree>
    <p:extLst>
      <p:ext uri="{BB962C8B-B14F-4D97-AF65-F5344CB8AC3E}">
        <p14:creationId xmlns:p14="http://schemas.microsoft.com/office/powerpoint/2010/main" val="2790152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NEW_MSA_MASTER">
  <a:themeElements>
    <a:clrScheme name="MSA Colors">
      <a:dk1>
        <a:srgbClr val="505050"/>
      </a:dk1>
      <a:lt1>
        <a:srgbClr val="FFFFFF"/>
      </a:lt1>
      <a:dk2>
        <a:srgbClr val="EF3A42"/>
      </a:dk2>
      <a:lt2>
        <a:srgbClr val="D2D2D2"/>
      </a:lt2>
      <a:accent1>
        <a:srgbClr val="BE0F34"/>
      </a:accent1>
      <a:accent2>
        <a:srgbClr val="910091"/>
      </a:accent2>
      <a:accent3>
        <a:srgbClr val="00AEEF"/>
      </a:accent3>
      <a:accent4>
        <a:srgbClr val="FF0097"/>
      </a:accent4>
      <a:accent5>
        <a:srgbClr val="FF8C00"/>
      </a:accent5>
      <a:accent6>
        <a:srgbClr val="00A600"/>
      </a:accent6>
      <a:hlink>
        <a:srgbClr val="EF3A42"/>
      </a:hlink>
      <a:folHlink>
        <a:srgbClr val="EF3A4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NEW_MSA_MASTER">
  <a:themeElements>
    <a:clrScheme name="MSA Colors">
      <a:dk1>
        <a:srgbClr val="505050"/>
      </a:dk1>
      <a:lt1>
        <a:srgbClr val="FFFFFF"/>
      </a:lt1>
      <a:dk2>
        <a:srgbClr val="EF3A42"/>
      </a:dk2>
      <a:lt2>
        <a:srgbClr val="D2D2D2"/>
      </a:lt2>
      <a:accent1>
        <a:srgbClr val="BE0F34"/>
      </a:accent1>
      <a:accent2>
        <a:srgbClr val="910091"/>
      </a:accent2>
      <a:accent3>
        <a:srgbClr val="00AEEF"/>
      </a:accent3>
      <a:accent4>
        <a:srgbClr val="FF0097"/>
      </a:accent4>
      <a:accent5>
        <a:srgbClr val="FF8C00"/>
      </a:accent5>
      <a:accent6>
        <a:srgbClr val="00A600"/>
      </a:accent6>
      <a:hlink>
        <a:srgbClr val="EF3A42"/>
      </a:hlink>
      <a:folHlink>
        <a:srgbClr val="EF3A4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26835</TotalTime>
  <Words>3556</Words>
  <Application>Microsoft Macintosh PowerPoint</Application>
  <PresentationFormat>Custom</PresentationFormat>
  <Paragraphs>341</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NEW_MSA_MASTER</vt:lpstr>
      <vt:lpstr>1_NEW_MSA_MASTER</vt:lpstr>
      <vt:lpstr>Cross-Screen Engagement</vt:lpstr>
      <vt:lpstr>People ‘multi-screen’ and are open to seeing ads! </vt:lpstr>
      <vt:lpstr>Agenda</vt:lpstr>
      <vt:lpstr>From Primetime</vt:lpstr>
      <vt:lpstr>Mobile is the most traveled, </vt:lpstr>
      <vt:lpstr>Time of Day Matters</vt:lpstr>
      <vt:lpstr>What’s behind our  Multi-screening Behavior</vt:lpstr>
      <vt:lpstr>Four Types of Multi-screen Behavior</vt:lpstr>
      <vt:lpstr>Digging Deeper  into the Paths</vt:lpstr>
      <vt:lpstr>Content Grazing</vt:lpstr>
      <vt:lpstr>Investigative Spider-Webbing</vt:lpstr>
      <vt:lpstr>Social Spider-Webbing</vt:lpstr>
      <vt:lpstr>Quantum Journey</vt:lpstr>
      <vt:lpstr>What does this mean  for marketers?</vt:lpstr>
      <vt:lpstr>Consumer intent drives interaction and engagement </vt:lpstr>
      <vt:lpstr>How can Microsoft help? </vt:lpstr>
      <vt:lpstr>We can Facilitate Seamless Connections </vt:lpstr>
      <vt:lpstr>We can reach your audience across screens</vt:lpstr>
      <vt:lpstr>Unified by design, connected to each other.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Martin (Lista Group)</dc:creator>
  <cp:lastModifiedBy>Christopher Olsen</cp:lastModifiedBy>
  <cp:revision>529</cp:revision>
  <dcterms:created xsi:type="dcterms:W3CDTF">2011-11-14T19:46:07Z</dcterms:created>
  <dcterms:modified xsi:type="dcterms:W3CDTF">2014-10-31T01:31:58Z</dcterms:modified>
</cp:coreProperties>
</file>